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4"/>
  </p:notesMasterIdLst>
  <p:sldIdLst>
    <p:sldId id="261" r:id="rId2"/>
    <p:sldId id="710" r:id="rId3"/>
    <p:sldId id="298" r:id="rId4"/>
    <p:sldId id="299" r:id="rId5"/>
    <p:sldId id="300" r:id="rId6"/>
    <p:sldId id="662" r:id="rId7"/>
    <p:sldId id="302" r:id="rId8"/>
    <p:sldId id="655" r:id="rId9"/>
    <p:sldId id="303" r:id="rId10"/>
    <p:sldId id="319" r:id="rId11"/>
    <p:sldId id="665" r:id="rId12"/>
    <p:sldId id="691" r:id="rId13"/>
    <p:sldId id="661" r:id="rId14"/>
    <p:sldId id="350" r:id="rId15"/>
    <p:sldId id="664" r:id="rId16"/>
    <p:sldId id="663" r:id="rId17"/>
    <p:sldId id="348" r:id="rId18"/>
    <p:sldId id="304" r:id="rId19"/>
    <p:sldId id="305" r:id="rId20"/>
    <p:sldId id="309" r:id="rId21"/>
    <p:sldId id="306" r:id="rId22"/>
    <p:sldId id="342" r:id="rId23"/>
    <p:sldId id="343" r:id="rId24"/>
    <p:sldId id="654" r:id="rId25"/>
    <p:sldId id="307" r:id="rId26"/>
    <p:sldId id="647" r:id="rId27"/>
    <p:sldId id="648" r:id="rId28"/>
    <p:sldId id="310" r:id="rId29"/>
    <p:sldId id="312" r:id="rId30"/>
    <p:sldId id="671" r:id="rId31"/>
    <p:sldId id="311" r:id="rId32"/>
    <p:sldId id="336" r:id="rId33"/>
    <p:sldId id="670" r:id="rId34"/>
    <p:sldId id="667" r:id="rId35"/>
    <p:sldId id="650" r:id="rId36"/>
    <p:sldId id="653" r:id="rId37"/>
    <p:sldId id="652" r:id="rId38"/>
    <p:sldId id="351" r:id="rId39"/>
    <p:sldId id="352" r:id="rId40"/>
    <p:sldId id="354" r:id="rId41"/>
    <p:sldId id="356" r:id="rId42"/>
    <p:sldId id="675" r:id="rId43"/>
    <p:sldId id="407" r:id="rId44"/>
    <p:sldId id="410" r:id="rId45"/>
    <p:sldId id="411" r:id="rId46"/>
    <p:sldId id="413" r:id="rId47"/>
    <p:sldId id="415" r:id="rId48"/>
    <p:sldId id="417" r:id="rId49"/>
    <p:sldId id="565" r:id="rId50"/>
    <p:sldId id="563" r:id="rId51"/>
    <p:sldId id="353" r:id="rId52"/>
    <p:sldId id="337" r:id="rId53"/>
    <p:sldId id="644" r:id="rId54"/>
    <p:sldId id="646" r:id="rId55"/>
    <p:sldId id="330" r:id="rId56"/>
    <p:sldId id="700" r:id="rId57"/>
    <p:sldId id="672" r:id="rId58"/>
    <p:sldId id="673" r:id="rId59"/>
    <p:sldId id="338" r:id="rId60"/>
    <p:sldId id="339" r:id="rId61"/>
    <p:sldId id="674" r:id="rId62"/>
    <p:sldId id="695" r:id="rId63"/>
    <p:sldId id="331" r:id="rId64"/>
    <p:sldId id="332" r:id="rId65"/>
    <p:sldId id="690" r:id="rId66"/>
    <p:sldId id="333" r:id="rId67"/>
    <p:sldId id="317" r:id="rId68"/>
    <p:sldId id="699" r:id="rId69"/>
    <p:sldId id="321" r:id="rId70"/>
    <p:sldId id="327" r:id="rId71"/>
    <p:sldId id="689" r:id="rId72"/>
    <p:sldId id="716" r:id="rId73"/>
    <p:sldId id="687" r:id="rId74"/>
    <p:sldId id="701" r:id="rId75"/>
    <p:sldId id="702" r:id="rId76"/>
    <p:sldId id="703" r:id="rId77"/>
    <p:sldId id="704" r:id="rId78"/>
    <p:sldId id="669" r:id="rId79"/>
    <p:sldId id="706" r:id="rId80"/>
    <p:sldId id="708" r:id="rId81"/>
    <p:sldId id="707" r:id="rId82"/>
    <p:sldId id="711" r:id="rId83"/>
    <p:sldId id="344" r:id="rId84"/>
    <p:sldId id="345" r:id="rId85"/>
    <p:sldId id="694" r:id="rId86"/>
    <p:sldId id="712" r:id="rId87"/>
    <p:sldId id="713" r:id="rId88"/>
    <p:sldId id="696" r:id="rId89"/>
    <p:sldId id="714" r:id="rId90"/>
    <p:sldId id="682" r:id="rId91"/>
    <p:sldId id="688" r:id="rId92"/>
    <p:sldId id="679" r:id="rId93"/>
    <p:sldId id="680" r:id="rId94"/>
    <p:sldId id="685" r:id="rId95"/>
    <p:sldId id="611" r:id="rId96"/>
    <p:sldId id="340" r:id="rId97"/>
    <p:sldId id="341" r:id="rId98"/>
    <p:sldId id="693" r:id="rId99"/>
    <p:sldId id="676" r:id="rId100"/>
    <p:sldId id="677" r:id="rId101"/>
    <p:sldId id="709" r:id="rId102"/>
    <p:sldId id="649" r:id="rId103"/>
  </p:sldIdLst>
  <p:sldSz cx="9144000" cy="5143500" type="screen16x9"/>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6F8"/>
    <a:srgbClr val="FEF4E2"/>
    <a:srgbClr val="FDFD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7" autoAdjust="0"/>
    <p:restoredTop sz="95097" autoAdjust="0"/>
  </p:normalViewPr>
  <p:slideViewPr>
    <p:cSldViewPr>
      <p:cViewPr varScale="1">
        <p:scale>
          <a:sx n="109" d="100"/>
          <a:sy n="109" d="100"/>
        </p:scale>
        <p:origin x="101" y="101"/>
      </p:cViewPr>
      <p:guideLst>
        <p:guide orient="horz" pos="1620"/>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6339"/>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53A354-8499-4283-8480-083AA9EDD673}" type="datetimeFigureOut">
              <a:rPr lang="el-GR" smtClean="0"/>
              <a:pPr/>
              <a:t>17/9/2024</a:t>
            </a:fld>
            <a:endParaRPr lang="el-GR"/>
          </a:p>
        </p:txBody>
      </p:sp>
      <p:sp>
        <p:nvSpPr>
          <p:cNvPr id="4" name="3 - Θέση εικόνας διαφάνειας"/>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A90C6E-BF7F-42C0-A5CA-B2F0DBE40763}" type="slidenum">
              <a:rPr lang="el-GR" smtClean="0"/>
              <a:pPr/>
              <a:t>‹#›</a:t>
            </a:fld>
            <a:endParaRPr lang="el-GR"/>
          </a:p>
        </p:txBody>
      </p:sp>
    </p:spTree>
    <p:extLst>
      <p:ext uri="{BB962C8B-B14F-4D97-AF65-F5344CB8AC3E}">
        <p14:creationId xmlns:p14="http://schemas.microsoft.com/office/powerpoint/2010/main" val="2416416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0A90C6E-BF7F-42C0-A5CA-B2F0DBE40763}"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endParaRPr lang="en-US"/>
          </a:p>
        </p:txBody>
      </p:sp>
      <p:sp>
        <p:nvSpPr>
          <p:cNvPr id="180228" name="Slide Number Placeholder 3"/>
          <p:cNvSpPr>
            <a:spLocks noGrp="1"/>
          </p:cNvSpPr>
          <p:nvPr>
            <p:ph type="sldNum" sz="quarter" idx="5"/>
          </p:nvPr>
        </p:nvSpPr>
        <p:spPr>
          <a:noFill/>
        </p:spPr>
        <p:txBody>
          <a:bodyPr/>
          <a:lstStyle/>
          <a:p>
            <a:fld id="{BCEC8754-647C-45AC-BBE6-D34034FC2312}" type="slidenum">
              <a:rPr lang="el-GR" smtClean="0"/>
              <a:pPr/>
              <a:t>88</a:t>
            </a:fld>
            <a:endParaRPr lang="el-GR"/>
          </a:p>
        </p:txBody>
      </p:sp>
    </p:spTree>
    <p:extLst>
      <p:ext uri="{BB962C8B-B14F-4D97-AF65-F5344CB8AC3E}">
        <p14:creationId xmlns:p14="http://schemas.microsoft.com/office/powerpoint/2010/main" val="3067204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17763"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l-GR"/>
              <a:t>Εκτακτο χ/ο 2016</a:t>
            </a:r>
          </a:p>
        </p:txBody>
      </p:sp>
      <p:sp>
        <p:nvSpPr>
          <p:cNvPr id="11776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77D307-0586-44EF-B422-758DD51174C5}" type="slidenum">
              <a:rPr lang="en-US" smtClean="0">
                <a:latin typeface="Arial" pitchFamily="34" charset="0"/>
                <a:ea typeface="MS PGothic" pitchFamily="34" charset="-128"/>
                <a:sym typeface="Arial" pitchFamily="34" charset="0"/>
              </a:rPr>
              <a:pPr/>
              <a:t>95</a:t>
            </a:fld>
            <a:endParaRPr lang="en-US">
              <a:latin typeface="Arial" pitchFamily="34" charset="0"/>
              <a:ea typeface="MS PGothic" pitchFamily="34" charset="-128"/>
              <a:sym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pPr eaLnBrk="1" hangingPunct="1"/>
            <a:endParaRPr lang="en-US"/>
          </a:p>
        </p:txBody>
      </p:sp>
      <p:sp>
        <p:nvSpPr>
          <p:cNvPr id="151556" name="Slide Number Placeholder 3"/>
          <p:cNvSpPr>
            <a:spLocks noGrp="1"/>
          </p:cNvSpPr>
          <p:nvPr>
            <p:ph type="sldNum" sz="quarter" idx="5"/>
          </p:nvPr>
        </p:nvSpPr>
        <p:spPr>
          <a:noFill/>
        </p:spPr>
        <p:txBody>
          <a:bodyPr/>
          <a:lstStyle/>
          <a:p>
            <a:fld id="{C89FA78A-3663-4453-AFDD-EAB6D43C5B8F}" type="slidenum">
              <a:rPr lang="el-GR" smtClean="0"/>
              <a:pPr/>
              <a:t>43</a:t>
            </a:fld>
            <a:endParaRPr lang="el-GR"/>
          </a:p>
        </p:txBody>
      </p:sp>
    </p:spTree>
    <p:extLst>
      <p:ext uri="{BB962C8B-B14F-4D97-AF65-F5344CB8AC3E}">
        <p14:creationId xmlns:p14="http://schemas.microsoft.com/office/powerpoint/2010/main" val="3405420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endParaRPr lang="en-US"/>
          </a:p>
        </p:txBody>
      </p:sp>
      <p:sp>
        <p:nvSpPr>
          <p:cNvPr id="154628" name="Slide Number Placeholder 3"/>
          <p:cNvSpPr>
            <a:spLocks noGrp="1"/>
          </p:cNvSpPr>
          <p:nvPr>
            <p:ph type="sldNum" sz="quarter" idx="5"/>
          </p:nvPr>
        </p:nvSpPr>
        <p:spPr>
          <a:noFill/>
        </p:spPr>
        <p:txBody>
          <a:bodyPr/>
          <a:lstStyle/>
          <a:p>
            <a:fld id="{346FCD65-63A4-4CF6-8A1D-4DD2D8E5C07D}" type="slidenum">
              <a:rPr lang="el-GR" smtClean="0"/>
              <a:pPr/>
              <a:t>44</a:t>
            </a:fld>
            <a:endParaRPr lang="el-GR"/>
          </a:p>
        </p:txBody>
      </p:sp>
    </p:spTree>
    <p:extLst>
      <p:ext uri="{BB962C8B-B14F-4D97-AF65-F5344CB8AC3E}">
        <p14:creationId xmlns:p14="http://schemas.microsoft.com/office/powerpoint/2010/main" val="255641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pPr eaLnBrk="1" hangingPunct="1"/>
            <a:endParaRPr lang="en-US"/>
          </a:p>
        </p:txBody>
      </p:sp>
      <p:sp>
        <p:nvSpPr>
          <p:cNvPr id="155652" name="Slide Number Placeholder 3"/>
          <p:cNvSpPr>
            <a:spLocks noGrp="1"/>
          </p:cNvSpPr>
          <p:nvPr>
            <p:ph type="sldNum" sz="quarter" idx="5"/>
          </p:nvPr>
        </p:nvSpPr>
        <p:spPr>
          <a:noFill/>
        </p:spPr>
        <p:txBody>
          <a:bodyPr/>
          <a:lstStyle/>
          <a:p>
            <a:fld id="{6ACEB6D4-61CB-437D-B8A8-D25F0641A559}" type="slidenum">
              <a:rPr lang="el-GR" smtClean="0"/>
              <a:pPr/>
              <a:t>45</a:t>
            </a:fld>
            <a:endParaRPr lang="el-GR"/>
          </a:p>
        </p:txBody>
      </p:sp>
    </p:spTree>
    <p:extLst>
      <p:ext uri="{BB962C8B-B14F-4D97-AF65-F5344CB8AC3E}">
        <p14:creationId xmlns:p14="http://schemas.microsoft.com/office/powerpoint/2010/main" val="1901094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pPr eaLnBrk="1" hangingPunct="1"/>
            <a:endParaRPr lang="en-US"/>
          </a:p>
        </p:txBody>
      </p:sp>
      <p:sp>
        <p:nvSpPr>
          <p:cNvPr id="156676" name="Slide Number Placeholder 3"/>
          <p:cNvSpPr>
            <a:spLocks noGrp="1"/>
          </p:cNvSpPr>
          <p:nvPr>
            <p:ph type="sldNum" sz="quarter" idx="5"/>
          </p:nvPr>
        </p:nvSpPr>
        <p:spPr>
          <a:noFill/>
        </p:spPr>
        <p:txBody>
          <a:bodyPr/>
          <a:lstStyle/>
          <a:p>
            <a:fld id="{336AD5FE-E87E-478E-A9A5-66B64DD2F32D}" type="slidenum">
              <a:rPr lang="el-GR" smtClean="0"/>
              <a:pPr/>
              <a:t>46</a:t>
            </a:fld>
            <a:endParaRPr lang="el-GR"/>
          </a:p>
        </p:txBody>
      </p:sp>
    </p:spTree>
    <p:extLst>
      <p:ext uri="{BB962C8B-B14F-4D97-AF65-F5344CB8AC3E}">
        <p14:creationId xmlns:p14="http://schemas.microsoft.com/office/powerpoint/2010/main" val="1484840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pPr eaLnBrk="1" hangingPunct="1"/>
            <a:endParaRPr lang="en-US"/>
          </a:p>
        </p:txBody>
      </p:sp>
      <p:sp>
        <p:nvSpPr>
          <p:cNvPr id="157700" name="Slide Number Placeholder 3"/>
          <p:cNvSpPr>
            <a:spLocks noGrp="1"/>
          </p:cNvSpPr>
          <p:nvPr>
            <p:ph type="sldNum" sz="quarter" idx="5"/>
          </p:nvPr>
        </p:nvSpPr>
        <p:spPr>
          <a:noFill/>
        </p:spPr>
        <p:txBody>
          <a:bodyPr/>
          <a:lstStyle/>
          <a:p>
            <a:fld id="{04A59CE8-3DD6-47DE-8653-463538F3EB02}" type="slidenum">
              <a:rPr lang="el-GR" smtClean="0"/>
              <a:pPr/>
              <a:t>47</a:t>
            </a:fld>
            <a:endParaRPr lang="el-GR"/>
          </a:p>
        </p:txBody>
      </p:sp>
    </p:spTree>
    <p:extLst>
      <p:ext uri="{BB962C8B-B14F-4D97-AF65-F5344CB8AC3E}">
        <p14:creationId xmlns:p14="http://schemas.microsoft.com/office/powerpoint/2010/main" val="237213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pPr eaLnBrk="1" hangingPunct="1"/>
            <a:endParaRPr lang="en-US"/>
          </a:p>
        </p:txBody>
      </p:sp>
      <p:sp>
        <p:nvSpPr>
          <p:cNvPr id="158724" name="Slide Number Placeholder 3"/>
          <p:cNvSpPr>
            <a:spLocks noGrp="1"/>
          </p:cNvSpPr>
          <p:nvPr>
            <p:ph type="sldNum" sz="quarter" idx="5"/>
          </p:nvPr>
        </p:nvSpPr>
        <p:spPr>
          <a:noFill/>
        </p:spPr>
        <p:txBody>
          <a:bodyPr/>
          <a:lstStyle/>
          <a:p>
            <a:fld id="{6BE62358-55EF-4FDC-96BD-B95255A36AFD}" type="slidenum">
              <a:rPr lang="el-GR" smtClean="0"/>
              <a:pPr/>
              <a:t>48</a:t>
            </a:fld>
            <a:endParaRPr lang="el-GR"/>
          </a:p>
        </p:txBody>
      </p:sp>
    </p:spTree>
    <p:extLst>
      <p:ext uri="{BB962C8B-B14F-4D97-AF65-F5344CB8AC3E}">
        <p14:creationId xmlns:p14="http://schemas.microsoft.com/office/powerpoint/2010/main" val="3689026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pPr eaLnBrk="1" hangingPunct="1"/>
            <a:endParaRPr lang="en-US"/>
          </a:p>
        </p:txBody>
      </p:sp>
      <p:sp>
        <p:nvSpPr>
          <p:cNvPr id="159748" name="Slide Number Placeholder 3"/>
          <p:cNvSpPr>
            <a:spLocks noGrp="1"/>
          </p:cNvSpPr>
          <p:nvPr>
            <p:ph type="sldNum" sz="quarter" idx="5"/>
          </p:nvPr>
        </p:nvSpPr>
        <p:spPr>
          <a:noFill/>
        </p:spPr>
        <p:txBody>
          <a:bodyPr/>
          <a:lstStyle/>
          <a:p>
            <a:fld id="{7EAF2CEC-BE3D-433B-9BF5-04941BED0A4B}" type="slidenum">
              <a:rPr lang="el-GR" smtClean="0"/>
              <a:pPr/>
              <a:t>49</a:t>
            </a:fld>
            <a:endParaRPr lang="el-GR"/>
          </a:p>
        </p:txBody>
      </p:sp>
    </p:spTree>
    <p:extLst>
      <p:ext uri="{BB962C8B-B14F-4D97-AF65-F5344CB8AC3E}">
        <p14:creationId xmlns:p14="http://schemas.microsoft.com/office/powerpoint/2010/main" val="3346305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30A5DA1-957F-4584-AC45-F16E9D49AE51}" type="slidenum">
              <a:rPr lang="en-US" smtClean="0"/>
              <a:pPr>
                <a:defRPr/>
              </a:pPr>
              <a:t>50</a:t>
            </a:fld>
            <a:endParaRPr lang="en-US"/>
          </a:p>
        </p:txBody>
      </p:sp>
    </p:spTree>
    <p:extLst>
      <p:ext uri="{BB962C8B-B14F-4D97-AF65-F5344CB8AC3E}">
        <p14:creationId xmlns:p14="http://schemas.microsoft.com/office/powerpoint/2010/main" val="1823390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597822"/>
            <a:ext cx="7772401" cy="1102519"/>
          </a:xfrm>
        </p:spPr>
        <p:txBody>
          <a:bodyPr/>
          <a:lstStyle/>
          <a:p>
            <a:r>
              <a:rPr lang="el-GR"/>
              <a:t>Κάντε κλικ για επεξεργασία του τίτλου</a:t>
            </a:r>
          </a:p>
        </p:txBody>
      </p:sp>
      <p:sp>
        <p:nvSpPr>
          <p:cNvPr id="3" name="2 - Υπότιτλος"/>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17/9/2024</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17/9/2024</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05980"/>
            <a:ext cx="2057400" cy="4388644"/>
          </a:xfrm>
        </p:spPr>
        <p:txBody>
          <a:bodyPr vert="eaVert"/>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a:xfrm>
            <a:off x="457201" y="205980"/>
            <a:ext cx="6019799" cy="4388644"/>
          </a:xfrm>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17/9/2024</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2C2142B1-5761-48BF-B11D-528FC1AFA681}" type="slidenum">
              <a:rPr lang="el-GR"/>
              <a:pPr>
                <a:defRPr/>
              </a:pPr>
              <a:t>‹#›</a:t>
            </a:fld>
            <a:endParaRPr lang="el-GR"/>
          </a:p>
        </p:txBody>
      </p:sp>
    </p:spTree>
    <p:extLst>
      <p:ext uri="{BB962C8B-B14F-4D97-AF65-F5344CB8AC3E}">
        <p14:creationId xmlns:p14="http://schemas.microsoft.com/office/powerpoint/2010/main" val="11495264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idx="1"/>
          </p:nvPr>
        </p:nvSpPr>
        <p:spPr/>
        <p:txBody>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17/9/2024</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2" y="3305176"/>
            <a:ext cx="7772401" cy="1021556"/>
          </a:xfrm>
        </p:spPr>
        <p:txBody>
          <a:bodyPr anchor="t"/>
          <a:lstStyle>
            <a:lvl1pPr algn="l">
              <a:defRPr sz="4000" b="1" cap="all"/>
            </a:lvl1pPr>
          </a:lstStyle>
          <a:p>
            <a:r>
              <a:rPr lang="el-GR"/>
              <a:t>Κάντε κλικ για επεξεργασία του τίτλου</a:t>
            </a:r>
          </a:p>
        </p:txBody>
      </p:sp>
      <p:sp>
        <p:nvSpPr>
          <p:cNvPr id="3" name="2 - Θέση κειμένου"/>
          <p:cNvSpPr>
            <a:spLocks noGrp="1"/>
          </p:cNvSpPr>
          <p:nvPr>
            <p:ph type="body" idx="1"/>
          </p:nvPr>
        </p:nvSpPr>
        <p:spPr>
          <a:xfrm>
            <a:off x="722312" y="2180037"/>
            <a:ext cx="7772401"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17/9/2024</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17/9/2024</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Κάντε κλικ για επεξεργασία του τίτλου</a:t>
            </a:r>
          </a:p>
        </p:txBody>
      </p:sp>
      <p:sp>
        <p:nvSpPr>
          <p:cNvPr id="3" name="2 - Θέση κειμένου"/>
          <p:cNvSpPr>
            <a:spLocks noGrp="1"/>
          </p:cNvSpPr>
          <p:nvPr>
            <p:ph type="body" idx="1"/>
          </p:nvPr>
        </p:nvSpPr>
        <p:spPr>
          <a:xfrm>
            <a:off x="4572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2"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17/9/2024</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17/9/2024</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17/9/2024</a:t>
            </a:fld>
            <a:endParaRPr lang="el-G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5" y="204787"/>
            <a:ext cx="3008312" cy="871538"/>
          </a:xfrm>
        </p:spPr>
        <p:txBody>
          <a:bodyPr anchor="b"/>
          <a:lstStyle>
            <a:lvl1pPr algn="l">
              <a:defRPr sz="2000" b="1"/>
            </a:lvl1pPr>
          </a:lstStyle>
          <a:p>
            <a:r>
              <a:rPr lang="el-GR"/>
              <a:t>Κάντε κλικ για επεξεργασία του τίτλου</a:t>
            </a:r>
          </a:p>
        </p:txBody>
      </p:sp>
      <p:sp>
        <p:nvSpPr>
          <p:cNvPr id="3" name="2 - Θέση περιεχομένου"/>
          <p:cNvSpPr>
            <a:spLocks noGrp="1"/>
          </p:cNvSpPr>
          <p:nvPr>
            <p:ph idx="1"/>
          </p:nvPr>
        </p:nvSpPr>
        <p:spPr>
          <a:xfrm>
            <a:off x="3575055" y="204791"/>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5" y="1076328"/>
            <a:ext cx="3008312"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17/9/2024</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3600452"/>
            <a:ext cx="5486400" cy="425054"/>
          </a:xfrm>
        </p:spPr>
        <p:txBody>
          <a:bodyPr anchor="b"/>
          <a:lstStyle>
            <a:lvl1pPr algn="l">
              <a:defRPr sz="2000" b="1"/>
            </a:lvl1pPr>
          </a:lstStyle>
          <a:p>
            <a:r>
              <a:rPr lang="el-GR"/>
              <a:t>Κάντε κλικ για επεξεργασία του τίτλου</a:t>
            </a:r>
          </a:p>
        </p:txBody>
      </p:sp>
      <p:sp>
        <p:nvSpPr>
          <p:cNvPr id="3" name="2 - Θέση εικόνας"/>
          <p:cNvSpPr>
            <a:spLocks noGrp="1"/>
          </p:cNvSpPr>
          <p:nvPr>
            <p:ph type="pic" idx="1"/>
          </p:nvPr>
        </p:nvSpPr>
        <p:spPr>
          <a:xfrm>
            <a:off x="1792288" y="459582"/>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17/9/2024</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0E5">
            <a:alpha val="34000"/>
          </a:srgb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1" y="205979"/>
            <a:ext cx="8229600" cy="857250"/>
          </a:xfrm>
          <a:prstGeom prst="rect">
            <a:avLst/>
          </a:prstGeom>
        </p:spPr>
        <p:txBody>
          <a:bodyPr vert="horz" lIns="91440" tIns="45720" rIns="91440" bIns="45720" rtlCol="0" anchor="ctr">
            <a:normAutofit/>
          </a:bodyPr>
          <a:lstStyle/>
          <a:p>
            <a:r>
              <a:rPr lang="el-GR"/>
              <a:t>Κάντε κλικ για επεξεργασία του τίτλου</a:t>
            </a:r>
          </a:p>
        </p:txBody>
      </p:sp>
      <p:sp>
        <p:nvSpPr>
          <p:cNvPr id="3" name="2 - Θέση κειμένου"/>
          <p:cNvSpPr>
            <a:spLocks noGrp="1"/>
          </p:cNvSpPr>
          <p:nvPr>
            <p:ph type="body" idx="1"/>
          </p:nvPr>
        </p:nvSpPr>
        <p:spPr>
          <a:xfrm>
            <a:off x="457201" y="1200151"/>
            <a:ext cx="8229600" cy="3394472"/>
          </a:xfrm>
          <a:prstGeom prst="rect">
            <a:avLst/>
          </a:prstGeom>
        </p:spPr>
        <p:txBody>
          <a:bodyPr vert="horz" lIns="91440" tIns="45720" rIns="91440" bIns="45720" rtlCol="0">
            <a:normAutofit/>
          </a:bodyPr>
          <a:lstStyle/>
          <a:p>
            <a:pPr lvl="0"/>
            <a:r>
              <a:rPr lang="el-GR" dirty="0"/>
              <a:t>Κάντε κλικ για να επεξεργαστείτε τα στυλ κειμένου του υποδείγματος</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3 - Θέση ημερομηνίας"/>
          <p:cNvSpPr>
            <a:spLocks noGrp="1"/>
          </p:cNvSpPr>
          <p:nvPr>
            <p:ph type="dt" sz="half" idx="2"/>
          </p:nvPr>
        </p:nvSpPr>
        <p:spPr>
          <a:xfrm>
            <a:off x="457201" y="4767265"/>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solidFill>
                  <a:prstClr val="black">
                    <a:tint val="75000"/>
                  </a:prstClr>
                </a:solidFill>
              </a:rPr>
              <a:pPr/>
              <a:t>17/9/2024</a:t>
            </a:fld>
            <a:endParaRPr lang="el-GR">
              <a:solidFill>
                <a:prstClr val="black">
                  <a:tint val="75000"/>
                </a:prstClr>
              </a:solidFill>
            </a:endParaRPr>
          </a:p>
        </p:txBody>
      </p:sp>
      <p:sp>
        <p:nvSpPr>
          <p:cNvPr id="5" name="4 - Θέση υποσέλιδου"/>
          <p:cNvSpPr>
            <a:spLocks noGrp="1"/>
          </p:cNvSpPr>
          <p:nvPr>
            <p:ph type="ftr" sz="quarter" idx="3"/>
          </p:nvPr>
        </p:nvSpPr>
        <p:spPr>
          <a:xfrm>
            <a:off x="7884368" y="4869657"/>
            <a:ext cx="1259632"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10" name="9 - Ορθογώνιο"/>
          <p:cNvSpPr/>
          <p:nvPr userDrawn="1"/>
        </p:nvSpPr>
        <p:spPr>
          <a:xfrm>
            <a:off x="1" y="4731990"/>
            <a:ext cx="9144000" cy="411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9" name="8 - Ορθογώνιο"/>
          <p:cNvSpPr/>
          <p:nvPr userDrawn="1"/>
        </p:nvSpPr>
        <p:spPr>
          <a:xfrm>
            <a:off x="7308305" y="4711452"/>
            <a:ext cx="180020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700"/>
              </a:lnSpc>
              <a:defRPr/>
            </a:pPr>
            <a:r>
              <a:rPr lang="en-US" sz="900" b="1" dirty="0">
                <a:solidFill>
                  <a:srgbClr val="4BACC6">
                    <a:lumMod val="75000"/>
                  </a:srgbClr>
                </a:solidFill>
                <a:latin typeface="Perpetua" pitchFamily="18" charset="0"/>
              </a:rPr>
              <a:t>Department of  Vascular Surgery</a:t>
            </a:r>
          </a:p>
          <a:p>
            <a:pPr>
              <a:lnSpc>
                <a:spcPts val="700"/>
              </a:lnSpc>
            </a:pPr>
            <a:r>
              <a:rPr lang="en-US" sz="900" b="1" dirty="0">
                <a:solidFill>
                  <a:srgbClr val="4BACC6">
                    <a:lumMod val="75000"/>
                  </a:srgbClr>
                </a:solidFill>
                <a:latin typeface="Perpetua" pitchFamily="18" charset="0"/>
              </a:rPr>
              <a:t>University of  </a:t>
            </a:r>
            <a:r>
              <a:rPr lang="en-US" sz="900" b="1" dirty="0" err="1">
                <a:solidFill>
                  <a:srgbClr val="4BACC6">
                    <a:lumMod val="75000"/>
                  </a:srgbClr>
                </a:solidFill>
                <a:latin typeface="Perpetua" pitchFamily="18" charset="0"/>
              </a:rPr>
              <a:t>Patras</a:t>
            </a:r>
            <a:r>
              <a:rPr lang="en-US" sz="900" b="1" dirty="0">
                <a:solidFill>
                  <a:srgbClr val="4BACC6">
                    <a:lumMod val="75000"/>
                  </a:srgbClr>
                </a:solidFill>
                <a:latin typeface="Perpetua" pitchFamily="18" charset="0"/>
              </a:rPr>
              <a:t>, Greece</a:t>
            </a:r>
            <a:endParaRPr lang="el-GR" sz="900" b="1" dirty="0">
              <a:solidFill>
                <a:srgbClr val="4BACC6">
                  <a:lumMod val="75000"/>
                </a:srgbClr>
              </a:solidFill>
              <a:latin typeface="Garamond" pitchFamily="18" charset="0"/>
            </a:endParaRPr>
          </a:p>
        </p:txBody>
      </p:sp>
      <p:sp>
        <p:nvSpPr>
          <p:cNvPr id="56322" name="AutoShape 2" descr="Σχετική εικόνα"/>
          <p:cNvSpPr>
            <a:spLocks noChangeAspect="1" noChangeArrowheads="1"/>
          </p:cNvSpPr>
          <p:nvPr userDrawn="1"/>
        </p:nvSpPr>
        <p:spPr bwMode="auto">
          <a:xfrm>
            <a:off x="155576"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endParaRPr>
          </a:p>
        </p:txBody>
      </p:sp>
      <p:sp>
        <p:nvSpPr>
          <p:cNvPr id="56324" name="AutoShape 4" descr="Σχετική εικόνα"/>
          <p:cNvSpPr>
            <a:spLocks noChangeAspect="1" noChangeArrowheads="1"/>
          </p:cNvSpPr>
          <p:nvPr userDrawn="1"/>
        </p:nvSpPr>
        <p:spPr bwMode="auto">
          <a:xfrm>
            <a:off x="155576"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endParaRPr>
          </a:p>
        </p:txBody>
      </p:sp>
      <p:pic>
        <p:nvPicPr>
          <p:cNvPr id="56326" name="Picture 6" descr="https://www.upatras.gr/sites/www.upatras.gr/files/up_2017_logo_en.jpg"/>
          <p:cNvPicPr>
            <a:picLocks noChangeAspect="1" noChangeArrowheads="1"/>
          </p:cNvPicPr>
          <p:nvPr userDrawn="1"/>
        </p:nvPicPr>
        <p:blipFill>
          <a:blip r:embed="rId14" cstate="print"/>
          <a:srcRect/>
          <a:stretch>
            <a:fillRect/>
          </a:stretch>
        </p:blipFill>
        <p:spPr bwMode="auto">
          <a:xfrm>
            <a:off x="6156177" y="4731990"/>
            <a:ext cx="1133890" cy="411510"/>
          </a:xfrm>
          <a:prstGeom prst="rect">
            <a:avLst/>
          </a:prstGeom>
          <a:noFill/>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image" Target="../media/image183.jpeg"/><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2.jpeg"/><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69.jpeg"/><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79.wmf"/><Relationship Id="rId7"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51.jpeg"/><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82.wmf"/></Relationships>
</file>

<file path=ppt/slides/_rels/slide47.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87.wmf"/><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1.jpeg"/><Relationship Id="rId5" Type="http://schemas.openxmlformats.org/officeDocument/2006/relationships/image" Target="../media/image69.jpeg"/><Relationship Id="rId4"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gif"/><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amsad.termedia.pl/pdf-190421-112718?filename=112718.pdf" TargetMode="Externa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8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69.jpeg"/><Relationship Id="rId4" Type="http://schemas.openxmlformats.org/officeDocument/2006/relationships/image" Target="../media/image155.png"/></Relationships>
</file>

<file path=ppt/slides/_rels/slide8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9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165.jpeg"/><Relationship Id="rId7" Type="http://schemas.openxmlformats.org/officeDocument/2006/relationships/image" Target="../media/image169.jpeg"/><Relationship Id="rId2" Type="http://schemas.openxmlformats.org/officeDocument/2006/relationships/image" Target="../media/image164.jpeg"/><Relationship Id="rId1" Type="http://schemas.openxmlformats.org/officeDocument/2006/relationships/slideLayout" Target="../slideLayouts/slideLayout2.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9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image" Target="../media/image177.jpeg"/><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95537" y="1491630"/>
            <a:ext cx="8352927" cy="1368152"/>
          </a:xfrm>
          <a:solidFill>
            <a:schemeClr val="accent5">
              <a:lumMod val="20000"/>
              <a:lumOff val="80000"/>
            </a:schemeClr>
          </a:solidFill>
          <a:ln>
            <a:solidFill>
              <a:srgbClr val="0070C0"/>
            </a:solidFill>
          </a:ln>
        </p:spPr>
        <p:txBody>
          <a:bodyPr>
            <a:noAutofit/>
          </a:bodyPr>
          <a:lstStyle/>
          <a:p>
            <a:r>
              <a:rPr lang="el-GR" sz="1800" b="1" dirty="0">
                <a:solidFill>
                  <a:srgbClr val="C00000"/>
                </a:solidFill>
                <a:latin typeface="Book Antiqua" pitchFamily="18" charset="0"/>
                <a:ea typeface="Calibri" panose="020F0502020204030204" pitchFamily="34" charset="0"/>
                <a:cs typeface="Times New Roman" panose="02020603050405020304" pitchFamily="18" charset="0"/>
              </a:rPr>
              <a:t>ΑΝΟΙΚΤΗ ΚΑΙ ΕΝΔΑΓΓΕΙΑΚΗ ΑΠΟΚΑΤΑΣΤΑΣΗ ΑΝΕΥΡΥΣΜΑΤΟΣ ΚΟΙΛΙΑΚΗΣ ΑΟΡΤΗΣ</a:t>
            </a:r>
            <a:endParaRPr lang="el-GR" sz="1800" b="1" dirty="0">
              <a:solidFill>
                <a:srgbClr val="C00000"/>
              </a:solidFill>
              <a:latin typeface="Book Antiqua" pitchFamily="18" charset="0"/>
            </a:endParaRPr>
          </a:p>
        </p:txBody>
      </p:sp>
      <p:sp>
        <p:nvSpPr>
          <p:cNvPr id="17412" name="AutoShape 4" descr="Πανεπιστήμιο Πατρών University of Patras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414" name="AutoShape 6" descr="University of Patras : Rankings, Fees &amp; Courses Details | Top Universiti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416" name="AutoShape 8" descr="University of Patras : Rankings, Fees &amp; Courses Details | Top Universiti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418" name="AutoShape 10" descr="Study in Greece - University of Patr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3" name="4 - Θέση κειμένου">
            <a:extLst>
              <a:ext uri="{FF2B5EF4-FFF2-40B4-BE49-F238E27FC236}">
                <a16:creationId xmlns:a16="http://schemas.microsoft.com/office/drawing/2014/main" id="{6F72C294-1046-48BC-A1D8-5DB571338BEA}"/>
              </a:ext>
            </a:extLst>
          </p:cNvPr>
          <p:cNvSpPr txBox="1">
            <a:spLocks noGrp="1"/>
          </p:cNvSpPr>
          <p:nvPr>
            <p:ph type="subTitle" idx="1"/>
          </p:nvPr>
        </p:nvSpPr>
        <p:spPr>
          <a:xfrm>
            <a:off x="395536" y="3003798"/>
            <a:ext cx="8352928" cy="1728192"/>
          </a:xfrm>
          <a:prstGeom prst="rect">
            <a:avLst/>
          </a:prstGeom>
          <a:ln>
            <a:noFill/>
          </a:ln>
        </p:spPr>
        <p:txBody>
          <a:bodyPr>
            <a:normAutofit fontScale="92500" lnSpcReduction="10000"/>
          </a:bodyPr>
          <a:lstStyle/>
          <a:p>
            <a:pPr marL="342900" lvl="0" indent="-342900">
              <a:defRPr/>
            </a:pPr>
            <a:r>
              <a:rPr lang="el-GR" sz="3000" b="1" dirty="0">
                <a:solidFill>
                  <a:schemeClr val="accent5">
                    <a:lumMod val="50000"/>
                  </a:schemeClr>
                </a:solidFill>
                <a:latin typeface="Book Antiqua" pitchFamily="18" charset="0"/>
              </a:rPr>
              <a:t>ΠΑΠΑΔΟΥΛΑΣ ΣΠΥΡΙΔΩΝ</a:t>
            </a:r>
          </a:p>
          <a:p>
            <a:pPr marL="342900" lvl="0" indent="-342900">
              <a:defRPr/>
            </a:pPr>
            <a:endParaRPr lang="el-GR" sz="2200" b="1" dirty="0">
              <a:solidFill>
                <a:schemeClr val="accent5">
                  <a:lumMod val="50000"/>
                </a:schemeClr>
              </a:solidFill>
              <a:latin typeface="Book Antiqua" pitchFamily="18" charset="0"/>
            </a:endParaRPr>
          </a:p>
          <a:p>
            <a:pPr marL="342900" lvl="0" indent="-342900">
              <a:defRPr/>
            </a:pPr>
            <a:r>
              <a:rPr lang="el-GR" sz="1900" b="1" dirty="0">
                <a:solidFill>
                  <a:schemeClr val="accent5">
                    <a:lumMod val="50000"/>
                  </a:schemeClr>
                </a:solidFill>
                <a:latin typeface="Book Antiqua" pitchFamily="18" charset="0"/>
              </a:rPr>
              <a:t>ΑΓΓΕΙΟΧΕΙΡΟΥΡΓΟΣ, ΔΙΕΥΘΥΝΤΗΣ ΕΣΥ </a:t>
            </a:r>
            <a:endParaRPr lang="en-US" sz="1900" b="1" dirty="0">
              <a:solidFill>
                <a:schemeClr val="accent5">
                  <a:lumMod val="50000"/>
                </a:schemeClr>
              </a:solidFill>
              <a:latin typeface="Book Antiqua" pitchFamily="18" charset="0"/>
            </a:endParaRPr>
          </a:p>
          <a:p>
            <a:pPr marL="342900" lvl="0" indent="-342900">
              <a:defRPr/>
            </a:pPr>
            <a:r>
              <a:rPr lang="el-GR" sz="1900" b="1" dirty="0">
                <a:solidFill>
                  <a:schemeClr val="accent5">
                    <a:lumMod val="50000"/>
                  </a:schemeClr>
                </a:solidFill>
                <a:latin typeface="Book Antiqua" pitchFamily="18" charset="0"/>
              </a:rPr>
              <a:t>ΠΑΝΕΠΙΣΤΗΜΙΑΚΟ ΝΟΣΟΚΟΜΕΙΟ ΠΑΤΡΩΝ</a:t>
            </a:r>
          </a:p>
          <a:p>
            <a:pPr marL="342900" lvl="0" indent="-342900">
              <a:defRPr/>
            </a:pPr>
            <a:r>
              <a:rPr lang="el-GR" sz="1900" b="1" dirty="0">
                <a:solidFill>
                  <a:schemeClr val="accent5">
                    <a:lumMod val="50000"/>
                  </a:schemeClr>
                </a:solidFill>
                <a:latin typeface="Book Antiqua" pitchFamily="18" charset="0"/>
              </a:rPr>
              <a:t>ΣΕΠΤΕΜΒΡΙΟΣ, 2024</a:t>
            </a:r>
          </a:p>
          <a:p>
            <a:pPr marL="342900" marR="0" lvl="0" indent="-342900" algn="ctr" defTabSz="914400" rtl="0" eaLnBrk="1" fontAlgn="auto" latinLnBrk="0" hangingPunct="1">
              <a:spcBef>
                <a:spcPct val="20000"/>
              </a:spcBef>
              <a:spcAft>
                <a:spcPts val="0"/>
              </a:spcAft>
              <a:buClrTx/>
              <a:buSzTx/>
              <a:tabLst/>
              <a:defRPr/>
            </a:pPr>
            <a:endParaRPr kumimoji="0" lang="el-GR" sz="2200" b="1" i="0" u="none" strike="noStrike" kern="1200" cap="none" spc="0" normalizeH="0" baseline="0" noProof="0" dirty="0">
              <a:ln>
                <a:noFill/>
              </a:ln>
              <a:solidFill>
                <a:schemeClr val="accent5">
                  <a:lumMod val="50000"/>
                </a:schemeClr>
              </a:solidFill>
              <a:effectLst/>
              <a:uLnTx/>
              <a:uFillTx/>
              <a:latin typeface="Book Antiqua" pitchFamily="18" charset="0"/>
            </a:endParaRPr>
          </a:p>
        </p:txBody>
      </p:sp>
      <p:cxnSp>
        <p:nvCxnSpPr>
          <p:cNvPr id="14" name="13 - Ευθεία γραμμή σύνδεσης"/>
          <p:cNvCxnSpPr/>
          <p:nvPr/>
        </p:nvCxnSpPr>
        <p:spPr>
          <a:xfrm>
            <a:off x="2339752" y="3507854"/>
            <a:ext cx="446449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2" descr="C:\Users\spapad\Documents\ΜΕΓΑΛΟΣ ΦΑΚΕΛΛΟΣ\LOGO\LOGO_COLOURS.jpg"/>
          <p:cNvPicPr>
            <a:picLocks noChangeAspect="1" noChangeArrowheads="1"/>
          </p:cNvPicPr>
          <p:nvPr/>
        </p:nvPicPr>
        <p:blipFill>
          <a:blip r:embed="rId3" cstate="print"/>
          <a:srcRect/>
          <a:stretch>
            <a:fillRect/>
          </a:stretch>
        </p:blipFill>
        <p:spPr bwMode="auto">
          <a:xfrm>
            <a:off x="7599601" y="262791"/>
            <a:ext cx="1148699" cy="1148699"/>
          </a:xfrm>
          <a:prstGeom prst="rect">
            <a:avLst/>
          </a:prstGeom>
          <a:noFill/>
          <a:ln>
            <a:solidFill>
              <a:srgbClr val="0070C0"/>
            </a:solidFill>
          </a:ln>
        </p:spPr>
      </p:pic>
      <p:pic>
        <p:nvPicPr>
          <p:cNvPr id="1028" name="Picture 4" descr="C:\Users\spapad\AppData\Local\Packages\Microsoft.Windows.Photos_8wekyb3d8bbwe\TempState\ShareServiceTempFolder\LOG.jpeg"/>
          <p:cNvPicPr>
            <a:picLocks noChangeAspect="1" noChangeArrowheads="1"/>
          </p:cNvPicPr>
          <p:nvPr/>
        </p:nvPicPr>
        <p:blipFill>
          <a:blip r:embed="rId4" cstate="print"/>
          <a:srcRect/>
          <a:stretch>
            <a:fillRect/>
          </a:stretch>
        </p:blipFill>
        <p:spPr bwMode="auto">
          <a:xfrm>
            <a:off x="392762" y="267494"/>
            <a:ext cx="1160901" cy="1146470"/>
          </a:xfrm>
          <a:prstGeom prst="rect">
            <a:avLst/>
          </a:prstGeom>
          <a:noFill/>
          <a:ln>
            <a:solidFill>
              <a:srgbClr val="0070C0"/>
            </a:solidFill>
          </a:ln>
        </p:spPr>
      </p:pic>
      <p:pic>
        <p:nvPicPr>
          <p:cNvPr id="12" name="Picture 2" descr="C:\Users\Natasa\Desktop\lectures\lecture 1_12\Εικόνα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3747" y="263887"/>
            <a:ext cx="2030985" cy="115080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032" name="Picture 8" descr="Πανεπιστήμιο Πατρών"/>
          <p:cNvPicPr>
            <a:picLocks noChangeAspect="1" noChangeArrowheads="1"/>
          </p:cNvPicPr>
          <p:nvPr/>
        </p:nvPicPr>
        <p:blipFill>
          <a:blip r:embed="rId6" cstate="print"/>
          <a:srcRect/>
          <a:stretch>
            <a:fillRect/>
          </a:stretch>
        </p:blipFill>
        <p:spPr bwMode="auto">
          <a:xfrm>
            <a:off x="3876467" y="265925"/>
            <a:ext cx="1721975" cy="1149418"/>
          </a:xfrm>
          <a:prstGeom prst="rect">
            <a:avLst/>
          </a:prstGeom>
          <a:noFill/>
          <a:ln>
            <a:solidFill>
              <a:srgbClr val="0070C0"/>
            </a:solidFill>
          </a:ln>
        </p:spPr>
      </p:pic>
      <p:sp>
        <p:nvSpPr>
          <p:cNvPr id="1034" name="AutoShape 10" descr="Πανεπιστήμιο Πατρών: Καμπανάκι για αλλοίωση δύο κτιρίων - Ενστάσεις για την  ενεργειακή αναβάθμιση | Ειδήσει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6" name="AutoShape 12" descr="Πανεπιστήμιο"/>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8" name="Picture 14" descr="C:\Users\spapad\AppData\Local\Packages\Microsoft.Windows.Photos_8wekyb3d8bbwe\TempState\ShareServiceTempFolder\ΠΑΝ.jpeg"/>
          <p:cNvPicPr>
            <a:picLocks noChangeAspect="1" noChangeArrowheads="1"/>
          </p:cNvPicPr>
          <p:nvPr/>
        </p:nvPicPr>
        <p:blipFill>
          <a:blip r:embed="rId7" cstate="print"/>
          <a:srcRect/>
          <a:stretch>
            <a:fillRect/>
          </a:stretch>
        </p:blipFill>
        <p:spPr bwMode="auto">
          <a:xfrm>
            <a:off x="1573218" y="267332"/>
            <a:ext cx="2305311" cy="1143207"/>
          </a:xfrm>
          <a:prstGeom prst="rect">
            <a:avLst/>
          </a:prstGeom>
          <a:noFill/>
          <a:ln>
            <a:solidFill>
              <a:srgbClr val="0070C0"/>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9ECECC-6FE1-EDE0-62B8-593D4D55B661}"/>
              </a:ext>
            </a:extLst>
          </p:cNvPr>
          <p:cNvSpPr>
            <a:spLocks noGrp="1"/>
          </p:cNvSpPr>
          <p:nvPr>
            <p:ph type="title"/>
          </p:nvPr>
        </p:nvSpPr>
        <p:spPr/>
        <p:txBody>
          <a:bodyPr/>
          <a:lstStyle/>
          <a:p>
            <a:r>
              <a:rPr lang="en-US" b="1" dirty="0">
                <a:solidFill>
                  <a:srgbClr val="C00000"/>
                </a:solidFill>
                <a:latin typeface="Book Antiqua" panose="02040602050305030304" pitchFamily="18" charset="0"/>
              </a:rPr>
              <a:t>Screening</a:t>
            </a:r>
          </a:p>
        </p:txBody>
      </p:sp>
      <p:sp>
        <p:nvSpPr>
          <p:cNvPr id="3" name="Θέση περιεχομένου 2">
            <a:extLst>
              <a:ext uri="{FF2B5EF4-FFF2-40B4-BE49-F238E27FC236}">
                <a16:creationId xmlns:a16="http://schemas.microsoft.com/office/drawing/2014/main" id="{B2631B7E-D57E-E799-F2D9-DE606EDBC3BE}"/>
              </a:ext>
            </a:extLst>
          </p:cNvPr>
          <p:cNvSpPr>
            <a:spLocks noGrp="1"/>
          </p:cNvSpPr>
          <p:nvPr>
            <p:ph sz="half" idx="1"/>
          </p:nvPr>
        </p:nvSpPr>
        <p:spPr/>
        <p:txBody>
          <a:bodyPr>
            <a:normAutofit fontScale="85000" lnSpcReduction="10000"/>
          </a:bodyPr>
          <a:lstStyle/>
          <a:p>
            <a:r>
              <a:rPr lang="el-GR" dirty="0">
                <a:latin typeface="Book Antiqua" panose="02040602050305030304" pitchFamily="18" charset="0"/>
              </a:rPr>
              <a:t>Άνδρες &gt; </a:t>
            </a:r>
            <a:r>
              <a:rPr lang="el-GR" b="1" dirty="0">
                <a:solidFill>
                  <a:srgbClr val="0836F8"/>
                </a:solidFill>
                <a:latin typeface="Book Antiqua" panose="02040602050305030304" pitchFamily="18" charset="0"/>
              </a:rPr>
              <a:t>65 ετών</a:t>
            </a:r>
          </a:p>
          <a:p>
            <a:pPr lvl="1"/>
            <a:r>
              <a:rPr lang="el-GR" dirty="0">
                <a:latin typeface="Book Antiqua" panose="02040602050305030304" pitchFamily="18" charset="0"/>
              </a:rPr>
              <a:t>Ιδιαίτερα οι </a:t>
            </a:r>
            <a:r>
              <a:rPr lang="el-GR" b="1" dirty="0">
                <a:solidFill>
                  <a:srgbClr val="0836F8"/>
                </a:solidFill>
                <a:latin typeface="Book Antiqua" panose="02040602050305030304" pitchFamily="18" charset="0"/>
              </a:rPr>
              <a:t>καπνιστές</a:t>
            </a:r>
            <a:endParaRPr lang="en-US" b="1" dirty="0">
              <a:solidFill>
                <a:srgbClr val="0836F8"/>
              </a:solidFill>
              <a:latin typeface="Book Antiqua" panose="02040602050305030304" pitchFamily="18" charset="0"/>
            </a:endParaRPr>
          </a:p>
          <a:p>
            <a:r>
              <a:rPr lang="el-GR" dirty="0">
                <a:latin typeface="Book Antiqua" panose="02040602050305030304" pitchFamily="18" charset="0"/>
              </a:rPr>
              <a:t>Πρώτου βαθμού </a:t>
            </a:r>
            <a:r>
              <a:rPr lang="el-GR" b="1" dirty="0">
                <a:solidFill>
                  <a:srgbClr val="0836F8"/>
                </a:solidFill>
                <a:latin typeface="Book Antiqua" panose="02040602050305030304" pitchFamily="18" charset="0"/>
              </a:rPr>
              <a:t>συγγενείς</a:t>
            </a:r>
            <a:r>
              <a:rPr lang="el-GR" dirty="0">
                <a:latin typeface="Book Antiqua" panose="02040602050305030304" pitchFamily="18" charset="0"/>
              </a:rPr>
              <a:t> με ανεύρυσμα </a:t>
            </a:r>
          </a:p>
          <a:p>
            <a:r>
              <a:rPr lang="el-GR" b="1" dirty="0">
                <a:solidFill>
                  <a:srgbClr val="0836F8"/>
                </a:solidFill>
                <a:latin typeface="Book Antiqua" panose="02040602050305030304" pitchFamily="18" charset="0"/>
              </a:rPr>
              <a:t>Ανεύρυσμα</a:t>
            </a:r>
            <a:r>
              <a:rPr lang="el-GR" dirty="0">
                <a:latin typeface="Book Antiqua" panose="02040602050305030304" pitchFamily="18" charset="0"/>
              </a:rPr>
              <a:t> σε άλλο σημείο (λαγόνιος, μηριαία, ιγνυακή)</a:t>
            </a:r>
          </a:p>
          <a:p>
            <a:r>
              <a:rPr lang="el-GR" b="1" dirty="0">
                <a:solidFill>
                  <a:srgbClr val="0836F8"/>
                </a:solidFill>
                <a:latin typeface="Book Antiqua" panose="02040602050305030304" pitchFamily="18" charset="0"/>
              </a:rPr>
              <a:t>Μεταμόσχευση </a:t>
            </a:r>
            <a:r>
              <a:rPr lang="el-GR" dirty="0">
                <a:latin typeface="Book Antiqua" panose="02040602050305030304" pitchFamily="18" charset="0"/>
              </a:rPr>
              <a:t>οργάνου</a:t>
            </a:r>
          </a:p>
        </p:txBody>
      </p:sp>
      <p:pic>
        <p:nvPicPr>
          <p:cNvPr id="1026" name="Picture 2" descr="Πέντε επιπλέον χρόνια ζωής και 3 φάρμακα λιγότερα για όσους κόψουν αυτή την  κακή συνήθεια">
            <a:extLst>
              <a:ext uri="{FF2B5EF4-FFF2-40B4-BE49-F238E27FC236}">
                <a16:creationId xmlns:a16="http://schemas.microsoft.com/office/drawing/2014/main" id="{39D5F23A-72C9-4427-0FCB-1795EC09AC82}"/>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200863" y="1121238"/>
            <a:ext cx="2973693" cy="1670674"/>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BD7414-FE61-4BA8-3B28-61E305AE3BFA}"/>
              </a:ext>
            </a:extLst>
          </p:cNvPr>
          <p:cNvSpPr txBox="1"/>
          <p:nvPr/>
        </p:nvSpPr>
        <p:spPr>
          <a:xfrm>
            <a:off x="971600" y="4752855"/>
            <a:ext cx="3096344" cy="369332"/>
          </a:xfrm>
          <a:prstGeom prst="rect">
            <a:avLst/>
          </a:prstGeom>
          <a:noFill/>
          <a:ln w="9525">
            <a:solidFill>
              <a:srgbClr val="C00000"/>
            </a:solidFill>
          </a:ln>
        </p:spPr>
        <p:txBody>
          <a:bodyPr wrap="square" rtlCol="0">
            <a:spAutoFit/>
          </a:bodyPr>
          <a:lstStyle/>
          <a:p>
            <a:r>
              <a:rPr lang="en-US" b="1" i="0" dirty="0">
                <a:solidFill>
                  <a:srgbClr val="00B050"/>
                </a:solidFill>
                <a:effectLst/>
                <a:highlight>
                  <a:srgbClr val="FFFFFF"/>
                </a:highlight>
                <a:latin typeface="BlinkMacSystemFont"/>
              </a:rPr>
              <a:t>European Guidelines 2024</a:t>
            </a:r>
            <a:endParaRPr lang="en-US" b="1" dirty="0">
              <a:solidFill>
                <a:srgbClr val="00B050"/>
              </a:solidFill>
            </a:endParaRPr>
          </a:p>
        </p:txBody>
      </p:sp>
      <p:pic>
        <p:nvPicPr>
          <p:cNvPr id="6" name="Picture 2">
            <a:extLst>
              <a:ext uri="{FF2B5EF4-FFF2-40B4-BE49-F238E27FC236}">
                <a16:creationId xmlns:a16="http://schemas.microsoft.com/office/drawing/2014/main" id="{6F733EDB-8745-CB8C-7BC4-DE625D7616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5287" y="2813147"/>
            <a:ext cx="2061205" cy="1664997"/>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6E807A-6F43-2BBF-11EA-9A3D3EBD5B27}"/>
              </a:ext>
            </a:extLst>
          </p:cNvPr>
          <p:cNvSpPr txBox="1"/>
          <p:nvPr/>
        </p:nvSpPr>
        <p:spPr>
          <a:xfrm flipH="1">
            <a:off x="3923928" y="4155926"/>
            <a:ext cx="1224137"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cxnSp>
        <p:nvCxnSpPr>
          <p:cNvPr id="9" name="Ευθύγραμμο βέλος σύνδεσης 8">
            <a:extLst>
              <a:ext uri="{FF2B5EF4-FFF2-40B4-BE49-F238E27FC236}">
                <a16:creationId xmlns:a16="http://schemas.microsoft.com/office/drawing/2014/main" id="{768D4F82-7DB1-56B8-22FF-6AB00C6186C4}"/>
              </a:ext>
            </a:extLst>
          </p:cNvPr>
          <p:cNvCxnSpPr/>
          <p:nvPr/>
        </p:nvCxnSpPr>
        <p:spPr>
          <a:xfrm>
            <a:off x="4067944" y="1779662"/>
            <a:ext cx="936104"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a:extLst>
              <a:ext uri="{FF2B5EF4-FFF2-40B4-BE49-F238E27FC236}">
                <a16:creationId xmlns:a16="http://schemas.microsoft.com/office/drawing/2014/main" id="{193C9350-6D99-D85C-FADD-70B9D8AE3756}"/>
              </a:ext>
            </a:extLst>
          </p:cNvPr>
          <p:cNvCxnSpPr>
            <a:cxnSpLocks/>
          </p:cNvCxnSpPr>
          <p:nvPr/>
        </p:nvCxnSpPr>
        <p:spPr>
          <a:xfrm>
            <a:off x="3419872" y="3523206"/>
            <a:ext cx="158417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4450" name="Picture 2" descr="https://www.michanikos.gr/uploads/monthly_04_2014/post-2272-0-41102500-1397468645.jpg"/>
          <p:cNvPicPr>
            <a:picLocks noChangeAspect="1" noChangeArrowheads="1"/>
          </p:cNvPicPr>
          <p:nvPr/>
        </p:nvPicPr>
        <p:blipFill>
          <a:blip r:embed="rId4" cstate="print"/>
          <a:srcRect/>
          <a:stretch>
            <a:fillRect/>
          </a:stretch>
        </p:blipFill>
        <p:spPr bwMode="auto">
          <a:xfrm>
            <a:off x="7289892" y="2816824"/>
            <a:ext cx="1838193" cy="1440160"/>
          </a:xfrm>
          <a:prstGeom prst="rect">
            <a:avLst/>
          </a:prstGeom>
          <a:noFill/>
          <a:ln w="19050">
            <a:solidFill>
              <a:srgbClr val="C00000"/>
            </a:solidFill>
          </a:ln>
        </p:spPr>
      </p:pic>
    </p:spTree>
    <p:extLst>
      <p:ext uri="{BB962C8B-B14F-4D97-AF65-F5344CB8AC3E}">
        <p14:creationId xmlns:p14="http://schemas.microsoft.com/office/powerpoint/2010/main" val="24790146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441E0A-5122-38EB-8F4A-4834F294B47B}"/>
              </a:ext>
            </a:extLst>
          </p:cNvPr>
          <p:cNvSpPr>
            <a:spLocks noGrp="1"/>
          </p:cNvSpPr>
          <p:nvPr>
            <p:ph type="title"/>
          </p:nvPr>
        </p:nvSpPr>
        <p:spPr/>
        <p:txBody>
          <a:bodyPr/>
          <a:lstStyle/>
          <a:p>
            <a:endParaRPr lang="en-US"/>
          </a:p>
        </p:txBody>
      </p:sp>
      <p:pic>
        <p:nvPicPr>
          <p:cNvPr id="9" name="Εικόνα 8" descr="Εικόνα που περιέχει ιατρικό, ιατρικός εξοπλισμός, υγειονομική περίθαλψη, ιατρική διαδικασία&#10;&#10;Περιγραφή που δημιουργήθηκε αυτόματα">
            <a:extLst>
              <a:ext uri="{FF2B5EF4-FFF2-40B4-BE49-F238E27FC236}">
                <a16:creationId xmlns:a16="http://schemas.microsoft.com/office/drawing/2014/main" id="{D833C29C-B30E-83AC-7CEA-F8942822BA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3003" y="13194"/>
            <a:ext cx="3073172" cy="2304879"/>
          </a:xfrm>
          <a:prstGeom prst="rect">
            <a:avLst/>
          </a:prstGeom>
          <a:ln w="19050">
            <a:solidFill>
              <a:srgbClr val="C00000"/>
            </a:solidFill>
          </a:ln>
        </p:spPr>
      </p:pic>
      <p:pic>
        <p:nvPicPr>
          <p:cNvPr id="11" name="Εικόνα 10" descr="Εικόνα που περιέχει σάρκα, ιατρικό, εσωτερικός χώρος, άτομο&#10;&#10;Περιγραφή που δημιουργήθηκε αυτόματα">
            <a:extLst>
              <a:ext uri="{FF2B5EF4-FFF2-40B4-BE49-F238E27FC236}">
                <a16:creationId xmlns:a16="http://schemas.microsoft.com/office/drawing/2014/main" id="{4CDBE232-9080-167F-CAF0-5222BF041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747" y="23226"/>
            <a:ext cx="3011059" cy="2258294"/>
          </a:xfrm>
          <a:prstGeom prst="rect">
            <a:avLst/>
          </a:prstGeom>
          <a:ln w="19050">
            <a:solidFill>
              <a:srgbClr val="C00000"/>
            </a:solidFill>
          </a:ln>
        </p:spPr>
      </p:pic>
      <p:pic>
        <p:nvPicPr>
          <p:cNvPr id="13" name="Εικόνα 12" descr="Εικόνα που περιέχει σκηνή, ιατρικός εξοπλισμός, ιατρικό, υγειονομική περίθαλψη&#10;&#10;Περιγραφή που δημιουργήθηκε αυτόματα">
            <a:extLst>
              <a:ext uri="{FF2B5EF4-FFF2-40B4-BE49-F238E27FC236}">
                <a16:creationId xmlns:a16="http://schemas.microsoft.com/office/drawing/2014/main" id="{0067760E-2E0F-2E8D-9C36-92488CF33D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 y="24485"/>
            <a:ext cx="3070485" cy="2302864"/>
          </a:xfrm>
          <a:prstGeom prst="rect">
            <a:avLst/>
          </a:prstGeom>
          <a:ln w="19050">
            <a:solidFill>
              <a:srgbClr val="C00000"/>
            </a:solidFill>
          </a:ln>
        </p:spPr>
      </p:pic>
      <p:pic>
        <p:nvPicPr>
          <p:cNvPr id="12" name="Εικόνα 11" descr="Εικόνα που περιέχει σκηνή, ιατρικό, ιατρικός εξοπλισμός, δωμάτιο&#10;&#10;Περιγραφή που δημιουργήθηκε αυτόματα">
            <a:extLst>
              <a:ext uri="{FF2B5EF4-FFF2-40B4-BE49-F238E27FC236}">
                <a16:creationId xmlns:a16="http://schemas.microsoft.com/office/drawing/2014/main" id="{48CB9423-6EF0-E9DB-1808-928A940249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55726"/>
            <a:ext cx="3226504" cy="2419878"/>
          </a:xfrm>
          <a:prstGeom prst="rect">
            <a:avLst/>
          </a:prstGeom>
          <a:ln w="19050">
            <a:solidFill>
              <a:srgbClr val="C00000"/>
            </a:solidFill>
          </a:ln>
        </p:spPr>
      </p:pic>
      <p:pic>
        <p:nvPicPr>
          <p:cNvPr id="15" name="Εικόνα 14" descr="Εικόνα που περιέχει άτομο, δωμάτιο, ιατρικό, ιατρικός εξοπλισμός&#10;&#10;Περιγραφή που δημιουργήθηκε αυτόματα">
            <a:extLst>
              <a:ext uri="{FF2B5EF4-FFF2-40B4-BE49-F238E27FC236}">
                <a16:creationId xmlns:a16="http://schemas.microsoft.com/office/drawing/2014/main" id="{134DDAF6-1F3B-76AF-21D5-A3384BDF9E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6504" y="2324501"/>
            <a:ext cx="3284984" cy="2463738"/>
          </a:xfrm>
          <a:prstGeom prst="rect">
            <a:avLst/>
          </a:prstGeom>
          <a:ln w="19050">
            <a:solidFill>
              <a:srgbClr val="C00000"/>
            </a:solidFill>
          </a:ln>
        </p:spPr>
      </p:pic>
      <p:pic>
        <p:nvPicPr>
          <p:cNvPr id="20" name="Θέση περιεχομένου 19" descr="Εικόνα που περιέχει φαγητό, εσωτερικός χώρος, κόκκινο, κρέας&#10;&#10;Περιγραφή που δημιουργήθηκε αυτόματα">
            <a:extLst>
              <a:ext uri="{FF2B5EF4-FFF2-40B4-BE49-F238E27FC236}">
                <a16:creationId xmlns:a16="http://schemas.microsoft.com/office/drawing/2014/main" id="{C332CBCF-1610-0545-EAA8-755D24035443}"/>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5964900" y="2324501"/>
            <a:ext cx="3131906" cy="2451103"/>
          </a:xfrm>
          <a:ln w="19050">
            <a:solidFill>
              <a:srgbClr val="C00000"/>
            </a:solidFill>
          </a:ln>
        </p:spPr>
      </p:pic>
      <p:sp>
        <p:nvSpPr>
          <p:cNvPr id="3" name="TextBox 7">
            <a:extLst>
              <a:ext uri="{FF2B5EF4-FFF2-40B4-BE49-F238E27FC236}">
                <a16:creationId xmlns:a16="http://schemas.microsoft.com/office/drawing/2014/main" id="{87033D30-9AC5-BDAB-5C93-D2E00848ECD3}"/>
              </a:ext>
            </a:extLst>
          </p:cNvPr>
          <p:cNvSpPr txBox="1"/>
          <p:nvPr/>
        </p:nvSpPr>
        <p:spPr>
          <a:xfrm flipH="1">
            <a:off x="-18222" y="4718829"/>
            <a:ext cx="989821" cy="400110"/>
          </a:xfrm>
          <a:prstGeom prst="rect">
            <a:avLst/>
          </a:prstGeom>
          <a:no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Tree>
    <p:extLst>
      <p:ext uri="{BB962C8B-B14F-4D97-AF65-F5344CB8AC3E}">
        <p14:creationId xmlns:p14="http://schemas.microsoft.com/office/powerpoint/2010/main" val="8086191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9E2D7F-7B66-F268-6A82-08F2C86ACF64}"/>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Συμπερασματικά</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3DF5F4F5-F165-5021-0E80-7AE86B2EF6A7}"/>
              </a:ext>
            </a:extLst>
          </p:cNvPr>
          <p:cNvSpPr>
            <a:spLocks noGrp="1"/>
          </p:cNvSpPr>
          <p:nvPr>
            <p:ph idx="1"/>
          </p:nvPr>
        </p:nvSpPr>
        <p:spPr/>
        <p:txBody>
          <a:bodyPr>
            <a:normAutofit/>
          </a:bodyPr>
          <a:lstStyle/>
          <a:p>
            <a:r>
              <a:rPr lang="el-GR" sz="2000" dirty="0">
                <a:latin typeface="Book Antiqua" panose="02040602050305030304" pitchFamily="18" charset="0"/>
              </a:rPr>
              <a:t>Έλεγχος του πληθυσμού</a:t>
            </a:r>
          </a:p>
          <a:p>
            <a:r>
              <a:rPr lang="el-GR" sz="2000" dirty="0">
                <a:latin typeface="Book Antiqua" panose="02040602050305030304" pitchFamily="18" charset="0"/>
              </a:rPr>
              <a:t>Αυξημένος δείκτης υποψίας σε ρήξη</a:t>
            </a:r>
          </a:p>
          <a:p>
            <a:r>
              <a:rPr lang="el-GR" sz="2000" dirty="0">
                <a:latin typeface="Book Antiqua" panose="02040602050305030304" pitchFamily="18" charset="0"/>
              </a:rPr>
              <a:t>Εφ’ όρου ζωής παρακολούθηση σε </a:t>
            </a:r>
            <a:r>
              <a:rPr lang="en-US" sz="2000" dirty="0">
                <a:latin typeface="Book Antiqua" panose="02040602050305030304" pitchFamily="18" charset="0"/>
              </a:rPr>
              <a:t>EVAR</a:t>
            </a:r>
          </a:p>
          <a:p>
            <a:r>
              <a:rPr lang="el-GR" sz="2000" dirty="0">
                <a:latin typeface="Book Antiqua" panose="02040602050305030304" pitchFamily="18" charset="0"/>
              </a:rPr>
              <a:t>Φαρμακευτική αγωγή</a:t>
            </a:r>
          </a:p>
          <a:p>
            <a:r>
              <a:rPr lang="el-GR" sz="2000" dirty="0">
                <a:latin typeface="Book Antiqua" panose="02040602050305030304" pitchFamily="18" charset="0"/>
              </a:rPr>
              <a:t>Διόρθωση καρδιαγγειακών παραγόντων κινδύνου</a:t>
            </a:r>
          </a:p>
          <a:p>
            <a:r>
              <a:rPr lang="el-GR" sz="2000" dirty="0">
                <a:latin typeface="Book Antiqua" panose="02040602050305030304" pitchFamily="18" charset="0"/>
              </a:rPr>
              <a:t>Υγιεινή διατροφή και άσκηση</a:t>
            </a:r>
            <a:endParaRPr lang="en-US" sz="2000" dirty="0">
              <a:latin typeface="Book Antiqua" panose="02040602050305030304" pitchFamily="18" charset="0"/>
            </a:endParaRPr>
          </a:p>
          <a:p>
            <a:endParaRPr lang="en-US" sz="2000" dirty="0"/>
          </a:p>
        </p:txBody>
      </p:sp>
      <p:pic>
        <p:nvPicPr>
          <p:cNvPr id="4" name="Picture 4">
            <a:extLst>
              <a:ext uri="{FF2B5EF4-FFF2-40B4-BE49-F238E27FC236}">
                <a16:creationId xmlns:a16="http://schemas.microsoft.com/office/drawing/2014/main" id="{409041B4-46C3-9974-4777-35A8FE13BC22}"/>
              </a:ext>
            </a:extLst>
          </p:cNvPr>
          <p:cNvPicPr>
            <a:picLocks noChangeAspect="1" noChangeArrowheads="1"/>
          </p:cNvPicPr>
          <p:nvPr/>
        </p:nvPicPr>
        <p:blipFill>
          <a:blip r:embed="rId2" cstate="print"/>
          <a:srcRect/>
          <a:stretch>
            <a:fillRect/>
          </a:stretch>
        </p:blipFill>
        <p:spPr bwMode="auto">
          <a:xfrm>
            <a:off x="7164288" y="1275605"/>
            <a:ext cx="1588298" cy="2156135"/>
          </a:xfrm>
          <a:prstGeom prst="rect">
            <a:avLst/>
          </a:prstGeom>
          <a:noFill/>
          <a:ln w="12700">
            <a:solidFill>
              <a:srgbClr val="C00000"/>
            </a:solidFill>
            <a:round/>
            <a:headEnd/>
            <a:tailEnd/>
          </a:ln>
        </p:spPr>
      </p:pic>
    </p:spTree>
    <p:extLst>
      <p:ext uri="{BB962C8B-B14F-4D97-AF65-F5344CB8AC3E}">
        <p14:creationId xmlns:p14="http://schemas.microsoft.com/office/powerpoint/2010/main" val="33477903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3F9C93-2C39-6580-DB53-53B094DCB4A1}"/>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Ευχαριστώ</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AC616747-DDD9-D070-AA5E-5F5B7155AE31}"/>
              </a:ext>
            </a:extLst>
          </p:cNvPr>
          <p:cNvSpPr>
            <a:spLocks noGrp="1"/>
          </p:cNvSpPr>
          <p:nvPr>
            <p:ph idx="1"/>
          </p:nvPr>
        </p:nvSpPr>
        <p:spPr/>
        <p:txBody>
          <a:bodyPr/>
          <a:lstStyle/>
          <a:p>
            <a:endParaRPr lang="en-US"/>
          </a:p>
        </p:txBody>
      </p:sp>
      <p:pic>
        <p:nvPicPr>
          <p:cNvPr id="4" name="Picture 4" descr="Αποτέλεσμα εικόνας για ναυπακτος">
            <a:extLst>
              <a:ext uri="{FF2B5EF4-FFF2-40B4-BE49-F238E27FC236}">
                <a16:creationId xmlns:a16="http://schemas.microsoft.com/office/drawing/2014/main" id="{24A2070F-FBF8-24BF-8DF1-3DEADE58E8D6}"/>
              </a:ext>
            </a:extLst>
          </p:cNvPr>
          <p:cNvPicPr>
            <a:picLocks noChangeAspect="1" noChangeArrowheads="1"/>
          </p:cNvPicPr>
          <p:nvPr/>
        </p:nvPicPr>
        <p:blipFill>
          <a:blip r:embed="rId2" cstate="print"/>
          <a:srcRect/>
          <a:stretch>
            <a:fillRect/>
          </a:stretch>
        </p:blipFill>
        <p:spPr bwMode="auto">
          <a:xfrm>
            <a:off x="1259632" y="1214673"/>
            <a:ext cx="6788946" cy="3394473"/>
          </a:xfrm>
          <a:prstGeom prst="rect">
            <a:avLst/>
          </a:prstGeom>
          <a:noFill/>
          <a:ln>
            <a:solidFill>
              <a:srgbClr val="FF0000"/>
            </a:solidFill>
          </a:ln>
        </p:spPr>
      </p:pic>
      <p:sp>
        <p:nvSpPr>
          <p:cNvPr id="5" name="4 - TextBox"/>
          <p:cNvSpPr txBox="1"/>
          <p:nvPr/>
        </p:nvSpPr>
        <p:spPr>
          <a:xfrm>
            <a:off x="2195736" y="4717358"/>
            <a:ext cx="3816424" cy="369332"/>
          </a:xfrm>
          <a:prstGeom prst="rect">
            <a:avLst/>
          </a:prstGeom>
          <a:noFill/>
        </p:spPr>
        <p:txBody>
          <a:bodyPr wrap="square" rtlCol="0">
            <a:spAutoFit/>
          </a:bodyPr>
          <a:lstStyle/>
          <a:p>
            <a:r>
              <a:rPr lang="en-US" dirty="0">
                <a:solidFill>
                  <a:srgbClr val="0070C0"/>
                </a:solidFill>
              </a:rPr>
              <a:t>https://papadoulas-vascular.gr/</a:t>
            </a:r>
            <a:endParaRPr lang="el-GR" dirty="0">
              <a:solidFill>
                <a:srgbClr val="0070C0"/>
              </a:solidFill>
            </a:endParaRPr>
          </a:p>
        </p:txBody>
      </p:sp>
    </p:spTree>
    <p:extLst>
      <p:ext uri="{BB962C8B-B14F-4D97-AF65-F5344CB8AC3E}">
        <p14:creationId xmlns:p14="http://schemas.microsoft.com/office/powerpoint/2010/main" val="1806736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93056E-0578-5111-ABBD-5EAC540B81AF}"/>
              </a:ext>
            </a:extLst>
          </p:cNvPr>
          <p:cNvSpPr>
            <a:spLocks noGrp="1"/>
          </p:cNvSpPr>
          <p:nvPr>
            <p:ph type="title"/>
          </p:nvPr>
        </p:nvSpPr>
        <p:spPr/>
        <p:txBody>
          <a:bodyPr>
            <a:normAutofit/>
          </a:bodyPr>
          <a:lstStyle/>
          <a:p>
            <a:r>
              <a:rPr lang="el-GR" sz="3600" b="1" dirty="0">
                <a:solidFill>
                  <a:srgbClr val="C00000"/>
                </a:solidFill>
              </a:rPr>
              <a:t>Συνύπαρξη άλλων ανευρυσμάτων σε ΑΚΑ</a:t>
            </a:r>
            <a:endParaRPr lang="en-US" sz="3600" b="1" dirty="0">
              <a:solidFill>
                <a:srgbClr val="C00000"/>
              </a:solidFill>
            </a:endParaRPr>
          </a:p>
        </p:txBody>
      </p:sp>
      <p:sp>
        <p:nvSpPr>
          <p:cNvPr id="3" name="Θέση περιεχομένου 2">
            <a:extLst>
              <a:ext uri="{FF2B5EF4-FFF2-40B4-BE49-F238E27FC236}">
                <a16:creationId xmlns:a16="http://schemas.microsoft.com/office/drawing/2014/main" id="{909DC22A-0D3F-B2D5-FF15-36C50ACAEEEE}"/>
              </a:ext>
            </a:extLst>
          </p:cNvPr>
          <p:cNvSpPr>
            <a:spLocks noGrp="1"/>
          </p:cNvSpPr>
          <p:nvPr>
            <p:ph sz="half" idx="1"/>
          </p:nvPr>
        </p:nvSpPr>
        <p:spPr/>
        <p:txBody>
          <a:bodyPr>
            <a:normAutofit/>
          </a:bodyPr>
          <a:lstStyle/>
          <a:p>
            <a:r>
              <a:rPr lang="el-GR" sz="2000" dirty="0"/>
              <a:t>Παρανεφρικά-</a:t>
            </a:r>
            <a:r>
              <a:rPr lang="el-GR" sz="2000" dirty="0" err="1"/>
              <a:t>υπερνεφρικά</a:t>
            </a:r>
            <a:r>
              <a:rPr lang="el-GR" sz="2000" dirty="0"/>
              <a:t> ΑΚΑ: 5-15%</a:t>
            </a:r>
          </a:p>
          <a:p>
            <a:r>
              <a:rPr lang="el-GR" sz="2000" dirty="0"/>
              <a:t>Επέκταση στα Λαγόνιες: 10-25%</a:t>
            </a:r>
          </a:p>
          <a:p>
            <a:r>
              <a:rPr lang="el-GR" sz="2000" dirty="0"/>
              <a:t>Μηριαίες-Ιγνυακές:14%</a:t>
            </a:r>
          </a:p>
          <a:p>
            <a:r>
              <a:rPr lang="el-GR" sz="2000" dirty="0"/>
              <a:t>Θωρακική:12%</a:t>
            </a:r>
          </a:p>
          <a:p>
            <a:endParaRPr lang="el-GR" sz="2000" dirty="0"/>
          </a:p>
          <a:p>
            <a:r>
              <a:rPr lang="el-GR" sz="2000" dirty="0"/>
              <a:t>Ανεύρυσμα ιγνυακής: 62% ΑΚΑ</a:t>
            </a:r>
          </a:p>
          <a:p>
            <a:r>
              <a:rPr lang="el-GR" sz="2000" dirty="0"/>
              <a:t>Ανεύρυσμα μηριαίας: 85% ΑΚΑ </a:t>
            </a:r>
          </a:p>
          <a:p>
            <a:pPr marL="0" indent="0">
              <a:buNone/>
            </a:pPr>
            <a:endParaRPr lang="el-GR" dirty="0"/>
          </a:p>
        </p:txBody>
      </p:sp>
      <p:pic>
        <p:nvPicPr>
          <p:cNvPr id="5" name="Θέση περιεχομένου 4" descr="Εικόνα που περιέχει φιάλη&#10;&#10;Περιγραφή που δημιουργήθηκε αυτόματα με μέτριο επίπεδο εμπιστοσύνης">
            <a:extLst>
              <a:ext uri="{FF2B5EF4-FFF2-40B4-BE49-F238E27FC236}">
                <a16:creationId xmlns:a16="http://schemas.microsoft.com/office/drawing/2014/main" id="{17282A9A-9E0E-B821-0DA6-A85110CE8B0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53010" y="1200151"/>
            <a:ext cx="4363457" cy="2020283"/>
          </a:xfrm>
          <a:ln w="19050">
            <a:solidFill>
              <a:srgbClr val="C00000"/>
            </a:solidFill>
          </a:ln>
        </p:spPr>
      </p:pic>
      <p:pic>
        <p:nvPicPr>
          <p:cNvPr id="7" name="Εικόνα 6" descr="Εικόνα που περιέχει πτηνό, εικονογράφηση&#10;&#10;Περιγραφή που δημιουργήθηκε αυτόματα">
            <a:extLst>
              <a:ext uri="{FF2B5EF4-FFF2-40B4-BE49-F238E27FC236}">
                <a16:creationId xmlns:a16="http://schemas.microsoft.com/office/drawing/2014/main" id="{CF6C2B0D-19EC-F25B-0FCE-41622E025E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3220434"/>
            <a:ext cx="4832499" cy="1281445"/>
          </a:xfrm>
          <a:prstGeom prst="rect">
            <a:avLst/>
          </a:prstGeom>
          <a:ln w="19050">
            <a:solidFill>
              <a:srgbClr val="C00000"/>
            </a:solidFill>
          </a:ln>
        </p:spPr>
      </p:pic>
      <p:cxnSp>
        <p:nvCxnSpPr>
          <p:cNvPr id="9" name="Ευθύγραμμο βέλος σύνδεσης 8">
            <a:extLst>
              <a:ext uri="{FF2B5EF4-FFF2-40B4-BE49-F238E27FC236}">
                <a16:creationId xmlns:a16="http://schemas.microsoft.com/office/drawing/2014/main" id="{DAD5898D-4268-D138-0A46-4054A328A89E}"/>
              </a:ext>
            </a:extLst>
          </p:cNvPr>
          <p:cNvCxnSpPr/>
          <p:nvPr/>
        </p:nvCxnSpPr>
        <p:spPr>
          <a:xfrm>
            <a:off x="4390991" y="1419622"/>
            <a:ext cx="362019"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a:extLst>
              <a:ext uri="{FF2B5EF4-FFF2-40B4-BE49-F238E27FC236}">
                <a16:creationId xmlns:a16="http://schemas.microsoft.com/office/drawing/2014/main" id="{62CF8E61-DC37-F5EA-EA49-45F22E3299FF}"/>
              </a:ext>
            </a:extLst>
          </p:cNvPr>
          <p:cNvCxnSpPr>
            <a:cxnSpLocks/>
          </p:cNvCxnSpPr>
          <p:nvPr/>
        </p:nvCxnSpPr>
        <p:spPr>
          <a:xfrm>
            <a:off x="4284311" y="2139702"/>
            <a:ext cx="211489" cy="108073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Βέλος: Επάνω-κάτω 3">
            <a:extLst>
              <a:ext uri="{FF2B5EF4-FFF2-40B4-BE49-F238E27FC236}">
                <a16:creationId xmlns:a16="http://schemas.microsoft.com/office/drawing/2014/main" id="{76DB8C84-65FA-C5F6-147B-40BAE910A42B}"/>
              </a:ext>
            </a:extLst>
          </p:cNvPr>
          <p:cNvSpPr/>
          <p:nvPr/>
        </p:nvSpPr>
        <p:spPr>
          <a:xfrm>
            <a:off x="2123730" y="3003798"/>
            <a:ext cx="211489" cy="360040"/>
          </a:xfrm>
          <a:prstGeom prst="up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896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89D70C-C78B-ADFD-E6D1-C1DB2F61F4AA}"/>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Ανεύρυσμα κ. μηριαίας - ΑΚΑ</a:t>
            </a:r>
            <a:endParaRPr lang="en-US" sz="3600" b="1" dirty="0">
              <a:solidFill>
                <a:srgbClr val="C00000"/>
              </a:solidFill>
              <a:latin typeface="Book Antiqua" panose="02040602050305030304" pitchFamily="18" charset="0"/>
            </a:endParaRPr>
          </a:p>
        </p:txBody>
      </p:sp>
      <p:pic>
        <p:nvPicPr>
          <p:cNvPr id="8" name="Θέση περιεχομένου 7" descr="Εικόνα που περιέχει ιατρικός εξοπλισμός, ιατρικό, εσωτερικός χώρος, κόκκινο&#10;&#10;Περιγραφή που δημιουργήθηκε αυτόματα">
            <a:extLst>
              <a:ext uri="{FF2B5EF4-FFF2-40B4-BE49-F238E27FC236}">
                <a16:creationId xmlns:a16="http://schemas.microsoft.com/office/drawing/2014/main" id="{298C0683-170C-0E0B-55D1-F227DEEB87D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46" y="1456095"/>
            <a:ext cx="2927405" cy="2195775"/>
          </a:xfrm>
          <a:prstGeom prst="rect">
            <a:avLst/>
          </a:prstGeom>
          <a:ln w="19050">
            <a:solidFill>
              <a:srgbClr val="C00000"/>
            </a:solidFill>
          </a:ln>
        </p:spPr>
      </p:pic>
      <p:pic>
        <p:nvPicPr>
          <p:cNvPr id="4" name="Εικόνα 3" descr="Εικόνα που περιέχει ιατρικό, ιατρικός εξοπλισμός, αίμα, σάρκα&#10;&#10;Περιγραφή που δημιουργήθηκε αυτόματα">
            <a:extLst>
              <a:ext uri="{FF2B5EF4-FFF2-40B4-BE49-F238E27FC236}">
                <a16:creationId xmlns:a16="http://schemas.microsoft.com/office/drawing/2014/main" id="{FF866A9A-80CA-55B4-6B19-78E4BDDD9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22338" y="1921581"/>
            <a:ext cx="3723880" cy="2792909"/>
          </a:xfrm>
          <a:prstGeom prst="rect">
            <a:avLst/>
          </a:prstGeom>
          <a:ln w="19050">
            <a:solidFill>
              <a:srgbClr val="C00000"/>
            </a:solidFill>
          </a:ln>
        </p:spPr>
      </p:pic>
      <p:pic>
        <p:nvPicPr>
          <p:cNvPr id="9" name="Εικόνα 8" descr="Εικόνα που περιέχει μονοχρωματικό, ασπρόμαυρο, μονοχρωματική φωτογραφία, μαύρο&#10;&#10;Περιγραφή που δημιουργήθηκε αυτόματα">
            <a:extLst>
              <a:ext uri="{FF2B5EF4-FFF2-40B4-BE49-F238E27FC236}">
                <a16:creationId xmlns:a16="http://schemas.microsoft.com/office/drawing/2014/main" id="{03AA0EEE-67BF-CD3A-1824-64443764A8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990" y="1441622"/>
            <a:ext cx="3303063" cy="2653121"/>
          </a:xfrm>
          <a:prstGeom prst="rect">
            <a:avLst/>
          </a:prstGeom>
          <a:ln w="19050">
            <a:solidFill>
              <a:srgbClr val="C00000"/>
            </a:solidFill>
          </a:ln>
        </p:spPr>
      </p:pic>
      <p:sp>
        <p:nvSpPr>
          <p:cNvPr id="3" name="TextBox 7">
            <a:extLst>
              <a:ext uri="{FF2B5EF4-FFF2-40B4-BE49-F238E27FC236}">
                <a16:creationId xmlns:a16="http://schemas.microsoft.com/office/drawing/2014/main" id="{44CFE13E-613F-F82D-A79C-8DA05616A6ED}"/>
              </a:ext>
            </a:extLst>
          </p:cNvPr>
          <p:cNvSpPr txBox="1"/>
          <p:nvPr/>
        </p:nvSpPr>
        <p:spPr>
          <a:xfrm flipH="1">
            <a:off x="1672751" y="3683581"/>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1152240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FB7F76-3910-EAAD-43DE-3C6DB3A3888B}"/>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Είδη ΑΚΑ</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D0582ABD-CC45-92B9-E436-71C6D17004F0}"/>
              </a:ext>
            </a:extLst>
          </p:cNvPr>
          <p:cNvSpPr>
            <a:spLocks noGrp="1"/>
          </p:cNvSpPr>
          <p:nvPr>
            <p:ph idx="1"/>
          </p:nvPr>
        </p:nvSpPr>
        <p:spPr/>
        <p:txBody>
          <a:bodyPr>
            <a:normAutofit lnSpcReduction="10000"/>
          </a:bodyPr>
          <a:lstStyle/>
          <a:p>
            <a:r>
              <a:rPr lang="el-GR" sz="2000" dirty="0">
                <a:latin typeface="Book Antiqua" panose="02040602050305030304" pitchFamily="18" charset="0"/>
              </a:rPr>
              <a:t>Εκφυλιστικά (</a:t>
            </a:r>
            <a:r>
              <a:rPr lang="el-GR" sz="2000" dirty="0" err="1">
                <a:latin typeface="Book Antiqua" panose="02040602050305030304" pitchFamily="18" charset="0"/>
              </a:rPr>
              <a:t>αθηροσκληρυντικά</a:t>
            </a:r>
            <a:r>
              <a:rPr lang="el-GR" sz="2000" dirty="0">
                <a:latin typeface="Book Antiqua" panose="02040602050305030304" pitchFamily="18" charset="0"/>
              </a:rPr>
              <a:t>)</a:t>
            </a:r>
          </a:p>
          <a:p>
            <a:r>
              <a:rPr lang="el-GR" sz="2000" dirty="0">
                <a:latin typeface="Book Antiqua" panose="02040602050305030304" pitchFamily="18" charset="0"/>
              </a:rPr>
              <a:t>Φλεγμονώδη (</a:t>
            </a:r>
            <a:r>
              <a:rPr lang="fr-FR" sz="2000" dirty="0" err="1">
                <a:latin typeface="Book Antiqua" panose="02040602050305030304" pitchFamily="18" charset="0"/>
              </a:rPr>
              <a:t>inflammatory</a:t>
            </a:r>
            <a:r>
              <a:rPr lang="fr-FR" sz="2000" dirty="0">
                <a:latin typeface="Book Antiqua" panose="02040602050305030304" pitchFamily="18" charset="0"/>
              </a:rPr>
              <a:t>)</a:t>
            </a:r>
            <a:endParaRPr lang="el-GR" sz="2000" dirty="0">
              <a:latin typeface="Book Antiqua" panose="02040602050305030304" pitchFamily="18" charset="0"/>
            </a:endParaRPr>
          </a:p>
          <a:p>
            <a:r>
              <a:rPr lang="el-GR" sz="2000" dirty="0">
                <a:latin typeface="Book Antiqua" panose="02040602050305030304" pitchFamily="18" charset="0"/>
              </a:rPr>
              <a:t>Σηπτικά (</a:t>
            </a:r>
            <a:r>
              <a:rPr lang="el-GR" sz="2000" dirty="0" err="1">
                <a:latin typeface="Book Antiqua" panose="02040602050305030304" pitchFamily="18" charset="0"/>
              </a:rPr>
              <a:t>μυκωτικά</a:t>
            </a:r>
            <a:r>
              <a:rPr lang="el-GR" sz="2000" dirty="0">
                <a:latin typeface="Book Antiqua" panose="02040602050305030304" pitchFamily="18" charset="0"/>
              </a:rPr>
              <a:t>)</a:t>
            </a:r>
          </a:p>
          <a:p>
            <a:r>
              <a:rPr lang="el-GR" sz="2000" dirty="0">
                <a:latin typeface="Book Antiqua" panose="02040602050305030304" pitchFamily="18" charset="0"/>
              </a:rPr>
              <a:t>Νόσοι κολλαγόνου (</a:t>
            </a:r>
            <a:r>
              <a:rPr lang="en-US" sz="2000" dirty="0">
                <a:latin typeface="Book Antiqua" panose="02040602050305030304" pitchFamily="18" charset="0"/>
              </a:rPr>
              <a:t> Ehlers–Danlos, Marfan, </a:t>
            </a:r>
            <a:r>
              <a:rPr lang="en-US" sz="2000" dirty="0" err="1">
                <a:latin typeface="Book Antiqua" panose="02040602050305030304" pitchFamily="18" charset="0"/>
              </a:rPr>
              <a:t>Loeys</a:t>
            </a:r>
            <a:r>
              <a:rPr lang="en-US" sz="2000" dirty="0">
                <a:latin typeface="Book Antiqua" panose="02040602050305030304" pitchFamily="18" charset="0"/>
              </a:rPr>
              <a:t>–Dietz syndromes </a:t>
            </a:r>
            <a:r>
              <a:rPr lang="el-GR" sz="2000" dirty="0">
                <a:latin typeface="Book Antiqua" panose="02040602050305030304" pitchFamily="18" charset="0"/>
              </a:rPr>
              <a:t>και μια ποικιλία από πιο σπάνιες διαταραχές του συνδετικού ιστού)</a:t>
            </a:r>
          </a:p>
          <a:p>
            <a:r>
              <a:rPr lang="el-GR" sz="2000" dirty="0" err="1">
                <a:latin typeface="Book Antiqua" panose="02040602050305030304" pitchFamily="18" charset="0"/>
              </a:rPr>
              <a:t>Αγγεϊίτιδες</a:t>
            </a:r>
            <a:r>
              <a:rPr lang="en-US" sz="2000" dirty="0"/>
              <a:t> </a:t>
            </a:r>
            <a:r>
              <a:rPr lang="el-GR" sz="2000" dirty="0">
                <a:latin typeface="Book Antiqua" panose="02040602050305030304" pitchFamily="18" charset="0"/>
              </a:rPr>
              <a:t>(</a:t>
            </a:r>
            <a:r>
              <a:rPr lang="en-US" sz="2000" dirty="0">
                <a:latin typeface="Book Antiqua" panose="02040602050305030304" pitchFamily="18" charset="0"/>
              </a:rPr>
              <a:t>Takayasu</a:t>
            </a:r>
            <a:r>
              <a:rPr lang="el-GR" sz="2000" dirty="0">
                <a:latin typeface="Book Antiqua" panose="02040602050305030304" pitchFamily="18" charset="0"/>
              </a:rPr>
              <a:t>,</a:t>
            </a:r>
            <a:r>
              <a:rPr lang="en-US" sz="2000" dirty="0">
                <a:latin typeface="Book Antiqua" panose="02040602050305030304" pitchFamily="18" charset="0"/>
              </a:rPr>
              <a:t> giant cell</a:t>
            </a:r>
            <a:r>
              <a:rPr lang="el-GR" sz="2000" dirty="0">
                <a:latin typeface="Book Antiqua" panose="02040602050305030304" pitchFamily="18" charset="0"/>
              </a:rPr>
              <a:t>,</a:t>
            </a:r>
            <a:r>
              <a:rPr lang="en-US" sz="2000" dirty="0">
                <a:latin typeface="Book Antiqua" panose="02040602050305030304" pitchFamily="18" charset="0"/>
              </a:rPr>
              <a:t> polyarteritis nodosa, </a:t>
            </a:r>
            <a:r>
              <a:rPr lang="en-US" sz="2000" dirty="0" err="1">
                <a:latin typeface="Book Antiqua" panose="02040602050305030304" pitchFamily="18" charset="0"/>
              </a:rPr>
              <a:t>Behçet</a:t>
            </a:r>
            <a:r>
              <a:rPr lang="en-US" sz="2000" dirty="0">
                <a:latin typeface="Book Antiqua" panose="02040602050305030304" pitchFamily="18" charset="0"/>
              </a:rPr>
              <a:t> disease, Cogan syndrome, </a:t>
            </a:r>
            <a:r>
              <a:rPr lang="el-GR" sz="2000" dirty="0">
                <a:latin typeface="Book Antiqua" panose="02040602050305030304" pitchFamily="18" charset="0"/>
              </a:rPr>
              <a:t>και</a:t>
            </a:r>
            <a:r>
              <a:rPr lang="en-US" sz="2000" dirty="0">
                <a:latin typeface="Book Antiqua" panose="02040602050305030304" pitchFamily="18" charset="0"/>
              </a:rPr>
              <a:t> cystic medial necrosis</a:t>
            </a:r>
            <a:r>
              <a:rPr lang="el-GR" sz="2000" dirty="0">
                <a:latin typeface="Book Antiqua" panose="02040602050305030304" pitchFamily="18" charset="0"/>
              </a:rPr>
              <a:t>)</a:t>
            </a:r>
          </a:p>
          <a:p>
            <a:r>
              <a:rPr lang="el-GR" sz="2000" dirty="0">
                <a:latin typeface="Book Antiqua" panose="02040602050305030304" pitchFamily="18" charset="0"/>
              </a:rPr>
              <a:t>Γενετικό υπόβαθρο (30%)</a:t>
            </a:r>
          </a:p>
          <a:p>
            <a:r>
              <a:rPr lang="el-GR" sz="2000" dirty="0">
                <a:latin typeface="Book Antiqua" panose="02040602050305030304" pitchFamily="18" charset="0"/>
              </a:rPr>
              <a:t>Τραυματικά (</a:t>
            </a:r>
            <a:r>
              <a:rPr lang="el-GR" sz="2000" dirty="0" err="1">
                <a:latin typeface="Book Antiqua" panose="02040602050305030304" pitchFamily="18" charset="0"/>
              </a:rPr>
              <a:t>ψευδοανευρύσματα</a:t>
            </a:r>
            <a:r>
              <a:rPr lang="el-GR" sz="2000" dirty="0">
                <a:latin typeface="Book Antiqua" panose="02040602050305030304" pitchFamily="18" charset="0"/>
              </a:rPr>
              <a:t>)</a:t>
            </a:r>
          </a:p>
          <a:p>
            <a:endParaRPr lang="en-US" dirty="0"/>
          </a:p>
        </p:txBody>
      </p:sp>
      <p:sp>
        <p:nvSpPr>
          <p:cNvPr id="4" name="5 - TextBox">
            <a:extLst>
              <a:ext uri="{FF2B5EF4-FFF2-40B4-BE49-F238E27FC236}">
                <a16:creationId xmlns:a16="http://schemas.microsoft.com/office/drawing/2014/main" id="{7151167B-2BEE-BE39-99AA-32DEB46C0973}"/>
              </a:ext>
            </a:extLst>
          </p:cNvPr>
          <p:cNvSpPr txBox="1"/>
          <p:nvPr/>
        </p:nvSpPr>
        <p:spPr>
          <a:xfrm>
            <a:off x="539552" y="4712613"/>
            <a:ext cx="5544616" cy="461665"/>
          </a:xfrm>
          <a:prstGeom prst="rect">
            <a:avLst/>
          </a:prstGeom>
          <a:solidFill>
            <a:schemeClr val="accent3">
              <a:lumMod val="20000"/>
              <a:lumOff val="80000"/>
            </a:schemeClr>
          </a:solidFill>
        </p:spPr>
        <p:txBody>
          <a:bodyPr wrap="square" rtlCol="0">
            <a:spAutoFit/>
          </a:bodyPr>
          <a:lstStyle/>
          <a:p>
            <a:r>
              <a:rPr lang="en-US" sz="1200" dirty="0">
                <a:latin typeface="BlinkMacSystemFont"/>
              </a:rPr>
              <a:t>Anton N. </a:t>
            </a:r>
            <a:r>
              <a:rPr lang="en-US" sz="1200" dirty="0" err="1">
                <a:latin typeface="BlinkMacSystemFont"/>
              </a:rPr>
              <a:t>Sindawy</a:t>
            </a:r>
            <a:r>
              <a:rPr lang="en-US" sz="1200" dirty="0">
                <a:latin typeface="BlinkMacSystemFont"/>
              </a:rPr>
              <a:t> and Bruce A. </a:t>
            </a:r>
            <a:r>
              <a:rPr lang="en-US" sz="1200" dirty="0" err="1">
                <a:latin typeface="BlinkMacSystemFont"/>
              </a:rPr>
              <a:t>Perler</a:t>
            </a:r>
            <a:r>
              <a:rPr lang="en-US" sz="1200" dirty="0">
                <a:latin typeface="BlinkMacSystemFont"/>
              </a:rPr>
              <a:t>. Rutherford’s vascular surgery and endovascular therapy, 10 edition, Elsevier 2022.</a:t>
            </a:r>
            <a:endParaRPr lang="el-GR" sz="1200" dirty="0">
              <a:latin typeface="BlinkMacSystemFont"/>
            </a:endParaRPr>
          </a:p>
        </p:txBody>
      </p:sp>
    </p:spTree>
    <p:extLst>
      <p:ext uri="{BB962C8B-B14F-4D97-AF65-F5344CB8AC3E}">
        <p14:creationId xmlns:p14="http://schemas.microsoft.com/office/powerpoint/2010/main" val="1766600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63B07E-4DC3-793B-AEB1-CEEDF18DF7D6}"/>
              </a:ext>
            </a:extLst>
          </p:cNvPr>
          <p:cNvSpPr>
            <a:spLocks noGrp="1"/>
          </p:cNvSpPr>
          <p:nvPr>
            <p:ph type="title"/>
          </p:nvPr>
        </p:nvSpPr>
        <p:spPr/>
        <p:txBody>
          <a:bodyPr/>
          <a:lstStyle/>
          <a:p>
            <a:r>
              <a:rPr lang="el-GR" b="1" dirty="0">
                <a:solidFill>
                  <a:srgbClr val="C00000"/>
                </a:solidFill>
                <a:latin typeface="Book Antiqua" panose="02040602050305030304" pitchFamily="18" charset="0"/>
              </a:rPr>
              <a:t>Φλεγμονώδες ΑΚΑ</a:t>
            </a:r>
            <a:endParaRPr lang="en-US" dirty="0"/>
          </a:p>
        </p:txBody>
      </p:sp>
      <p:sp>
        <p:nvSpPr>
          <p:cNvPr id="3" name="Θέση περιεχομένου 2">
            <a:extLst>
              <a:ext uri="{FF2B5EF4-FFF2-40B4-BE49-F238E27FC236}">
                <a16:creationId xmlns:a16="http://schemas.microsoft.com/office/drawing/2014/main" id="{1194041E-B589-731F-56CC-AFCA7E2863F7}"/>
              </a:ext>
            </a:extLst>
          </p:cNvPr>
          <p:cNvSpPr>
            <a:spLocks noGrp="1"/>
          </p:cNvSpPr>
          <p:nvPr>
            <p:ph idx="1"/>
          </p:nvPr>
        </p:nvSpPr>
        <p:spPr/>
        <p:txBody>
          <a:bodyPr>
            <a:normAutofit/>
          </a:bodyPr>
          <a:lstStyle/>
          <a:p>
            <a:pPr eaLnBrk="1" hangingPunct="1"/>
            <a:r>
              <a:rPr lang="el-GR" sz="2000" dirty="0">
                <a:latin typeface="Book Antiqua" panose="02040602050305030304" pitchFamily="18" charset="0"/>
              </a:rPr>
              <a:t>Σχετικά σπάνια παραλλαγή ΑΚΑ </a:t>
            </a:r>
            <a:r>
              <a:rPr lang="el-GR" sz="2000" b="1" dirty="0">
                <a:solidFill>
                  <a:srgbClr val="0836F8"/>
                </a:solidFill>
                <a:latin typeface="Book Antiqua" panose="02040602050305030304" pitchFamily="18" charset="0"/>
              </a:rPr>
              <a:t>(4-7%) </a:t>
            </a:r>
            <a:r>
              <a:rPr lang="el-GR" sz="2000" dirty="0">
                <a:latin typeface="Book Antiqua" panose="02040602050305030304" pitchFamily="18" charset="0"/>
              </a:rPr>
              <a:t>με πάχυνση του έξω χιτώνα και συχνά </a:t>
            </a:r>
            <a:r>
              <a:rPr lang="el-GR" sz="2000" dirty="0" err="1">
                <a:latin typeface="Book Antiqua" panose="02040602050305030304" pitchFamily="18" charset="0"/>
              </a:rPr>
              <a:t>οπισθοπεριτοναϊκή</a:t>
            </a:r>
            <a:r>
              <a:rPr lang="el-GR" sz="2000" dirty="0">
                <a:latin typeface="Book Antiqua" panose="02040602050305030304" pitchFamily="18" charset="0"/>
              </a:rPr>
              <a:t> </a:t>
            </a:r>
            <a:r>
              <a:rPr lang="el-GR" sz="2000" dirty="0" err="1">
                <a:latin typeface="Book Antiqua" panose="02040602050305030304" pitchFamily="18" charset="0"/>
              </a:rPr>
              <a:t>ίνωση</a:t>
            </a:r>
            <a:r>
              <a:rPr lang="el-GR" sz="2000" dirty="0">
                <a:latin typeface="Book Antiqua" panose="02040602050305030304" pitchFamily="18" charset="0"/>
              </a:rPr>
              <a:t> με </a:t>
            </a:r>
            <a:r>
              <a:rPr lang="el-GR" sz="2000" dirty="0" err="1">
                <a:latin typeface="Book Antiqua" panose="02040602050305030304" pitchFamily="18" charset="0"/>
              </a:rPr>
              <a:t>υδρονέφρωση</a:t>
            </a:r>
            <a:r>
              <a:rPr lang="el-GR" sz="2000" dirty="0">
                <a:latin typeface="Book Antiqua" panose="02040602050305030304" pitchFamily="18" charset="0"/>
              </a:rPr>
              <a:t>.</a:t>
            </a:r>
          </a:p>
          <a:p>
            <a:endParaRPr lang="en-US" dirty="0"/>
          </a:p>
        </p:txBody>
      </p:sp>
      <p:pic>
        <p:nvPicPr>
          <p:cNvPr id="4" name="Εικόνα 3" descr="Εικόνα που περιέχει σάρκα, κρέας, εσωτερικός χώρος, φαγητό&#10;&#10;Περιγραφή που δημιουργήθηκε αυτόματα">
            <a:extLst>
              <a:ext uri="{FF2B5EF4-FFF2-40B4-BE49-F238E27FC236}">
                <a16:creationId xmlns:a16="http://schemas.microsoft.com/office/drawing/2014/main" id="{8C1B73FC-B2A4-A4AA-394E-B0C0B18B1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2072477"/>
            <a:ext cx="2793198" cy="3058515"/>
          </a:xfrm>
          <a:prstGeom prst="rect">
            <a:avLst/>
          </a:prstGeom>
          <a:ln w="19050">
            <a:solidFill>
              <a:srgbClr val="C00000"/>
            </a:solidFill>
          </a:ln>
        </p:spPr>
      </p:pic>
      <p:pic>
        <p:nvPicPr>
          <p:cNvPr id="5" name="Picture 2">
            <a:extLst>
              <a:ext uri="{FF2B5EF4-FFF2-40B4-BE49-F238E27FC236}">
                <a16:creationId xmlns:a16="http://schemas.microsoft.com/office/drawing/2014/main" id="{3FA57D23-E53B-D334-7DA3-CFF68F279D1A}"/>
              </a:ext>
            </a:extLst>
          </p:cNvPr>
          <p:cNvPicPr>
            <a:picLocks noChangeAspect="1" noChangeArrowheads="1"/>
          </p:cNvPicPr>
          <p:nvPr/>
        </p:nvPicPr>
        <p:blipFill>
          <a:blip r:embed="rId3" cstate="print"/>
          <a:srcRect/>
          <a:stretch>
            <a:fillRect/>
          </a:stretch>
        </p:blipFill>
        <p:spPr bwMode="auto">
          <a:xfrm>
            <a:off x="3760470" y="2283718"/>
            <a:ext cx="3685689" cy="2385559"/>
          </a:xfrm>
          <a:prstGeom prst="rect">
            <a:avLst/>
          </a:prstGeom>
          <a:noFill/>
          <a:ln w="19050">
            <a:solidFill>
              <a:srgbClr val="C00000"/>
            </a:solidFill>
            <a:miter lim="800000"/>
            <a:headEnd/>
            <a:tailEnd/>
          </a:ln>
        </p:spPr>
      </p:pic>
      <p:sp>
        <p:nvSpPr>
          <p:cNvPr id="6" name="TextBox 5">
            <a:extLst>
              <a:ext uri="{FF2B5EF4-FFF2-40B4-BE49-F238E27FC236}">
                <a16:creationId xmlns:a16="http://schemas.microsoft.com/office/drawing/2014/main" id="{D4BEFFD4-CF4E-7C34-7307-24B6F549D271}"/>
              </a:ext>
            </a:extLst>
          </p:cNvPr>
          <p:cNvSpPr txBox="1"/>
          <p:nvPr/>
        </p:nvSpPr>
        <p:spPr>
          <a:xfrm flipH="1">
            <a:off x="7466331" y="3836569"/>
            <a:ext cx="1033252" cy="523220"/>
          </a:xfrm>
          <a:prstGeom prst="rect">
            <a:avLst/>
          </a:prstGeom>
          <a:noFill/>
          <a:ln w="19050">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
        <p:nvSpPr>
          <p:cNvPr id="7" name="TextBox 6">
            <a:extLst>
              <a:ext uri="{FF2B5EF4-FFF2-40B4-BE49-F238E27FC236}">
                <a16:creationId xmlns:a16="http://schemas.microsoft.com/office/drawing/2014/main" id="{073F9B15-3994-D6C2-ED18-5EC9C61E81EC}"/>
              </a:ext>
            </a:extLst>
          </p:cNvPr>
          <p:cNvSpPr txBox="1"/>
          <p:nvPr/>
        </p:nvSpPr>
        <p:spPr>
          <a:xfrm>
            <a:off x="7740671" y="2798612"/>
            <a:ext cx="1033252" cy="646331"/>
          </a:xfrm>
          <a:prstGeom prst="rect">
            <a:avLst/>
          </a:prstGeom>
          <a:noFill/>
          <a:ln w="19050">
            <a:solidFill>
              <a:srgbClr val="C00000"/>
            </a:solidFill>
          </a:ln>
        </p:spPr>
        <p:txBody>
          <a:bodyPr wrap="square" rtlCol="0">
            <a:spAutoFit/>
          </a:bodyPr>
          <a:lstStyle/>
          <a:p>
            <a:r>
              <a:rPr lang="en-US" altLang="en-US" sz="1800" b="1" dirty="0">
                <a:solidFill>
                  <a:srgbClr val="0836F8"/>
                </a:solidFill>
                <a:latin typeface="Book Antiqua" pitchFamily="18" charset="0"/>
              </a:rPr>
              <a:t>Mantle sign</a:t>
            </a:r>
            <a:endParaRPr lang="en-US" b="1" dirty="0">
              <a:solidFill>
                <a:srgbClr val="0836F8"/>
              </a:solidFill>
            </a:endParaRPr>
          </a:p>
        </p:txBody>
      </p:sp>
      <p:cxnSp>
        <p:nvCxnSpPr>
          <p:cNvPr id="9" name="Ευθύγραμμο βέλος σύνδεσης 8">
            <a:extLst>
              <a:ext uri="{FF2B5EF4-FFF2-40B4-BE49-F238E27FC236}">
                <a16:creationId xmlns:a16="http://schemas.microsoft.com/office/drawing/2014/main" id="{04B252B2-3689-D81B-4DB9-5636E34C9103}"/>
              </a:ext>
            </a:extLst>
          </p:cNvPr>
          <p:cNvCxnSpPr/>
          <p:nvPr/>
        </p:nvCxnSpPr>
        <p:spPr>
          <a:xfrm flipH="1">
            <a:off x="6372200" y="3147814"/>
            <a:ext cx="1296144" cy="45392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81406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C060E6-752F-BE42-3C8A-3E6CE5CF3D0B}"/>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Σηπτικό ανεύρυσμα </a:t>
            </a:r>
            <a:endParaRPr lang="en-US" sz="3600" dirty="0"/>
          </a:p>
        </p:txBody>
      </p:sp>
      <p:pic>
        <p:nvPicPr>
          <p:cNvPr id="4" name="Picture 4" descr="C:\Users\Natasa\Desktop\aneurysms- rare forms\listeria.png">
            <a:extLst>
              <a:ext uri="{FF2B5EF4-FFF2-40B4-BE49-F238E27FC236}">
                <a16:creationId xmlns:a16="http://schemas.microsoft.com/office/drawing/2014/main" id="{FAF5B1EC-4FDE-0436-5A12-A96088E3A66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275606"/>
            <a:ext cx="7195308" cy="3194773"/>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463F58-87A6-59A2-4356-3D1798D6E41E}"/>
              </a:ext>
            </a:extLst>
          </p:cNvPr>
          <p:cNvSpPr txBox="1"/>
          <p:nvPr/>
        </p:nvSpPr>
        <p:spPr>
          <a:xfrm>
            <a:off x="70339" y="2278710"/>
            <a:ext cx="1619672" cy="646331"/>
          </a:xfrm>
          <a:prstGeom prst="rect">
            <a:avLst/>
          </a:prstGeom>
          <a:noFill/>
          <a:ln w="19050">
            <a:solidFill>
              <a:srgbClr val="C00000"/>
            </a:solidFill>
          </a:ln>
        </p:spPr>
        <p:txBody>
          <a:bodyPr wrap="square" rtlCol="0">
            <a:spAutoFit/>
          </a:bodyPr>
          <a:lstStyle/>
          <a:p>
            <a:r>
              <a:rPr lang="en-US" sz="1800" i="1" dirty="0">
                <a:solidFill>
                  <a:srgbClr val="C00000"/>
                </a:solidFill>
                <a:latin typeface="Book Antiqua" panose="02040602050305030304" pitchFamily="18" charset="0"/>
              </a:rPr>
              <a:t>Listeria</a:t>
            </a:r>
            <a:endParaRPr lang="el-GR" sz="1800" i="1" dirty="0">
              <a:solidFill>
                <a:srgbClr val="C00000"/>
              </a:solidFill>
              <a:latin typeface="Book Antiqua" panose="02040602050305030304" pitchFamily="18" charset="0"/>
            </a:endParaRPr>
          </a:p>
          <a:p>
            <a:r>
              <a:rPr lang="en-US" sz="1800" i="1" dirty="0">
                <a:solidFill>
                  <a:srgbClr val="C00000"/>
                </a:solidFill>
                <a:latin typeface="Book Antiqua" panose="02040602050305030304" pitchFamily="18" charset="0"/>
              </a:rPr>
              <a:t>monocytogenes</a:t>
            </a:r>
            <a:endParaRPr lang="en-US" dirty="0"/>
          </a:p>
        </p:txBody>
      </p:sp>
      <p:sp>
        <p:nvSpPr>
          <p:cNvPr id="7" name="TextBox 6">
            <a:extLst>
              <a:ext uri="{FF2B5EF4-FFF2-40B4-BE49-F238E27FC236}">
                <a16:creationId xmlns:a16="http://schemas.microsoft.com/office/drawing/2014/main" id="{7ADC7C84-561D-4143-B5EB-3697468501EA}"/>
              </a:ext>
            </a:extLst>
          </p:cNvPr>
          <p:cNvSpPr txBox="1"/>
          <p:nvPr/>
        </p:nvSpPr>
        <p:spPr>
          <a:xfrm>
            <a:off x="0" y="4659982"/>
            <a:ext cx="6084168" cy="461665"/>
          </a:xfrm>
          <a:prstGeom prst="rect">
            <a:avLst/>
          </a:prstGeom>
          <a:solidFill>
            <a:schemeClr val="accent3">
              <a:lumMod val="20000"/>
              <a:lumOff val="80000"/>
            </a:schemeClr>
          </a:solidFill>
        </p:spPr>
        <p:txBody>
          <a:bodyPr wrap="square" rtlCol="0">
            <a:spAutoFit/>
          </a:bodyPr>
          <a:lstStyle/>
          <a:p>
            <a:r>
              <a:rPr lang="en-US" sz="1200" b="0" i="0" dirty="0">
                <a:solidFill>
                  <a:srgbClr val="212121"/>
                </a:solidFill>
                <a:effectLst/>
                <a:latin typeface="BlinkMacSystemFont"/>
              </a:rPr>
              <a:t>Papadoulas SI et al. Listeriosis infection of an abdominal aortic aneurysm in a diabetic patient. </a:t>
            </a:r>
          </a:p>
          <a:p>
            <a:r>
              <a:rPr lang="en-US" sz="1200" b="0" i="0" dirty="0">
                <a:solidFill>
                  <a:srgbClr val="212121"/>
                </a:solidFill>
                <a:effectLst/>
                <a:latin typeface="BlinkMacSystemFont"/>
              </a:rPr>
              <a:t>J Glob Infect Dis. 2013 Jan;5(1):31-3. </a:t>
            </a:r>
            <a:endParaRPr lang="en-US" sz="1200" dirty="0"/>
          </a:p>
        </p:txBody>
      </p:sp>
      <p:sp>
        <p:nvSpPr>
          <p:cNvPr id="3" name="TextBox 2">
            <a:extLst>
              <a:ext uri="{FF2B5EF4-FFF2-40B4-BE49-F238E27FC236}">
                <a16:creationId xmlns:a16="http://schemas.microsoft.com/office/drawing/2014/main" id="{63F19491-29FA-AF1F-62FD-F1DB9B8C31F9}"/>
              </a:ext>
            </a:extLst>
          </p:cNvPr>
          <p:cNvSpPr txBox="1"/>
          <p:nvPr/>
        </p:nvSpPr>
        <p:spPr>
          <a:xfrm>
            <a:off x="1873288" y="893952"/>
            <a:ext cx="5400600" cy="338554"/>
          </a:xfrm>
          <a:prstGeom prst="rect">
            <a:avLst/>
          </a:prstGeom>
          <a:noFill/>
          <a:ln w="19050">
            <a:solidFill>
              <a:srgbClr val="00B050"/>
            </a:solidFill>
          </a:ln>
        </p:spPr>
        <p:txBody>
          <a:bodyPr wrap="square" rtlCol="0">
            <a:spAutoFit/>
          </a:bodyPr>
          <a:lstStyle/>
          <a:p>
            <a:r>
              <a:rPr lang="el-GR" altLang="en-US" sz="1600" dirty="0">
                <a:solidFill>
                  <a:srgbClr val="00B050"/>
                </a:solidFill>
                <a:latin typeface="Book Antiqua" pitchFamily="18" charset="0"/>
              </a:rPr>
              <a:t>Συχνότερα </a:t>
            </a:r>
            <a:r>
              <a:rPr lang="en-US" altLang="en-US" sz="1600" dirty="0">
                <a:solidFill>
                  <a:srgbClr val="00B050"/>
                </a:solidFill>
                <a:latin typeface="Book Antiqua" pitchFamily="18" charset="0"/>
              </a:rPr>
              <a:t>Salmonella, Staphylococci, Streptococci, E. coli</a:t>
            </a:r>
            <a:endParaRPr lang="en-US" sz="1600" dirty="0">
              <a:solidFill>
                <a:srgbClr val="00B050"/>
              </a:solidFill>
            </a:endParaRPr>
          </a:p>
        </p:txBody>
      </p:sp>
      <p:sp>
        <p:nvSpPr>
          <p:cNvPr id="5" name="TextBox 7">
            <a:extLst>
              <a:ext uri="{FF2B5EF4-FFF2-40B4-BE49-F238E27FC236}">
                <a16:creationId xmlns:a16="http://schemas.microsoft.com/office/drawing/2014/main" id="{502CEDF7-D662-51BC-CC2A-34B7DFAA8542}"/>
              </a:ext>
            </a:extLst>
          </p:cNvPr>
          <p:cNvSpPr txBox="1"/>
          <p:nvPr/>
        </p:nvSpPr>
        <p:spPr>
          <a:xfrm flipH="1">
            <a:off x="7524328" y="730836"/>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2410475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7444DC-8B36-0414-DAFE-21DA0EF3924E}"/>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Μορφολογία</a:t>
            </a:r>
            <a:endParaRPr lang="en-US" sz="3600" b="1" dirty="0">
              <a:solidFill>
                <a:srgbClr val="C00000"/>
              </a:solidFill>
              <a:latin typeface="Book Antiqua" panose="02040602050305030304" pitchFamily="18" charset="0"/>
            </a:endParaRPr>
          </a:p>
        </p:txBody>
      </p:sp>
      <p:pic>
        <p:nvPicPr>
          <p:cNvPr id="5" name="Θέση περιεχομένου 4" descr="Εικόνα που περιέχει σύμβολο, τέχνη&#10;&#10;Περιγραφή που δημιουργήθηκε αυτόματα">
            <a:extLst>
              <a:ext uri="{FF2B5EF4-FFF2-40B4-BE49-F238E27FC236}">
                <a16:creationId xmlns:a16="http://schemas.microsoft.com/office/drawing/2014/main" id="{74AEC70A-03EB-5A81-D68A-4FE46AB700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4614" y="1200150"/>
            <a:ext cx="5554771" cy="3394075"/>
          </a:xfrm>
          <a:ln w="19050">
            <a:solidFill>
              <a:srgbClr val="C00000"/>
            </a:solidFill>
          </a:ln>
        </p:spPr>
      </p:pic>
      <p:sp>
        <p:nvSpPr>
          <p:cNvPr id="6" name="TextBox 5">
            <a:extLst>
              <a:ext uri="{FF2B5EF4-FFF2-40B4-BE49-F238E27FC236}">
                <a16:creationId xmlns:a16="http://schemas.microsoft.com/office/drawing/2014/main" id="{33FCACF7-0023-705D-E4E1-A480A4439483}"/>
              </a:ext>
            </a:extLst>
          </p:cNvPr>
          <p:cNvSpPr txBox="1"/>
          <p:nvPr/>
        </p:nvSpPr>
        <p:spPr>
          <a:xfrm>
            <a:off x="1691680" y="4594225"/>
            <a:ext cx="1440160" cy="369332"/>
          </a:xfrm>
          <a:prstGeom prst="rect">
            <a:avLst/>
          </a:prstGeom>
          <a:noFill/>
          <a:ln w="19050">
            <a:solidFill>
              <a:srgbClr val="C00000"/>
            </a:solidFill>
          </a:ln>
        </p:spPr>
        <p:txBody>
          <a:bodyPr wrap="square" rtlCol="0">
            <a:spAutoFit/>
          </a:bodyPr>
          <a:lstStyle/>
          <a:p>
            <a:r>
              <a:rPr lang="el-GR" dirty="0"/>
              <a:t>Ατρακτοειδή</a:t>
            </a:r>
            <a:endParaRPr lang="en-US" dirty="0"/>
          </a:p>
        </p:txBody>
      </p:sp>
      <p:sp>
        <p:nvSpPr>
          <p:cNvPr id="7" name="TextBox 6">
            <a:extLst>
              <a:ext uri="{FF2B5EF4-FFF2-40B4-BE49-F238E27FC236}">
                <a16:creationId xmlns:a16="http://schemas.microsoft.com/office/drawing/2014/main" id="{3F3C7CD2-0A09-D47E-D286-237F48C55C81}"/>
              </a:ext>
            </a:extLst>
          </p:cNvPr>
          <p:cNvSpPr txBox="1"/>
          <p:nvPr/>
        </p:nvSpPr>
        <p:spPr>
          <a:xfrm>
            <a:off x="7349385" y="2571750"/>
            <a:ext cx="1165184" cy="369332"/>
          </a:xfrm>
          <a:prstGeom prst="rect">
            <a:avLst/>
          </a:prstGeom>
          <a:noFill/>
          <a:ln w="19050">
            <a:solidFill>
              <a:srgbClr val="C00000"/>
            </a:solidFill>
          </a:ln>
        </p:spPr>
        <p:txBody>
          <a:bodyPr wrap="square" rtlCol="0">
            <a:spAutoFit/>
          </a:bodyPr>
          <a:lstStyle/>
          <a:p>
            <a:r>
              <a:rPr lang="el-GR" dirty="0" err="1"/>
              <a:t>Σακκοειδή</a:t>
            </a:r>
            <a:endParaRPr lang="en-US" dirty="0"/>
          </a:p>
        </p:txBody>
      </p:sp>
    </p:spTree>
    <p:extLst>
      <p:ext uri="{BB962C8B-B14F-4D97-AF65-F5344CB8AC3E}">
        <p14:creationId xmlns:p14="http://schemas.microsoft.com/office/powerpoint/2010/main" val="972476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3A3A7B-ED24-2F29-6020-8787297013E4}"/>
              </a:ext>
            </a:extLst>
          </p:cNvPr>
          <p:cNvSpPr>
            <a:spLocks noGrp="1"/>
          </p:cNvSpPr>
          <p:nvPr>
            <p:ph type="title"/>
          </p:nvPr>
        </p:nvSpPr>
        <p:spPr/>
        <p:txBody>
          <a:bodyPr>
            <a:normAutofit/>
          </a:bodyPr>
          <a:lstStyle/>
          <a:p>
            <a:r>
              <a:rPr lang="el-GR" sz="3600" b="1" dirty="0" err="1">
                <a:solidFill>
                  <a:srgbClr val="C00000"/>
                </a:solidFill>
                <a:latin typeface="Book Antiqua" panose="02040602050305030304" pitchFamily="18" charset="0"/>
              </a:rPr>
              <a:t>Παθοφυσιολογία</a:t>
            </a:r>
            <a:r>
              <a:rPr lang="el-GR" sz="3600" b="1" dirty="0">
                <a:solidFill>
                  <a:srgbClr val="C00000"/>
                </a:solidFill>
                <a:latin typeface="Book Antiqua" panose="02040602050305030304" pitchFamily="18" charset="0"/>
              </a:rPr>
              <a:t> </a:t>
            </a:r>
            <a:r>
              <a:rPr lang="en-US" sz="3600" b="1" dirty="0">
                <a:solidFill>
                  <a:srgbClr val="C00000"/>
                </a:solidFill>
                <a:latin typeface="Book Antiqua" panose="02040602050305030304" pitchFamily="18" charset="0"/>
              </a:rPr>
              <a:t>AKA</a:t>
            </a:r>
          </a:p>
        </p:txBody>
      </p:sp>
      <p:sp>
        <p:nvSpPr>
          <p:cNvPr id="3" name="Θέση περιεχομένου 2">
            <a:extLst>
              <a:ext uri="{FF2B5EF4-FFF2-40B4-BE49-F238E27FC236}">
                <a16:creationId xmlns:a16="http://schemas.microsoft.com/office/drawing/2014/main" id="{AC8871DA-B067-6104-8927-1F442C02C6D6}"/>
              </a:ext>
            </a:extLst>
          </p:cNvPr>
          <p:cNvSpPr>
            <a:spLocks noGrp="1"/>
          </p:cNvSpPr>
          <p:nvPr>
            <p:ph idx="1"/>
          </p:nvPr>
        </p:nvSpPr>
        <p:spPr/>
        <p:txBody>
          <a:bodyPr>
            <a:normAutofit/>
          </a:bodyPr>
          <a:lstStyle/>
          <a:p>
            <a:pPr eaLnBrk="1" hangingPunct="1">
              <a:lnSpc>
                <a:spcPct val="90000"/>
              </a:lnSpc>
            </a:pPr>
            <a:r>
              <a:rPr lang="el-GR" sz="2000" dirty="0">
                <a:latin typeface="Book Antiqua" panose="02040602050305030304" pitchFamily="18" charset="0"/>
              </a:rPr>
              <a:t>Το τοίχωμα του ανευρύσματος αποτελείται κυρίως από </a:t>
            </a:r>
            <a:r>
              <a:rPr lang="el-GR" sz="2000" u="sng" dirty="0" err="1">
                <a:latin typeface="Book Antiqua" panose="02040602050305030304" pitchFamily="18" charset="0"/>
              </a:rPr>
              <a:t>ελαστίνη</a:t>
            </a:r>
            <a:r>
              <a:rPr lang="el-GR" sz="2000" dirty="0">
                <a:latin typeface="Book Antiqua" panose="02040602050305030304" pitchFamily="18" charset="0"/>
              </a:rPr>
              <a:t> και </a:t>
            </a:r>
            <a:r>
              <a:rPr lang="el-GR" sz="2000" u="sng" dirty="0">
                <a:latin typeface="Book Antiqua" panose="02040602050305030304" pitchFamily="18" charset="0"/>
              </a:rPr>
              <a:t>κολλαγόνο</a:t>
            </a:r>
          </a:p>
          <a:p>
            <a:pPr eaLnBrk="1" hangingPunct="1">
              <a:lnSpc>
                <a:spcPct val="90000"/>
              </a:lnSpc>
            </a:pPr>
            <a:r>
              <a:rPr lang="el-GR" sz="2000" dirty="0">
                <a:latin typeface="Book Antiqua" panose="02040602050305030304" pitchFamily="18" charset="0"/>
              </a:rPr>
              <a:t>Έχει βρεθεί ότι η αποδόμηση της </a:t>
            </a:r>
            <a:r>
              <a:rPr lang="el-GR" sz="2000" dirty="0" err="1">
                <a:latin typeface="Book Antiqua" panose="02040602050305030304" pitchFamily="18" charset="0"/>
              </a:rPr>
              <a:t>ελαστίνης</a:t>
            </a:r>
            <a:r>
              <a:rPr lang="el-GR" sz="2000" dirty="0">
                <a:latin typeface="Book Antiqua" panose="02040602050305030304" pitchFamily="18" charset="0"/>
              </a:rPr>
              <a:t> και η δράση πρωτεολυτικών ενζύμων οδηγούν σε αύξηση των ΜΜ</a:t>
            </a:r>
            <a:r>
              <a:rPr lang="fr-FR" sz="2000" dirty="0">
                <a:latin typeface="Book Antiqua" panose="02040602050305030304" pitchFamily="18" charset="0"/>
              </a:rPr>
              <a:t>P </a:t>
            </a:r>
            <a:r>
              <a:rPr lang="el-GR" sz="2000" dirty="0">
                <a:latin typeface="Book Antiqua" panose="02040602050305030304" pitchFamily="18" charset="0"/>
              </a:rPr>
              <a:t>στο μέσο χιτώνα, </a:t>
            </a:r>
            <a:r>
              <a:rPr lang="fr-FR" sz="2000" dirty="0">
                <a:latin typeface="Book Antiqua" panose="02040602050305030304" pitchFamily="18" charset="0"/>
              </a:rPr>
              <a:t> </a:t>
            </a:r>
            <a:endParaRPr lang="el-GR" sz="2000" dirty="0">
              <a:latin typeface="Book Antiqua" panose="02040602050305030304" pitchFamily="18" charset="0"/>
            </a:endParaRPr>
          </a:p>
          <a:p>
            <a:pPr>
              <a:lnSpc>
                <a:spcPct val="90000"/>
              </a:lnSpc>
            </a:pPr>
            <a:r>
              <a:rPr lang="el-GR" sz="2000" dirty="0">
                <a:latin typeface="Book Antiqua" panose="02040602050305030304" pitchFamily="18" charset="0"/>
              </a:rPr>
              <a:t>Στα 2/3 των ανευρυσμάτων υπάρχουν στοιχεία </a:t>
            </a:r>
            <a:r>
              <a:rPr lang="el-GR" sz="2000" u="sng" dirty="0">
                <a:latin typeface="Book Antiqua" panose="02040602050305030304" pitchFamily="18" charset="0"/>
              </a:rPr>
              <a:t>χρόνιας φλεγμονής </a:t>
            </a:r>
          </a:p>
          <a:p>
            <a:pPr>
              <a:lnSpc>
                <a:spcPct val="90000"/>
              </a:lnSpc>
            </a:pPr>
            <a:endParaRPr lang="en-US" sz="2000" dirty="0">
              <a:latin typeface="Book Antiqua" panose="02040602050305030304" pitchFamily="18" charset="0"/>
            </a:endParaRPr>
          </a:p>
          <a:p>
            <a:pPr eaLnBrk="1" hangingPunct="1">
              <a:lnSpc>
                <a:spcPct val="90000"/>
              </a:lnSpc>
            </a:pPr>
            <a:endParaRPr lang="el-GR" sz="2000" dirty="0">
              <a:latin typeface="Book Antiqua" panose="02040602050305030304" pitchFamily="18" charset="0"/>
            </a:endParaRPr>
          </a:p>
          <a:p>
            <a:endParaRPr lang="en-US" dirty="0"/>
          </a:p>
        </p:txBody>
      </p:sp>
      <p:pic>
        <p:nvPicPr>
          <p:cNvPr id="4" name="Picture 4">
            <a:extLst>
              <a:ext uri="{FF2B5EF4-FFF2-40B4-BE49-F238E27FC236}">
                <a16:creationId xmlns:a16="http://schemas.microsoft.com/office/drawing/2014/main" id="{FE762060-1607-7A09-F1CC-111659B5B1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194" y="3147814"/>
            <a:ext cx="2375310" cy="1984374"/>
          </a:xfrm>
          <a:prstGeom prst="rect">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FD113B57-EE2C-B58A-FD8F-F02A34809A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3159125"/>
            <a:ext cx="2286000" cy="1984375"/>
          </a:xfrm>
          <a:prstGeom prst="rect">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CE0C014-DD9D-D916-E073-268AF39F8C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2670" y="3144455"/>
            <a:ext cx="2146797" cy="1587090"/>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281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75B17E-007A-92AD-3E61-15E7F1E6C7D0}"/>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Φυσική εξέλιξη</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DD53C8E4-519D-3891-9158-480518BC0C6B}"/>
              </a:ext>
            </a:extLst>
          </p:cNvPr>
          <p:cNvSpPr>
            <a:spLocks noGrp="1"/>
          </p:cNvSpPr>
          <p:nvPr>
            <p:ph sz="half" idx="1"/>
          </p:nvPr>
        </p:nvSpPr>
        <p:spPr>
          <a:xfrm>
            <a:off x="457198" y="1200151"/>
            <a:ext cx="4038600" cy="3394472"/>
          </a:xfrm>
        </p:spPr>
        <p:txBody>
          <a:bodyPr>
            <a:noAutofit/>
          </a:bodyPr>
          <a:lstStyle/>
          <a:p>
            <a:r>
              <a:rPr lang="el-GR" sz="1600" u="sng" dirty="0">
                <a:latin typeface="Book Antiqua" panose="02040602050305030304" pitchFamily="18" charset="0"/>
              </a:rPr>
              <a:t>Αύξηση διαμέτρου </a:t>
            </a:r>
            <a:r>
              <a:rPr lang="el-GR" sz="1600" dirty="0">
                <a:latin typeface="Book Antiqua" panose="02040602050305030304" pitchFamily="18" charset="0"/>
              </a:rPr>
              <a:t>στην πλειονότητα των ασθενών</a:t>
            </a:r>
            <a:r>
              <a:rPr lang="en-US" sz="1600" dirty="0">
                <a:latin typeface="Book Antiqua" panose="02040602050305030304" pitchFamily="18" charset="0"/>
              </a:rPr>
              <a:t> </a:t>
            </a:r>
            <a:r>
              <a:rPr lang="en-US" sz="1600" b="1" dirty="0">
                <a:solidFill>
                  <a:srgbClr val="0836F8"/>
                </a:solidFill>
                <a:latin typeface="Book Antiqua" panose="02040602050305030304" pitchFamily="18" charset="0"/>
              </a:rPr>
              <a:t>(3mm/</a:t>
            </a:r>
            <a:r>
              <a:rPr lang="el-GR" sz="1600" b="1" dirty="0">
                <a:solidFill>
                  <a:srgbClr val="0836F8"/>
                </a:solidFill>
                <a:latin typeface="Book Antiqua" panose="02040602050305030304" pitchFamily="18" charset="0"/>
              </a:rPr>
              <a:t>έτος)</a:t>
            </a:r>
          </a:p>
          <a:p>
            <a:pPr marL="0" indent="0">
              <a:buNone/>
            </a:pPr>
            <a:r>
              <a:rPr lang="el-GR" sz="1600" dirty="0">
                <a:latin typeface="Book Antiqua" panose="02040602050305030304" pitchFamily="18" charset="0"/>
              </a:rPr>
              <a:t>       </a:t>
            </a:r>
            <a:r>
              <a:rPr lang="el-GR" sz="1600" u="sng" dirty="0">
                <a:latin typeface="Book Antiqua" panose="02040602050305030304" pitchFamily="18" charset="0"/>
              </a:rPr>
              <a:t>Πιθανότητα ρήξης</a:t>
            </a:r>
            <a:r>
              <a:rPr lang="en-US" sz="1600" u="sng" dirty="0">
                <a:latin typeface="Book Antiqua" panose="02040602050305030304" pitchFamily="18" charset="0"/>
              </a:rPr>
              <a:t>:</a:t>
            </a:r>
            <a:r>
              <a:rPr lang="el-GR" sz="1600" u="sng" dirty="0">
                <a:latin typeface="Book Antiqua" panose="02040602050305030304" pitchFamily="18" charset="0"/>
              </a:rPr>
              <a:t> </a:t>
            </a:r>
            <a:endParaRPr lang="en-US" sz="1600" u="sng" dirty="0">
              <a:latin typeface="Book Antiqua" panose="02040602050305030304" pitchFamily="18" charset="0"/>
            </a:endParaRPr>
          </a:p>
          <a:p>
            <a:r>
              <a:rPr lang="el-GR" sz="1600" u="sng" dirty="0">
                <a:latin typeface="Book Antiqua" panose="02040602050305030304" pitchFamily="18" charset="0"/>
              </a:rPr>
              <a:t>Μικρά</a:t>
            </a:r>
            <a:r>
              <a:rPr lang="el-GR" sz="1600" dirty="0">
                <a:latin typeface="Book Antiqua" panose="02040602050305030304" pitchFamily="18" charset="0"/>
              </a:rPr>
              <a:t> ΑΚΑ</a:t>
            </a:r>
            <a:r>
              <a:rPr lang="en-US" sz="1600" dirty="0">
                <a:latin typeface="Book Antiqua" panose="02040602050305030304" pitchFamily="18" charset="0"/>
              </a:rPr>
              <a:t>:</a:t>
            </a:r>
            <a:r>
              <a:rPr lang="el-GR" sz="1600" dirty="0">
                <a:latin typeface="Book Antiqua" panose="02040602050305030304" pitchFamily="18" charset="0"/>
              </a:rPr>
              <a:t> </a:t>
            </a:r>
            <a:r>
              <a:rPr lang="el-GR" sz="1600" b="1" dirty="0">
                <a:solidFill>
                  <a:srgbClr val="0836F8"/>
                </a:solidFill>
                <a:latin typeface="Book Antiqua" panose="02040602050305030304" pitchFamily="18" charset="0"/>
              </a:rPr>
              <a:t>3-5</a:t>
            </a:r>
            <a:r>
              <a:rPr lang="en-US" sz="1600" b="1" dirty="0">
                <a:solidFill>
                  <a:srgbClr val="0836F8"/>
                </a:solidFill>
                <a:latin typeface="Book Antiqua" panose="02040602050305030304" pitchFamily="18" charset="0"/>
              </a:rPr>
              <a:t>,5 cm</a:t>
            </a:r>
            <a:endParaRPr lang="el-GR" sz="1600" b="1" dirty="0">
              <a:solidFill>
                <a:srgbClr val="0836F8"/>
              </a:solidFill>
              <a:latin typeface="Book Antiqua" panose="02040602050305030304" pitchFamily="18" charset="0"/>
            </a:endParaRPr>
          </a:p>
          <a:p>
            <a:pPr lvl="1"/>
            <a:r>
              <a:rPr lang="el-GR" sz="1600" dirty="0">
                <a:latin typeface="Book Antiqua" panose="02040602050305030304" pitchFamily="18" charset="0"/>
              </a:rPr>
              <a:t>5 </a:t>
            </a:r>
            <a:r>
              <a:rPr lang="en-US" sz="1600" dirty="0">
                <a:latin typeface="Book Antiqua" panose="02040602050305030304" pitchFamily="18" charset="0"/>
              </a:rPr>
              <a:t>cm: </a:t>
            </a:r>
            <a:r>
              <a:rPr lang="el-GR" sz="1600" b="1" dirty="0">
                <a:solidFill>
                  <a:srgbClr val="0836F8"/>
                </a:solidFill>
                <a:latin typeface="Book Antiqua" panose="02040602050305030304" pitchFamily="18" charset="0"/>
              </a:rPr>
              <a:t>&lt;1%</a:t>
            </a:r>
            <a:r>
              <a:rPr lang="en-US" sz="1600" b="1" dirty="0">
                <a:solidFill>
                  <a:srgbClr val="0836F8"/>
                </a:solidFill>
                <a:latin typeface="Book Antiqua" panose="02040602050305030304" pitchFamily="18" charset="0"/>
              </a:rPr>
              <a:t> </a:t>
            </a:r>
            <a:r>
              <a:rPr lang="el-GR" sz="1600" dirty="0">
                <a:latin typeface="Book Antiqua" panose="02040602050305030304" pitchFamily="18" charset="0"/>
              </a:rPr>
              <a:t>σε 1 έτος</a:t>
            </a:r>
          </a:p>
          <a:p>
            <a:pPr lvl="1"/>
            <a:r>
              <a:rPr lang="el-GR" sz="1600" dirty="0">
                <a:latin typeface="Book Antiqua" panose="02040602050305030304" pitchFamily="18" charset="0"/>
              </a:rPr>
              <a:t>4 </a:t>
            </a:r>
            <a:r>
              <a:rPr lang="en-US" sz="1600" dirty="0">
                <a:latin typeface="Book Antiqua" panose="02040602050305030304" pitchFamily="18" charset="0"/>
              </a:rPr>
              <a:t>cm: </a:t>
            </a:r>
            <a:r>
              <a:rPr lang="el-GR" sz="1600" b="1" dirty="0">
                <a:solidFill>
                  <a:srgbClr val="0836F8"/>
                </a:solidFill>
                <a:latin typeface="Book Antiqua" panose="02040602050305030304" pitchFamily="18" charset="0"/>
              </a:rPr>
              <a:t>&lt;1% </a:t>
            </a:r>
            <a:r>
              <a:rPr lang="el-GR" sz="1600" dirty="0">
                <a:latin typeface="Book Antiqua" panose="02040602050305030304" pitchFamily="18" charset="0"/>
              </a:rPr>
              <a:t>σε 4 έτη</a:t>
            </a:r>
          </a:p>
          <a:p>
            <a:pPr lvl="1"/>
            <a:r>
              <a:rPr lang="el-GR" sz="1600" dirty="0">
                <a:latin typeface="Book Antiqua" panose="02040602050305030304" pitchFamily="18" charset="0"/>
              </a:rPr>
              <a:t>3 </a:t>
            </a:r>
            <a:r>
              <a:rPr lang="en-US" sz="1600" dirty="0">
                <a:latin typeface="Book Antiqua" panose="02040602050305030304" pitchFamily="18" charset="0"/>
              </a:rPr>
              <a:t>cm: </a:t>
            </a:r>
            <a:r>
              <a:rPr lang="el-GR" sz="1600" b="1" dirty="0">
                <a:solidFill>
                  <a:srgbClr val="0836F8"/>
                </a:solidFill>
                <a:latin typeface="Book Antiqua" panose="02040602050305030304" pitchFamily="18" charset="0"/>
              </a:rPr>
              <a:t>&lt;1% </a:t>
            </a:r>
            <a:r>
              <a:rPr lang="el-GR" sz="1600" dirty="0">
                <a:latin typeface="Book Antiqua" panose="02040602050305030304" pitchFamily="18" charset="0"/>
              </a:rPr>
              <a:t>σε 8 έτη</a:t>
            </a:r>
            <a:endParaRPr lang="en-US" sz="1600" dirty="0">
              <a:latin typeface="Book Antiqua" panose="02040602050305030304" pitchFamily="18" charset="0"/>
            </a:endParaRPr>
          </a:p>
          <a:p>
            <a:r>
              <a:rPr lang="el-GR" sz="1600" u="sng" dirty="0">
                <a:latin typeface="Book Antiqua" panose="02040602050305030304" pitchFamily="18" charset="0"/>
              </a:rPr>
              <a:t>Μεγάλα</a:t>
            </a:r>
            <a:r>
              <a:rPr lang="el-GR" sz="1600" dirty="0">
                <a:latin typeface="Book Antiqua" panose="02040602050305030304" pitchFamily="18" charset="0"/>
              </a:rPr>
              <a:t> ΑΚΑ: </a:t>
            </a:r>
            <a:endParaRPr lang="el-GR" sz="1600" b="1" dirty="0">
              <a:solidFill>
                <a:srgbClr val="0836F8"/>
              </a:solidFill>
              <a:latin typeface="Book Antiqua" panose="02040602050305030304" pitchFamily="18" charset="0"/>
            </a:endParaRPr>
          </a:p>
          <a:p>
            <a:pPr lvl="1"/>
            <a:r>
              <a:rPr lang="el-GR" sz="1600" dirty="0">
                <a:latin typeface="Book Antiqua" panose="02040602050305030304" pitchFamily="18" charset="0"/>
              </a:rPr>
              <a:t>5-6</a:t>
            </a:r>
            <a:r>
              <a:rPr lang="en-US" sz="1600" dirty="0">
                <a:latin typeface="Book Antiqua" panose="02040602050305030304" pitchFamily="18" charset="0"/>
              </a:rPr>
              <a:t> cm</a:t>
            </a:r>
            <a:r>
              <a:rPr lang="el-GR" sz="1600" dirty="0">
                <a:latin typeface="Book Antiqua" panose="02040602050305030304" pitchFamily="18" charset="0"/>
              </a:rPr>
              <a:t>: </a:t>
            </a:r>
            <a:r>
              <a:rPr lang="el-GR" sz="1600" b="1" dirty="0">
                <a:solidFill>
                  <a:srgbClr val="0836F8"/>
                </a:solidFill>
                <a:latin typeface="Book Antiqua" panose="02040602050305030304" pitchFamily="18" charset="0"/>
              </a:rPr>
              <a:t>1-11</a:t>
            </a:r>
            <a:r>
              <a:rPr lang="en-US" sz="1600" b="1" dirty="0">
                <a:solidFill>
                  <a:srgbClr val="0836F8"/>
                </a:solidFill>
                <a:latin typeface="Book Antiqua" panose="02040602050305030304" pitchFamily="18" charset="0"/>
              </a:rPr>
              <a:t>%</a:t>
            </a:r>
            <a:r>
              <a:rPr lang="en-US" sz="1600" dirty="0">
                <a:latin typeface="Book Antiqua" panose="02040602050305030304" pitchFamily="18" charset="0"/>
              </a:rPr>
              <a:t> </a:t>
            </a:r>
            <a:r>
              <a:rPr lang="el-GR" sz="1600" dirty="0">
                <a:latin typeface="Book Antiqua" panose="02040602050305030304" pitchFamily="18" charset="0"/>
              </a:rPr>
              <a:t>σε 1 έτος</a:t>
            </a:r>
          </a:p>
          <a:p>
            <a:pPr lvl="1"/>
            <a:r>
              <a:rPr lang="el-GR" sz="1600" dirty="0">
                <a:latin typeface="Book Antiqua" panose="02040602050305030304" pitchFamily="18" charset="0"/>
              </a:rPr>
              <a:t>6-7</a:t>
            </a:r>
            <a:r>
              <a:rPr lang="en-US" sz="1600" dirty="0">
                <a:latin typeface="Book Antiqua" panose="02040602050305030304" pitchFamily="18" charset="0"/>
              </a:rPr>
              <a:t> cm</a:t>
            </a:r>
            <a:r>
              <a:rPr lang="el-GR" sz="1600" dirty="0">
                <a:latin typeface="Book Antiqua" panose="02040602050305030304" pitchFamily="18" charset="0"/>
              </a:rPr>
              <a:t>: </a:t>
            </a:r>
            <a:r>
              <a:rPr lang="el-GR" sz="1600" b="1" dirty="0">
                <a:solidFill>
                  <a:srgbClr val="0836F8"/>
                </a:solidFill>
                <a:latin typeface="Book Antiqua" panose="02040602050305030304" pitchFamily="18" charset="0"/>
              </a:rPr>
              <a:t>11-22%</a:t>
            </a:r>
            <a:r>
              <a:rPr lang="el-GR" sz="1600" dirty="0">
                <a:latin typeface="Book Antiqua" panose="02040602050305030304" pitchFamily="18" charset="0"/>
              </a:rPr>
              <a:t> σε 1 έτος</a:t>
            </a:r>
          </a:p>
          <a:p>
            <a:pPr lvl="1"/>
            <a:r>
              <a:rPr lang="el-GR" sz="1600" dirty="0">
                <a:latin typeface="Book Antiqua" panose="02040602050305030304" pitchFamily="18" charset="0"/>
              </a:rPr>
              <a:t>&gt;7</a:t>
            </a:r>
            <a:r>
              <a:rPr lang="en-US" sz="1600" dirty="0">
                <a:latin typeface="Book Antiqua" panose="02040602050305030304" pitchFamily="18" charset="0"/>
              </a:rPr>
              <a:t> cm</a:t>
            </a:r>
            <a:r>
              <a:rPr lang="el-GR" sz="1600" dirty="0">
                <a:latin typeface="Book Antiqua" panose="02040602050305030304" pitchFamily="18" charset="0"/>
              </a:rPr>
              <a:t>: </a:t>
            </a:r>
            <a:r>
              <a:rPr lang="el-GR" sz="1600" b="1" dirty="0">
                <a:solidFill>
                  <a:srgbClr val="0836F8"/>
                </a:solidFill>
                <a:latin typeface="Book Antiqua" panose="02040602050305030304" pitchFamily="18" charset="0"/>
              </a:rPr>
              <a:t>&gt;30% </a:t>
            </a:r>
            <a:r>
              <a:rPr lang="el-GR" sz="1600" dirty="0">
                <a:latin typeface="Book Antiqua" panose="02040602050305030304" pitchFamily="18" charset="0"/>
              </a:rPr>
              <a:t>σε 1 έτος</a:t>
            </a:r>
            <a:endParaRPr lang="en-US" sz="1600" dirty="0">
              <a:latin typeface="Book Antiqua" panose="02040602050305030304" pitchFamily="18" charset="0"/>
            </a:endParaRPr>
          </a:p>
        </p:txBody>
      </p:sp>
      <p:sp>
        <p:nvSpPr>
          <p:cNvPr id="4" name="Θέση περιεχομένου 3">
            <a:extLst>
              <a:ext uri="{FF2B5EF4-FFF2-40B4-BE49-F238E27FC236}">
                <a16:creationId xmlns:a16="http://schemas.microsoft.com/office/drawing/2014/main" id="{8E323CD2-0ADB-D51A-ACB1-26B3C9E310D9}"/>
              </a:ext>
            </a:extLst>
          </p:cNvPr>
          <p:cNvSpPr>
            <a:spLocks noGrp="1"/>
          </p:cNvSpPr>
          <p:nvPr>
            <p:ph sz="half" idx="2"/>
          </p:nvPr>
        </p:nvSpPr>
        <p:spPr/>
        <p:txBody>
          <a:bodyPr>
            <a:normAutofit/>
          </a:bodyPr>
          <a:lstStyle/>
          <a:p>
            <a:endParaRPr lang="en-US" dirty="0"/>
          </a:p>
        </p:txBody>
      </p:sp>
      <p:grpSp>
        <p:nvGrpSpPr>
          <p:cNvPr id="5" name="Group 3">
            <a:extLst>
              <a:ext uri="{FF2B5EF4-FFF2-40B4-BE49-F238E27FC236}">
                <a16:creationId xmlns:a16="http://schemas.microsoft.com/office/drawing/2014/main" id="{AB12461C-BC08-FF88-BA72-6E0C3AC6A2F6}"/>
              </a:ext>
            </a:extLst>
          </p:cNvPr>
          <p:cNvGrpSpPr>
            <a:grpSpLocks/>
          </p:cNvGrpSpPr>
          <p:nvPr/>
        </p:nvGrpSpPr>
        <p:grpSpPr bwMode="auto">
          <a:xfrm>
            <a:off x="5364164" y="1222375"/>
            <a:ext cx="3322638" cy="3395663"/>
            <a:chOff x="3379" y="770"/>
            <a:chExt cx="2093" cy="2139"/>
          </a:xfrm>
        </p:grpSpPr>
        <p:pic>
          <p:nvPicPr>
            <p:cNvPr id="6" name="Picture 4">
              <a:extLst>
                <a:ext uri="{FF2B5EF4-FFF2-40B4-BE49-F238E27FC236}">
                  <a16:creationId xmlns:a16="http://schemas.microsoft.com/office/drawing/2014/main" id="{5106FEB7-9124-5C0A-4B7C-9FC6488EDF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9" y="770"/>
              <a:ext cx="2093" cy="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Oval 5">
              <a:extLst>
                <a:ext uri="{FF2B5EF4-FFF2-40B4-BE49-F238E27FC236}">
                  <a16:creationId xmlns:a16="http://schemas.microsoft.com/office/drawing/2014/main" id="{1C9AB551-065A-539A-E6D4-416CA65481FF}"/>
                </a:ext>
              </a:extLst>
            </p:cNvPr>
            <p:cNvSpPr>
              <a:spLocks noChangeArrowheads="1"/>
            </p:cNvSpPr>
            <p:nvPr/>
          </p:nvSpPr>
          <p:spPr bwMode="auto">
            <a:xfrm>
              <a:off x="4005" y="1082"/>
              <a:ext cx="1186" cy="1178"/>
            </a:xfrm>
            <a:prstGeom prst="ellipse">
              <a:avLst/>
            </a:prstGeom>
            <a:noFill/>
            <a:ln w="936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grpSp>
      <p:sp>
        <p:nvSpPr>
          <p:cNvPr id="8" name="TextBox 7">
            <a:extLst>
              <a:ext uri="{FF2B5EF4-FFF2-40B4-BE49-F238E27FC236}">
                <a16:creationId xmlns:a16="http://schemas.microsoft.com/office/drawing/2014/main" id="{5F37ACEE-A968-759F-8B8E-2A71000455C5}"/>
              </a:ext>
            </a:extLst>
          </p:cNvPr>
          <p:cNvSpPr txBox="1"/>
          <p:nvPr/>
        </p:nvSpPr>
        <p:spPr>
          <a:xfrm>
            <a:off x="971600" y="4752855"/>
            <a:ext cx="3096344" cy="369332"/>
          </a:xfrm>
          <a:prstGeom prst="rect">
            <a:avLst/>
          </a:prstGeom>
          <a:noFill/>
          <a:ln w="9525">
            <a:solidFill>
              <a:srgbClr val="C00000"/>
            </a:solidFill>
          </a:ln>
        </p:spPr>
        <p:txBody>
          <a:bodyPr wrap="square" rtlCol="0">
            <a:spAutoFit/>
          </a:bodyPr>
          <a:lstStyle/>
          <a:p>
            <a:r>
              <a:rPr lang="en-US" b="1" i="0" dirty="0">
                <a:solidFill>
                  <a:srgbClr val="00B050"/>
                </a:solidFill>
                <a:effectLst/>
                <a:highlight>
                  <a:srgbClr val="FFFFFF"/>
                </a:highlight>
                <a:latin typeface="BlinkMacSystemFont"/>
              </a:rPr>
              <a:t>European Guidelines 2024</a:t>
            </a:r>
            <a:endParaRPr lang="en-US" b="1" dirty="0">
              <a:solidFill>
                <a:srgbClr val="00B050"/>
              </a:solidFill>
            </a:endParaRPr>
          </a:p>
        </p:txBody>
      </p:sp>
      <p:sp>
        <p:nvSpPr>
          <p:cNvPr id="9" name="TextBox 8">
            <a:extLst>
              <a:ext uri="{FF2B5EF4-FFF2-40B4-BE49-F238E27FC236}">
                <a16:creationId xmlns:a16="http://schemas.microsoft.com/office/drawing/2014/main" id="{879FCE68-FE42-C35D-C8AD-A8E3A5258A5B}"/>
              </a:ext>
            </a:extLst>
          </p:cNvPr>
          <p:cNvSpPr txBox="1"/>
          <p:nvPr/>
        </p:nvSpPr>
        <p:spPr>
          <a:xfrm>
            <a:off x="3779913" y="1568846"/>
            <a:ext cx="1882774" cy="923330"/>
          </a:xfrm>
          <a:prstGeom prst="rect">
            <a:avLst/>
          </a:prstGeom>
          <a:noFill/>
          <a:ln w="19050">
            <a:solidFill>
              <a:srgbClr val="C00000"/>
            </a:solidFill>
          </a:ln>
        </p:spPr>
        <p:txBody>
          <a:bodyPr wrap="square" rtlCol="0">
            <a:spAutoFit/>
          </a:bodyPr>
          <a:lstStyle/>
          <a:p>
            <a:pPr marL="285750" indent="-285750">
              <a:buFont typeface="Arial" panose="020B0604020202020204" pitchFamily="34" charset="0"/>
              <a:buChar char="•"/>
            </a:pPr>
            <a:r>
              <a:rPr lang="el-GR" dirty="0">
                <a:latin typeface="Book Antiqua" panose="02040602050305030304" pitchFamily="18" charset="0"/>
              </a:rPr>
              <a:t>Διακοπή καπνίσματος</a:t>
            </a:r>
          </a:p>
          <a:p>
            <a:pPr marL="285750" indent="-285750">
              <a:buFont typeface="Arial" panose="020B0604020202020204" pitchFamily="34" charset="0"/>
              <a:buChar char="•"/>
            </a:pPr>
            <a:r>
              <a:rPr lang="el-GR" dirty="0">
                <a:latin typeface="Book Antiqua" panose="02040602050305030304" pitchFamily="18" charset="0"/>
              </a:rPr>
              <a:t>Ρύθμιση ΑΥ</a:t>
            </a:r>
            <a:endParaRPr lang="en-US" dirty="0">
              <a:latin typeface="Book Antiqua" panose="02040602050305030304" pitchFamily="18" charset="0"/>
            </a:endParaRPr>
          </a:p>
        </p:txBody>
      </p:sp>
      <p:sp>
        <p:nvSpPr>
          <p:cNvPr id="10" name="Βέλος: Κάτω 9">
            <a:extLst>
              <a:ext uri="{FF2B5EF4-FFF2-40B4-BE49-F238E27FC236}">
                <a16:creationId xmlns:a16="http://schemas.microsoft.com/office/drawing/2014/main" id="{66CA7198-8673-CCC0-047A-20898A7D350E}"/>
              </a:ext>
            </a:extLst>
          </p:cNvPr>
          <p:cNvSpPr/>
          <p:nvPr/>
        </p:nvSpPr>
        <p:spPr>
          <a:xfrm>
            <a:off x="4495798" y="2571749"/>
            <a:ext cx="422280" cy="542627"/>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1" name="TextBox 10">
            <a:extLst>
              <a:ext uri="{FF2B5EF4-FFF2-40B4-BE49-F238E27FC236}">
                <a16:creationId xmlns:a16="http://schemas.microsoft.com/office/drawing/2014/main" id="{51F682A0-2092-22C7-6338-A2EA12D56EEA}"/>
              </a:ext>
            </a:extLst>
          </p:cNvPr>
          <p:cNvSpPr txBox="1"/>
          <p:nvPr/>
        </p:nvSpPr>
        <p:spPr>
          <a:xfrm>
            <a:off x="3779913" y="3168143"/>
            <a:ext cx="1882774" cy="1477328"/>
          </a:xfrm>
          <a:prstGeom prst="rect">
            <a:avLst/>
          </a:prstGeom>
          <a:noFill/>
          <a:ln w="19050">
            <a:solidFill>
              <a:srgbClr val="C00000"/>
            </a:solidFill>
          </a:ln>
        </p:spPr>
        <p:txBody>
          <a:bodyPr wrap="square" rtlCol="0">
            <a:spAutoFit/>
          </a:bodyPr>
          <a:lstStyle/>
          <a:p>
            <a:pPr marL="285750" indent="-285750">
              <a:buFont typeface="Arial" panose="020B0604020202020204" pitchFamily="34" charset="0"/>
              <a:buChar char="•"/>
            </a:pPr>
            <a:r>
              <a:rPr lang="el-GR" dirty="0">
                <a:latin typeface="Book Antiqua" panose="02040602050305030304" pitchFamily="18" charset="0"/>
              </a:rPr>
              <a:t>Επιβράδυνση αύξησης</a:t>
            </a:r>
          </a:p>
          <a:p>
            <a:pPr marL="285750" indent="-285750">
              <a:buFont typeface="Arial" panose="020B0604020202020204" pitchFamily="34" charset="0"/>
              <a:buChar char="•"/>
            </a:pPr>
            <a:r>
              <a:rPr lang="el-GR" dirty="0">
                <a:latin typeface="Book Antiqua" panose="02040602050305030304" pitchFamily="18" charset="0"/>
              </a:rPr>
              <a:t>Μείωση πιθανότητας ρήξης</a:t>
            </a:r>
            <a:endParaRPr lang="en-US" dirty="0">
              <a:latin typeface="Book Antiqua" panose="02040602050305030304" pitchFamily="18" charset="0"/>
            </a:endParaRPr>
          </a:p>
        </p:txBody>
      </p:sp>
    </p:spTree>
    <p:extLst>
      <p:ext uri="{BB962C8B-B14F-4D97-AF65-F5344CB8AC3E}">
        <p14:creationId xmlns:p14="http://schemas.microsoft.com/office/powerpoint/2010/main" val="2090044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F85B98-F2A9-7256-0AE3-3CBF89F0799B}"/>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Κλινική εικόνα</a:t>
            </a:r>
            <a:endParaRPr lang="en-US" sz="3600" dirty="0"/>
          </a:p>
        </p:txBody>
      </p:sp>
      <p:sp>
        <p:nvSpPr>
          <p:cNvPr id="3" name="Θέση περιεχομένου 2">
            <a:extLst>
              <a:ext uri="{FF2B5EF4-FFF2-40B4-BE49-F238E27FC236}">
                <a16:creationId xmlns:a16="http://schemas.microsoft.com/office/drawing/2014/main" id="{AB58ED6A-650C-39AF-15D1-86A276C547C8}"/>
              </a:ext>
            </a:extLst>
          </p:cNvPr>
          <p:cNvSpPr>
            <a:spLocks noGrp="1"/>
          </p:cNvSpPr>
          <p:nvPr>
            <p:ph sz="half" idx="1"/>
          </p:nvPr>
        </p:nvSpPr>
        <p:spPr/>
        <p:txBody>
          <a:bodyPr>
            <a:normAutofit/>
          </a:bodyPr>
          <a:lstStyle/>
          <a:p>
            <a:r>
              <a:rPr lang="el-GR" sz="2200" dirty="0">
                <a:latin typeface="Book Antiqua" panose="02040602050305030304" pitchFamily="18" charset="0"/>
              </a:rPr>
              <a:t>Συνήθως </a:t>
            </a:r>
            <a:r>
              <a:rPr lang="el-GR" sz="2200" u="sng" dirty="0" err="1">
                <a:latin typeface="Book Antiqua" panose="02040602050305030304" pitchFamily="18" charset="0"/>
              </a:rPr>
              <a:t>ασυμπτωματικά</a:t>
            </a:r>
            <a:r>
              <a:rPr lang="el-GR" sz="2200" dirty="0">
                <a:latin typeface="Book Antiqua" panose="02040602050305030304" pitchFamily="18" charset="0"/>
              </a:rPr>
              <a:t> </a:t>
            </a:r>
            <a:r>
              <a:rPr lang="el-GR" sz="2200" b="1" dirty="0">
                <a:solidFill>
                  <a:srgbClr val="0836F8"/>
                </a:solidFill>
                <a:latin typeface="Book Antiqua" panose="02040602050305030304" pitchFamily="18" charset="0"/>
              </a:rPr>
              <a:t>&gt;75%</a:t>
            </a:r>
          </a:p>
          <a:p>
            <a:r>
              <a:rPr lang="el-GR" sz="2200" dirty="0">
                <a:latin typeface="Book Antiqua" panose="02040602050305030304" pitchFamily="18" charset="0"/>
              </a:rPr>
              <a:t>Άτυπο κοιλιακό άλγος ή ευαισθησία στην ψηλάφηση στην περιοχή του ανευρύσματος</a:t>
            </a:r>
          </a:p>
          <a:p>
            <a:pPr lvl="1"/>
            <a:r>
              <a:rPr lang="el-GR" sz="2200" dirty="0">
                <a:latin typeface="Book Antiqua" panose="02040602050305030304" pitchFamily="18" charset="0"/>
              </a:rPr>
              <a:t>Ακτινοβολεί στην οσφύ ή στα γεννητικά όργανα</a:t>
            </a:r>
            <a:endParaRPr lang="en-US" sz="2200" dirty="0">
              <a:latin typeface="Book Antiqua" panose="02040602050305030304" pitchFamily="18" charset="0"/>
            </a:endParaRPr>
          </a:p>
          <a:p>
            <a:endParaRPr lang="en-US" dirty="0"/>
          </a:p>
        </p:txBody>
      </p:sp>
      <p:pic>
        <p:nvPicPr>
          <p:cNvPr id="5" name="Picture 4" descr="DSC00355"/>
          <p:cNvPicPr>
            <a:picLocks noGrp="1" noChangeAspect="1" noChangeArrowheads="1"/>
          </p:cNvPicPr>
          <p:nvPr>
            <p:ph sz="half" idx="2"/>
          </p:nvPr>
        </p:nvPicPr>
        <p:blipFill>
          <a:blip r:embed="rId2" cstate="print"/>
          <a:srcRect/>
          <a:stretch>
            <a:fillRect/>
          </a:stretch>
        </p:blipFill>
        <p:spPr bwMode="auto">
          <a:xfrm>
            <a:off x="5220072" y="1851670"/>
            <a:ext cx="2780607" cy="1978429"/>
          </a:xfrm>
          <a:prstGeom prst="rect">
            <a:avLst/>
          </a:prstGeom>
          <a:noFill/>
          <a:ln w="9525">
            <a:solidFill>
              <a:srgbClr val="FF0000"/>
            </a:solidFill>
            <a:miter lim="800000"/>
            <a:headEnd/>
            <a:tailEnd/>
          </a:ln>
        </p:spPr>
      </p:pic>
      <p:sp>
        <p:nvSpPr>
          <p:cNvPr id="6" name="TextBox 7">
            <a:extLst>
              <a:ext uri="{FF2B5EF4-FFF2-40B4-BE49-F238E27FC236}">
                <a16:creationId xmlns:a16="http://schemas.microsoft.com/office/drawing/2014/main" id="{4BDA5E0E-68B5-7512-E306-90BD96A0B93D}"/>
              </a:ext>
            </a:extLst>
          </p:cNvPr>
          <p:cNvSpPr txBox="1"/>
          <p:nvPr/>
        </p:nvSpPr>
        <p:spPr>
          <a:xfrm flipH="1">
            <a:off x="6012160" y="3867894"/>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2905975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9C72F2-0272-52C3-8DF0-8F8619A12760}"/>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Ανεύρυσμα κοιλιακής αορτής</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4F38D450-EF8A-46D3-7E93-A7BEC5187779}"/>
              </a:ext>
            </a:extLst>
          </p:cNvPr>
          <p:cNvSpPr>
            <a:spLocks noGrp="1"/>
          </p:cNvSpPr>
          <p:nvPr>
            <p:ph idx="1"/>
          </p:nvPr>
        </p:nvSpPr>
        <p:spPr/>
        <p:txBody>
          <a:bodyPr>
            <a:normAutofit/>
          </a:bodyPr>
          <a:lstStyle/>
          <a:p>
            <a:r>
              <a:rPr lang="el-GR" sz="2000" dirty="0">
                <a:latin typeface="Book Antiqua" panose="02040602050305030304" pitchFamily="18" charset="0"/>
              </a:rPr>
              <a:t>Ορισμός</a:t>
            </a:r>
          </a:p>
          <a:p>
            <a:r>
              <a:rPr lang="el-GR" sz="2000" dirty="0">
                <a:latin typeface="Book Antiqua" panose="02040602050305030304" pitchFamily="18" charset="0"/>
              </a:rPr>
              <a:t>Επιδημιολογία</a:t>
            </a:r>
          </a:p>
          <a:p>
            <a:r>
              <a:rPr lang="el-GR" sz="2000" dirty="0">
                <a:latin typeface="Book Antiqua" panose="02040602050305030304" pitchFamily="18" charset="0"/>
              </a:rPr>
              <a:t>Παράγοντες κινδύνου</a:t>
            </a:r>
          </a:p>
          <a:p>
            <a:r>
              <a:rPr lang="el-GR" sz="2000" dirty="0">
                <a:latin typeface="Book Antiqua" panose="02040602050305030304" pitchFamily="18" charset="0"/>
              </a:rPr>
              <a:t>Είδη</a:t>
            </a:r>
          </a:p>
          <a:p>
            <a:r>
              <a:rPr lang="el-GR" sz="2000" dirty="0">
                <a:latin typeface="Book Antiqua" panose="02040602050305030304" pitchFamily="18" charset="0"/>
              </a:rPr>
              <a:t>Κλινική εικόνα</a:t>
            </a:r>
          </a:p>
          <a:p>
            <a:r>
              <a:rPr lang="el-GR" sz="2000" dirty="0">
                <a:latin typeface="Book Antiqua" panose="02040602050305030304" pitchFamily="18" charset="0"/>
              </a:rPr>
              <a:t>Διάγνωση</a:t>
            </a:r>
          </a:p>
          <a:p>
            <a:r>
              <a:rPr lang="el-GR" sz="2000" dirty="0">
                <a:latin typeface="Book Antiqua" panose="02040602050305030304" pitchFamily="18" charset="0"/>
              </a:rPr>
              <a:t>Θεραπεία (Ανοικτή αποκατάσταση-</a:t>
            </a:r>
            <a:r>
              <a:rPr lang="el-GR" sz="2000" dirty="0" err="1">
                <a:latin typeface="Book Antiqua" panose="02040602050305030304" pitchFamily="18" charset="0"/>
              </a:rPr>
              <a:t>Ενδαγγειακή</a:t>
            </a:r>
            <a:r>
              <a:rPr lang="el-GR" sz="2000" dirty="0">
                <a:latin typeface="Book Antiqua" panose="02040602050305030304" pitchFamily="18" charset="0"/>
              </a:rPr>
              <a:t> αποκατάσταση)</a:t>
            </a:r>
          </a:p>
          <a:p>
            <a:r>
              <a:rPr lang="el-GR" sz="2000" dirty="0">
                <a:latin typeface="Book Antiqua" panose="02040602050305030304" pitchFamily="18" charset="0"/>
              </a:rPr>
              <a:t>Επιπλοκές (Απώτερες) – Παρουσίαση περιστατικών ΠΓΝΠ</a:t>
            </a:r>
          </a:p>
          <a:p>
            <a:endParaRPr lang="en-US" dirty="0"/>
          </a:p>
        </p:txBody>
      </p:sp>
    </p:spTree>
    <p:extLst>
      <p:ext uri="{BB962C8B-B14F-4D97-AF65-F5344CB8AC3E}">
        <p14:creationId xmlns:p14="http://schemas.microsoft.com/office/powerpoint/2010/main" val="2499668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l"/>
            <a:r>
              <a:rPr lang="el-GR" sz="3600" b="1" dirty="0">
                <a:solidFill>
                  <a:srgbClr val="C00000"/>
                </a:solidFill>
                <a:latin typeface="Book Antiqua" panose="02040602050305030304" pitchFamily="18" charset="0"/>
              </a:rPr>
              <a:t>Κλινική εικόνα</a:t>
            </a:r>
            <a:endParaRPr lang="el-GR" sz="3600" dirty="0"/>
          </a:p>
        </p:txBody>
      </p:sp>
      <p:sp>
        <p:nvSpPr>
          <p:cNvPr id="3" name="2 - Θέση περιεχομένου"/>
          <p:cNvSpPr>
            <a:spLocks noGrp="1"/>
          </p:cNvSpPr>
          <p:nvPr>
            <p:ph sz="half" idx="1"/>
          </p:nvPr>
        </p:nvSpPr>
        <p:spPr/>
        <p:txBody>
          <a:bodyPr/>
          <a:lstStyle/>
          <a:p>
            <a:r>
              <a:rPr lang="el-GR" sz="2000" dirty="0">
                <a:latin typeface="Book Antiqua" panose="02040602050305030304" pitchFamily="18" charset="0"/>
              </a:rPr>
              <a:t>Συμπίεση γειτονικών οργάνων (κάτω κοίλη, οίδημα κάτω άκρων, 12δ/λο, ουρητήρα)</a:t>
            </a:r>
          </a:p>
          <a:p>
            <a:r>
              <a:rPr lang="el-GR" sz="2000" dirty="0">
                <a:latin typeface="Book Antiqua" panose="02040602050305030304" pitchFamily="18" charset="0"/>
              </a:rPr>
              <a:t>Εμβολή κάτω άκρων</a:t>
            </a:r>
            <a:endParaRPr lang="en-US" sz="2000" dirty="0">
              <a:latin typeface="Book Antiqua" panose="02040602050305030304" pitchFamily="18" charset="0"/>
            </a:endParaRPr>
          </a:p>
          <a:p>
            <a:r>
              <a:rPr lang="el-GR" sz="2000" dirty="0">
                <a:latin typeface="Book Antiqua" panose="02040602050305030304" pitchFamily="18" charset="0"/>
              </a:rPr>
              <a:t>Ρήξη</a:t>
            </a:r>
          </a:p>
          <a:p>
            <a:endParaRPr lang="el-GR" dirty="0"/>
          </a:p>
        </p:txBody>
      </p:sp>
      <p:pic>
        <p:nvPicPr>
          <p:cNvPr id="5" name="Picture 2" descr="C:\Users\spapad\AppData\Local\Packages\Microsoft.Windows.Photos_8wekyb3d8bbwe\TempState\ShareServiceTempFolder\AKA-6.jpeg"/>
          <p:cNvPicPr>
            <a:picLocks noGrp="1" noChangeAspect="1" noChangeArrowheads="1"/>
          </p:cNvPicPr>
          <p:nvPr>
            <p:ph sz="half" idx="2"/>
          </p:nvPr>
        </p:nvPicPr>
        <p:blipFill>
          <a:blip r:embed="rId2" cstate="print"/>
          <a:srcRect/>
          <a:stretch>
            <a:fillRect/>
          </a:stretch>
        </p:blipFill>
        <p:spPr bwMode="auto">
          <a:xfrm>
            <a:off x="5347582" y="1200150"/>
            <a:ext cx="2639836" cy="3394075"/>
          </a:xfrm>
          <a:prstGeom prst="rect">
            <a:avLst/>
          </a:prstGeom>
          <a:noFill/>
          <a:ln w="19050">
            <a:solidFill>
              <a:srgbClr val="C00000"/>
            </a:solidFill>
          </a:ln>
        </p:spPr>
      </p:pic>
      <p:sp>
        <p:nvSpPr>
          <p:cNvPr id="4" name="TextBox 3">
            <a:extLst>
              <a:ext uri="{FF2B5EF4-FFF2-40B4-BE49-F238E27FC236}">
                <a16:creationId xmlns:a16="http://schemas.microsoft.com/office/drawing/2014/main" id="{B1ACA98D-DD1B-CAA5-3625-35C4944AC7DC}"/>
              </a:ext>
            </a:extLst>
          </p:cNvPr>
          <p:cNvSpPr txBox="1"/>
          <p:nvPr/>
        </p:nvSpPr>
        <p:spPr>
          <a:xfrm>
            <a:off x="4644008" y="267494"/>
            <a:ext cx="3600400" cy="646331"/>
          </a:xfrm>
          <a:prstGeom prst="rect">
            <a:avLst/>
          </a:prstGeom>
          <a:noFill/>
          <a:ln w="19050">
            <a:solidFill>
              <a:srgbClr val="C00000"/>
            </a:solidFill>
          </a:ln>
        </p:spPr>
        <p:txBody>
          <a:bodyPr wrap="square" rtlCol="0">
            <a:spAutoFit/>
          </a:bodyPr>
          <a:lstStyle/>
          <a:p>
            <a:r>
              <a:rPr lang="el-GR" dirty="0">
                <a:solidFill>
                  <a:srgbClr val="00B050"/>
                </a:solidFill>
                <a:latin typeface="Book Antiqua" panose="02040602050305030304" pitchFamily="18" charset="0"/>
              </a:rPr>
              <a:t>Σπανίως μπορεί να είναι εμφανές στην επισκόπηση !!!</a:t>
            </a:r>
            <a:endParaRPr lang="en-US" dirty="0">
              <a:solidFill>
                <a:srgbClr val="00B050"/>
              </a:solidFill>
              <a:latin typeface="Book Antiqua" panose="02040602050305030304" pitchFamily="18" charset="0"/>
            </a:endParaRPr>
          </a:p>
        </p:txBody>
      </p:sp>
      <p:cxnSp>
        <p:nvCxnSpPr>
          <p:cNvPr id="7" name="Ευθύγραμμο βέλος σύνδεσης 6">
            <a:extLst>
              <a:ext uri="{FF2B5EF4-FFF2-40B4-BE49-F238E27FC236}">
                <a16:creationId xmlns:a16="http://schemas.microsoft.com/office/drawing/2014/main" id="{6EB9D816-7848-7A58-2432-3C476665ACCB}"/>
              </a:ext>
            </a:extLst>
          </p:cNvPr>
          <p:cNvCxnSpPr>
            <a:cxnSpLocks/>
          </p:cNvCxnSpPr>
          <p:nvPr/>
        </p:nvCxnSpPr>
        <p:spPr>
          <a:xfrm flipH="1">
            <a:off x="6732240" y="915566"/>
            <a:ext cx="3745" cy="295336"/>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Ευθύγραμμο βέλος σύνδεσης 9">
            <a:extLst>
              <a:ext uri="{FF2B5EF4-FFF2-40B4-BE49-F238E27FC236}">
                <a16:creationId xmlns:a16="http://schemas.microsoft.com/office/drawing/2014/main" id="{99470312-327D-C041-5FC6-3C4B7F292AC7}"/>
              </a:ext>
            </a:extLst>
          </p:cNvPr>
          <p:cNvCxnSpPr>
            <a:cxnSpLocks/>
          </p:cNvCxnSpPr>
          <p:nvPr/>
        </p:nvCxnSpPr>
        <p:spPr>
          <a:xfrm flipH="1">
            <a:off x="539552" y="2427734"/>
            <a:ext cx="288032" cy="1011742"/>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6" name="Picture 6" descr="4">
            <a:extLst>
              <a:ext uri="{FF2B5EF4-FFF2-40B4-BE49-F238E27FC236}">
                <a16:creationId xmlns:a16="http://schemas.microsoft.com/office/drawing/2014/main" id="{177AEA4F-400F-4B0F-DADB-A3562CBA772F}"/>
              </a:ext>
            </a:extLst>
          </p:cNvPr>
          <p:cNvPicPr>
            <a:picLocks noChangeAspect="1" noChangeArrowheads="1"/>
          </p:cNvPicPr>
          <p:nvPr/>
        </p:nvPicPr>
        <p:blipFill>
          <a:blip r:embed="rId3" cstate="print"/>
          <a:srcRect/>
          <a:stretch>
            <a:fillRect/>
          </a:stretch>
        </p:blipFill>
        <p:spPr bwMode="auto">
          <a:xfrm>
            <a:off x="561256" y="3427115"/>
            <a:ext cx="1828800" cy="1234678"/>
          </a:xfrm>
          <a:prstGeom prst="rect">
            <a:avLst/>
          </a:prstGeom>
          <a:noFill/>
          <a:ln w="19050">
            <a:solidFill>
              <a:srgbClr val="C00000"/>
            </a:solidFill>
            <a:miter lim="800000"/>
            <a:headEnd/>
            <a:tailEnd/>
          </a:ln>
        </p:spPr>
      </p:pic>
      <p:pic>
        <p:nvPicPr>
          <p:cNvPr id="118786" name="Picture 2" descr="C:\Users\spapad\AppData\Local\Packages\Microsoft.Windows.Photos_8wekyb3d8bbwe\TempState\ShareServiceTempFolder\IVC-2.jpeg"/>
          <p:cNvPicPr>
            <a:picLocks noChangeAspect="1" noChangeArrowheads="1"/>
          </p:cNvPicPr>
          <p:nvPr/>
        </p:nvPicPr>
        <p:blipFill>
          <a:blip r:embed="rId4" cstate="print"/>
          <a:srcRect/>
          <a:stretch>
            <a:fillRect/>
          </a:stretch>
        </p:blipFill>
        <p:spPr bwMode="auto">
          <a:xfrm>
            <a:off x="3491880" y="2355726"/>
            <a:ext cx="1700188" cy="1392825"/>
          </a:xfrm>
          <a:prstGeom prst="rect">
            <a:avLst/>
          </a:prstGeom>
          <a:noFill/>
          <a:ln w="19050">
            <a:solidFill>
              <a:srgbClr val="C00000"/>
            </a:solidFill>
          </a:ln>
        </p:spPr>
      </p:pic>
      <p:cxnSp>
        <p:nvCxnSpPr>
          <p:cNvPr id="12" name="11 - Ευθύγραμμο βέλος σύνδεσης"/>
          <p:cNvCxnSpPr/>
          <p:nvPr/>
        </p:nvCxnSpPr>
        <p:spPr>
          <a:xfrm flipV="1">
            <a:off x="3707904" y="3003798"/>
            <a:ext cx="393615" cy="27699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 Ευθύγραμμο βέλος σύνδεσης"/>
          <p:cNvCxnSpPr/>
          <p:nvPr/>
        </p:nvCxnSpPr>
        <p:spPr>
          <a:xfrm>
            <a:off x="4067944" y="1563638"/>
            <a:ext cx="144016" cy="7920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7">
            <a:extLst>
              <a:ext uri="{FF2B5EF4-FFF2-40B4-BE49-F238E27FC236}">
                <a16:creationId xmlns:a16="http://schemas.microsoft.com/office/drawing/2014/main" id="{06ACE669-BF57-3171-5FBC-36A9331FBB0C}"/>
              </a:ext>
            </a:extLst>
          </p:cNvPr>
          <p:cNvSpPr txBox="1"/>
          <p:nvPr/>
        </p:nvSpPr>
        <p:spPr>
          <a:xfrm flipH="1">
            <a:off x="3707904" y="3909977"/>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5F7AA5-8DCC-6EB0-FB56-1725DDC56D6A}"/>
              </a:ext>
            </a:extLst>
          </p:cNvPr>
          <p:cNvSpPr>
            <a:spLocks noGrp="1"/>
          </p:cNvSpPr>
          <p:nvPr>
            <p:ph type="title"/>
          </p:nvPr>
        </p:nvSpPr>
        <p:spPr/>
        <p:txBody>
          <a:bodyPr/>
          <a:lstStyle/>
          <a:p>
            <a:r>
              <a:rPr lang="el-GR" sz="4400" b="1" dirty="0">
                <a:solidFill>
                  <a:srgbClr val="C00000"/>
                </a:solidFill>
                <a:latin typeface="Book Antiqua" panose="02040602050305030304" pitchFamily="18" charset="0"/>
              </a:rPr>
              <a:t>Κλινική εικόνα</a:t>
            </a:r>
            <a:endParaRPr lang="en-US" dirty="0"/>
          </a:p>
        </p:txBody>
      </p:sp>
      <p:sp>
        <p:nvSpPr>
          <p:cNvPr id="3" name="Θέση περιεχομένου 2">
            <a:extLst>
              <a:ext uri="{FF2B5EF4-FFF2-40B4-BE49-F238E27FC236}">
                <a16:creationId xmlns:a16="http://schemas.microsoft.com/office/drawing/2014/main" id="{887F54A7-0325-0010-8661-8FFC640F4D8E}"/>
              </a:ext>
            </a:extLst>
          </p:cNvPr>
          <p:cNvSpPr>
            <a:spLocks noGrp="1"/>
          </p:cNvSpPr>
          <p:nvPr>
            <p:ph sz="half" idx="1"/>
          </p:nvPr>
        </p:nvSpPr>
        <p:spPr/>
        <p:txBody>
          <a:bodyPr>
            <a:normAutofit fontScale="85000" lnSpcReduction="10000"/>
          </a:bodyPr>
          <a:lstStyle/>
          <a:p>
            <a:r>
              <a:rPr lang="el-GR" sz="2600" u="sng" dirty="0">
                <a:latin typeface="Book Antiqua" pitchFamily="18" charset="0"/>
              </a:rPr>
              <a:t>Ρήξη</a:t>
            </a:r>
          </a:p>
          <a:p>
            <a:pPr lvl="1" indent="0" eaLnBrk="1" hangingPunct="1">
              <a:spcBef>
                <a:spcPts val="450"/>
              </a:spcBef>
              <a:buFont typeface="Garamond" panose="02020404030301010803" pitchFamily="18" charset="0"/>
              <a:buChar char="–"/>
            </a:pPr>
            <a:r>
              <a:rPr lang="el-GR" altLang="en-US" sz="2600" dirty="0">
                <a:latin typeface="Book Antiqua" pitchFamily="18" charset="0"/>
              </a:rPr>
              <a:t>Αιφνίδιος οξύς πόνος στην κοιλιά ή στην </a:t>
            </a:r>
            <a:r>
              <a:rPr lang="el-GR" altLang="en-US" sz="2600" b="1" u="sng" dirty="0">
                <a:solidFill>
                  <a:srgbClr val="0836F8"/>
                </a:solidFill>
                <a:latin typeface="Book Antiqua" pitchFamily="18" charset="0"/>
              </a:rPr>
              <a:t>οσφύ</a:t>
            </a:r>
            <a:endParaRPr lang="en-US" altLang="en-US" sz="2600" b="1" u="sng" dirty="0">
              <a:solidFill>
                <a:srgbClr val="0836F8"/>
              </a:solidFill>
              <a:latin typeface="Book Antiqua" pitchFamily="18" charset="0"/>
            </a:endParaRPr>
          </a:p>
          <a:p>
            <a:pPr lvl="1" indent="0" eaLnBrk="1" hangingPunct="1">
              <a:spcBef>
                <a:spcPts val="450"/>
              </a:spcBef>
              <a:buFont typeface="Garamond" panose="02020404030301010803" pitchFamily="18" charset="0"/>
              <a:buChar char="–"/>
            </a:pPr>
            <a:r>
              <a:rPr lang="el-GR" altLang="en-US" sz="2600" dirty="0" err="1">
                <a:latin typeface="Book Antiqua" pitchFamily="18" charset="0"/>
              </a:rPr>
              <a:t>Ολιγαιμική</a:t>
            </a:r>
            <a:r>
              <a:rPr lang="el-GR" altLang="en-US" sz="2600" dirty="0">
                <a:latin typeface="Book Antiqua" pitchFamily="18" charset="0"/>
              </a:rPr>
              <a:t> Καταπληξία (ωχρότητα, </a:t>
            </a:r>
            <a:r>
              <a:rPr lang="el-GR" altLang="en-US" sz="2600" b="1" u="sng" dirty="0">
                <a:solidFill>
                  <a:srgbClr val="0836F8"/>
                </a:solidFill>
                <a:latin typeface="Book Antiqua" pitchFamily="18" charset="0"/>
              </a:rPr>
              <a:t>υπόταση</a:t>
            </a:r>
            <a:r>
              <a:rPr lang="el-GR" altLang="en-US" sz="2600" dirty="0">
                <a:latin typeface="Book Antiqua" pitchFamily="18" charset="0"/>
              </a:rPr>
              <a:t>)</a:t>
            </a:r>
            <a:endParaRPr lang="en-US" altLang="en-US" sz="2600" dirty="0">
              <a:latin typeface="Book Antiqua" pitchFamily="18" charset="0"/>
            </a:endParaRPr>
          </a:p>
          <a:p>
            <a:pPr lvl="1" indent="0" eaLnBrk="1" hangingPunct="1">
              <a:spcBef>
                <a:spcPts val="450"/>
              </a:spcBef>
              <a:buFont typeface="Garamond" panose="02020404030301010803" pitchFamily="18" charset="0"/>
              <a:buChar char="–"/>
            </a:pPr>
            <a:r>
              <a:rPr lang="el-GR" altLang="en-US" sz="2600" b="1" u="sng" dirty="0">
                <a:solidFill>
                  <a:srgbClr val="0836F8"/>
                </a:solidFill>
                <a:latin typeface="Book Antiqua" pitchFamily="18" charset="0"/>
              </a:rPr>
              <a:t>Σφύζουσα</a:t>
            </a:r>
            <a:r>
              <a:rPr lang="el-GR" altLang="en-US" sz="2600" dirty="0">
                <a:latin typeface="Book Antiqua" pitchFamily="18" charset="0"/>
              </a:rPr>
              <a:t> κοιλιακή μάζα</a:t>
            </a:r>
            <a:endParaRPr lang="en-US" altLang="en-US" sz="2600" dirty="0">
              <a:latin typeface="Book Antiqua" pitchFamily="18" charset="0"/>
            </a:endParaRPr>
          </a:p>
          <a:p>
            <a:pPr lvl="1" indent="0" eaLnBrk="1" hangingPunct="1">
              <a:spcBef>
                <a:spcPts val="450"/>
              </a:spcBef>
              <a:buFont typeface="Garamond" panose="02020404030301010803" pitchFamily="18" charset="0"/>
              <a:buChar char="–"/>
            </a:pPr>
            <a:r>
              <a:rPr lang="el-GR" altLang="en-US" sz="2600" dirty="0" err="1">
                <a:latin typeface="Book Antiqua" pitchFamily="18" charset="0"/>
              </a:rPr>
              <a:t>Συγκοπτικό</a:t>
            </a:r>
            <a:r>
              <a:rPr lang="el-GR" altLang="en-US" sz="2600" dirty="0">
                <a:latin typeface="Book Antiqua" pitchFamily="18" charset="0"/>
              </a:rPr>
              <a:t> επεισόδιο</a:t>
            </a:r>
          </a:p>
          <a:p>
            <a:endParaRPr lang="en-US" dirty="0"/>
          </a:p>
        </p:txBody>
      </p:sp>
      <p:pic>
        <p:nvPicPr>
          <p:cNvPr id="6" name="Picture 4" descr="IMG_1699.JPG"/>
          <p:cNvPicPr>
            <a:picLocks noChangeAspect="1"/>
          </p:cNvPicPr>
          <p:nvPr/>
        </p:nvPicPr>
        <p:blipFill rotWithShape="1">
          <a:blip r:embed="rId2" cstate="print">
            <a:extLst>
              <a:ext uri="{28A0092B-C50C-407E-A947-70E740481C1C}">
                <a14:useLocalDpi xmlns:a14="http://schemas.microsoft.com/office/drawing/2010/main" val="0"/>
              </a:ext>
            </a:extLst>
          </a:blip>
          <a:srcRect l="28932" t="27076" b="727"/>
          <a:stretch/>
        </p:blipFill>
        <p:spPr>
          <a:xfrm>
            <a:off x="5364087" y="2870458"/>
            <a:ext cx="2490749" cy="1835185"/>
          </a:xfrm>
          <a:prstGeom prst="rect">
            <a:avLst/>
          </a:prstGeom>
          <a:ln>
            <a:solidFill>
              <a:srgbClr val="FF0000"/>
            </a:solidFill>
          </a:ln>
        </p:spPr>
      </p:pic>
      <p:pic>
        <p:nvPicPr>
          <p:cNvPr id="3074" name="Picture 2">
            <a:extLst>
              <a:ext uri="{FF2B5EF4-FFF2-40B4-BE49-F238E27FC236}">
                <a16:creationId xmlns:a16="http://schemas.microsoft.com/office/drawing/2014/main" id="{D51E41A0-761C-5AA0-2C71-F3BE8B1F17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998095"/>
            <a:ext cx="2506786" cy="18675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8361120-2F17-DAC0-A825-E1B8FE0749CD}"/>
              </a:ext>
            </a:extLst>
          </p:cNvPr>
          <p:cNvSpPr txBox="1"/>
          <p:nvPr/>
        </p:nvSpPr>
        <p:spPr>
          <a:xfrm flipH="1">
            <a:off x="7867925" y="2657283"/>
            <a:ext cx="818875" cy="400110"/>
          </a:xfrm>
          <a:prstGeom prst="rect">
            <a:avLst/>
          </a:prstGeom>
          <a:no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Tree>
    <p:extLst>
      <p:ext uri="{BB962C8B-B14F-4D97-AF65-F5344CB8AC3E}">
        <p14:creationId xmlns:p14="http://schemas.microsoft.com/office/powerpoint/2010/main" val="2373726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200E27-1BAD-F1BD-9F68-EE062CA6E79D}"/>
              </a:ext>
            </a:extLst>
          </p:cNvPr>
          <p:cNvSpPr>
            <a:spLocks noGrp="1"/>
          </p:cNvSpPr>
          <p:nvPr>
            <p:ph type="title"/>
          </p:nvPr>
        </p:nvSpPr>
        <p:spPr/>
        <p:txBody>
          <a:bodyPr>
            <a:normAutofit/>
          </a:bodyPr>
          <a:lstStyle/>
          <a:p>
            <a:r>
              <a:rPr lang="el-GR" sz="3600" b="1" dirty="0" err="1">
                <a:solidFill>
                  <a:srgbClr val="C00000"/>
                </a:solidFill>
                <a:latin typeface="Book Antiqua" panose="02040602050305030304" pitchFamily="18" charset="0"/>
              </a:rPr>
              <a:t>Οπισθοπεριτοναϊκό</a:t>
            </a:r>
            <a:r>
              <a:rPr lang="el-GR" sz="3600" b="1" dirty="0">
                <a:solidFill>
                  <a:srgbClr val="C00000"/>
                </a:solidFill>
                <a:latin typeface="Book Antiqua" panose="02040602050305030304" pitchFamily="18" charset="0"/>
              </a:rPr>
              <a:t> αιμάτωμα</a:t>
            </a:r>
            <a:endParaRPr lang="en-US" sz="3600" b="1" dirty="0">
              <a:solidFill>
                <a:srgbClr val="C00000"/>
              </a:solidFill>
              <a:latin typeface="Book Antiqua" panose="02040602050305030304" pitchFamily="18" charset="0"/>
            </a:endParaRPr>
          </a:p>
        </p:txBody>
      </p:sp>
      <p:pic>
        <p:nvPicPr>
          <p:cNvPr id="8194" name="Picture 2">
            <a:extLst>
              <a:ext uri="{FF2B5EF4-FFF2-40B4-BE49-F238E27FC236}">
                <a16:creationId xmlns:a16="http://schemas.microsoft.com/office/drawing/2014/main" id="{8128D78D-B909-FE02-B323-AC971A9CC4D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77925" y="1200150"/>
            <a:ext cx="6788150" cy="339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21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5B9F57-5175-3521-598D-E40EEBD60877}"/>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Ελεύθερη </a:t>
            </a:r>
            <a:r>
              <a:rPr lang="el-GR" sz="3600" b="1" dirty="0" err="1">
                <a:solidFill>
                  <a:srgbClr val="C00000"/>
                </a:solidFill>
                <a:latin typeface="Book Antiqua" panose="02040602050305030304" pitchFamily="18" charset="0"/>
              </a:rPr>
              <a:t>ενδοπεριτοναϊκή</a:t>
            </a:r>
            <a:r>
              <a:rPr lang="el-GR" sz="3600" b="1" dirty="0">
                <a:solidFill>
                  <a:srgbClr val="C00000"/>
                </a:solidFill>
                <a:latin typeface="Book Antiqua" panose="02040602050305030304" pitchFamily="18" charset="0"/>
              </a:rPr>
              <a:t> ρήξη</a:t>
            </a:r>
            <a:endParaRPr lang="en-US" sz="3600" b="1" dirty="0">
              <a:solidFill>
                <a:srgbClr val="C00000"/>
              </a:solidFill>
              <a:latin typeface="Book Antiqua" panose="02040602050305030304" pitchFamily="18" charset="0"/>
            </a:endParaRPr>
          </a:p>
        </p:txBody>
      </p:sp>
      <p:pic>
        <p:nvPicPr>
          <p:cNvPr id="4" name="Picture 3" descr="1">
            <a:extLst>
              <a:ext uri="{FF2B5EF4-FFF2-40B4-BE49-F238E27FC236}">
                <a16:creationId xmlns:a16="http://schemas.microsoft.com/office/drawing/2014/main" id="{D423C818-7AD3-A66A-0EC7-6B27A0344AFA}"/>
              </a:ext>
            </a:extLst>
          </p:cNvPr>
          <p:cNvPicPr>
            <a:picLocks noGrp="1" noChangeAspect="1" noChangeArrowheads="1"/>
          </p:cNvPicPr>
          <p:nvPr>
            <p:ph idx="1"/>
          </p:nvPr>
        </p:nvPicPr>
        <p:blipFill>
          <a:blip r:embed="rId2" cstate="print"/>
          <a:srcRect/>
          <a:stretch>
            <a:fillRect/>
          </a:stretch>
        </p:blipFill>
        <p:spPr bwMode="auto">
          <a:xfrm>
            <a:off x="1966689" y="1200150"/>
            <a:ext cx="5210622" cy="3394075"/>
          </a:xfrm>
          <a:prstGeom prst="rect">
            <a:avLst/>
          </a:prstGeom>
          <a:noFill/>
          <a:ln w="19050">
            <a:solidFill>
              <a:srgbClr val="C00000"/>
            </a:solidFill>
            <a:miter lim="800000"/>
            <a:headEnd/>
            <a:tailEnd/>
          </a:ln>
        </p:spPr>
      </p:pic>
    </p:spTree>
    <p:extLst>
      <p:ext uri="{BB962C8B-B14F-4D97-AF65-F5344CB8AC3E}">
        <p14:creationId xmlns:p14="http://schemas.microsoft.com/office/powerpoint/2010/main" val="1023553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F6809D-6FFB-FBCE-B947-9F459D266F5A}"/>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Διαφορική Διάγνωση </a:t>
            </a:r>
            <a:r>
              <a:rPr lang="el-GR" sz="3600" b="1" dirty="0" err="1">
                <a:solidFill>
                  <a:srgbClr val="C00000"/>
                </a:solidFill>
                <a:latin typeface="Book Antiqua" panose="02040602050305030304" pitchFamily="18" charset="0"/>
              </a:rPr>
              <a:t>ραγέντος</a:t>
            </a:r>
            <a:r>
              <a:rPr lang="el-GR" sz="3600" b="1" dirty="0">
                <a:solidFill>
                  <a:srgbClr val="C00000"/>
                </a:solidFill>
                <a:latin typeface="Book Antiqua" panose="02040602050305030304" pitchFamily="18" charset="0"/>
              </a:rPr>
              <a:t> ΑΚΑ</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B9F4EB28-7D6A-51DF-7BBC-CD006154DCB2}"/>
              </a:ext>
            </a:extLst>
          </p:cNvPr>
          <p:cNvSpPr>
            <a:spLocks noGrp="1"/>
          </p:cNvSpPr>
          <p:nvPr>
            <p:ph idx="1"/>
          </p:nvPr>
        </p:nvSpPr>
        <p:spPr/>
        <p:txBody>
          <a:bodyPr>
            <a:normAutofit fontScale="62500" lnSpcReduction="20000"/>
          </a:bodyPr>
          <a:lstStyle/>
          <a:p>
            <a:r>
              <a:rPr lang="el-GR" dirty="0">
                <a:latin typeface="Book Antiqua" panose="02040602050305030304" pitchFamily="18" charset="0"/>
              </a:rPr>
              <a:t>Κωλικός νεφρού</a:t>
            </a:r>
          </a:p>
          <a:p>
            <a:r>
              <a:rPr lang="el-GR" dirty="0" err="1">
                <a:latin typeface="Book Antiqua" panose="02040602050305030304" pitchFamily="18" charset="0"/>
              </a:rPr>
              <a:t>Εκκολπωματίτιδα</a:t>
            </a:r>
            <a:r>
              <a:rPr lang="el-GR" dirty="0">
                <a:latin typeface="Book Antiqua" panose="02040602050305030304" pitchFamily="18" charset="0"/>
              </a:rPr>
              <a:t> (</a:t>
            </a:r>
            <a:r>
              <a:rPr lang="el-GR" dirty="0" err="1">
                <a:latin typeface="Book Antiqua" panose="02040602050305030304" pitchFamily="18" charset="0"/>
              </a:rPr>
              <a:t>Λευκοκυττάρωση</a:t>
            </a:r>
            <a:r>
              <a:rPr lang="el-GR" dirty="0">
                <a:latin typeface="Book Antiqua" panose="02040602050305030304" pitchFamily="18" charset="0"/>
              </a:rPr>
              <a:t>)</a:t>
            </a:r>
          </a:p>
          <a:p>
            <a:r>
              <a:rPr lang="el-GR" dirty="0">
                <a:latin typeface="Book Antiqua" panose="02040602050305030304" pitchFamily="18" charset="0"/>
              </a:rPr>
              <a:t>Παγκρεατίτιδα</a:t>
            </a:r>
          </a:p>
          <a:p>
            <a:r>
              <a:rPr lang="el-GR" dirty="0">
                <a:latin typeface="Book Antiqua" panose="02040602050305030304" pitchFamily="18" charset="0"/>
              </a:rPr>
              <a:t>Αιμορραγία πεπτικού</a:t>
            </a:r>
          </a:p>
          <a:p>
            <a:r>
              <a:rPr lang="el-GR" dirty="0">
                <a:latin typeface="Book Antiqua" panose="02040602050305030304" pitchFamily="18" charset="0"/>
              </a:rPr>
              <a:t>Κατώτερο έμφραγμα</a:t>
            </a:r>
          </a:p>
          <a:p>
            <a:r>
              <a:rPr lang="el-GR" dirty="0">
                <a:latin typeface="Book Antiqua" panose="02040602050305030304" pitchFamily="18" charset="0"/>
              </a:rPr>
              <a:t>Διάτρηση έλκους στομάχου-εντέρου</a:t>
            </a:r>
          </a:p>
          <a:p>
            <a:r>
              <a:rPr lang="el-GR" dirty="0">
                <a:latin typeface="Book Antiqua" panose="02040602050305030304" pitchFamily="18" charset="0"/>
              </a:rPr>
              <a:t>Ισχαιμία εντέρου</a:t>
            </a:r>
          </a:p>
          <a:p>
            <a:r>
              <a:rPr lang="el-GR" dirty="0">
                <a:latin typeface="Book Antiqua" panose="02040602050305030304" pitchFamily="18" charset="0"/>
              </a:rPr>
              <a:t>Ειλεός</a:t>
            </a:r>
          </a:p>
          <a:p>
            <a:r>
              <a:rPr lang="el-GR" dirty="0">
                <a:latin typeface="Book Antiqua" panose="02040602050305030304" pitchFamily="18" charset="0"/>
              </a:rPr>
              <a:t>Δυσκοιλιότητα</a:t>
            </a:r>
          </a:p>
          <a:p>
            <a:r>
              <a:rPr lang="el-GR" dirty="0" err="1">
                <a:latin typeface="Book Antiqua" panose="02040602050305030304" pitchFamily="18" charset="0"/>
              </a:rPr>
              <a:t>Δισκοκήλη</a:t>
            </a:r>
            <a:endParaRPr lang="el-GR" dirty="0">
              <a:latin typeface="Book Antiqua" panose="02040602050305030304" pitchFamily="18" charset="0"/>
            </a:endParaRPr>
          </a:p>
          <a:p>
            <a:r>
              <a:rPr lang="el-GR" dirty="0">
                <a:latin typeface="Book Antiqua" panose="02040602050305030304" pitchFamily="18" charset="0"/>
              </a:rPr>
              <a:t>Διαχωρισμός θωρακικής αορτής</a:t>
            </a:r>
          </a:p>
          <a:p>
            <a:endParaRPr lang="en-US" dirty="0"/>
          </a:p>
        </p:txBody>
      </p:sp>
      <p:pic>
        <p:nvPicPr>
          <p:cNvPr id="92161" name="Picture 1" descr="C:\Users\spapad\Desktop\ΑΚΑ\ΣΩΜΑ.png"/>
          <p:cNvPicPr>
            <a:picLocks noChangeAspect="1" noChangeArrowheads="1"/>
          </p:cNvPicPr>
          <p:nvPr/>
        </p:nvPicPr>
        <p:blipFill>
          <a:blip r:embed="rId2" cstate="print"/>
          <a:srcRect/>
          <a:stretch>
            <a:fillRect/>
          </a:stretch>
        </p:blipFill>
        <p:spPr bwMode="auto">
          <a:xfrm>
            <a:off x="5724128" y="1131590"/>
            <a:ext cx="2801563" cy="3498108"/>
          </a:xfrm>
          <a:prstGeom prst="rect">
            <a:avLst/>
          </a:prstGeom>
          <a:noFill/>
          <a:ln w="19050">
            <a:solidFill>
              <a:srgbClr val="C00000"/>
            </a:solidFill>
          </a:ln>
        </p:spPr>
      </p:pic>
      <p:sp>
        <p:nvSpPr>
          <p:cNvPr id="4" name="TextBox 3">
            <a:extLst>
              <a:ext uri="{FF2B5EF4-FFF2-40B4-BE49-F238E27FC236}">
                <a16:creationId xmlns:a16="http://schemas.microsoft.com/office/drawing/2014/main" id="{19CD3E55-9823-5049-6326-D740EA241C7B}"/>
              </a:ext>
            </a:extLst>
          </p:cNvPr>
          <p:cNvSpPr txBox="1"/>
          <p:nvPr/>
        </p:nvSpPr>
        <p:spPr>
          <a:xfrm>
            <a:off x="0" y="4558725"/>
            <a:ext cx="5724128" cy="584775"/>
          </a:xfrm>
          <a:prstGeom prst="rect">
            <a:avLst/>
          </a:prstGeom>
          <a:noFill/>
          <a:ln w="19050">
            <a:solidFill>
              <a:srgbClr val="C00000"/>
            </a:solidFill>
          </a:ln>
        </p:spPr>
        <p:txBody>
          <a:bodyPr wrap="square" rtlCol="0">
            <a:spAutoFit/>
          </a:bodyPr>
          <a:lstStyle/>
          <a:p>
            <a:r>
              <a:rPr lang="el-GR" altLang="en-US" sz="1600" b="1" dirty="0">
                <a:solidFill>
                  <a:srgbClr val="00B050"/>
                </a:solidFill>
                <a:latin typeface="Book Antiqua" pitchFamily="18" charset="0"/>
              </a:rPr>
              <a:t>Εκτιμάται ότι η καθυστέρηση μέχρι την ταυτοποίηση της ρήξης είναι 4.8 ώρες (</a:t>
            </a:r>
            <a:r>
              <a:rPr lang="en-US" altLang="en-US" sz="1600" b="1" dirty="0">
                <a:solidFill>
                  <a:srgbClr val="00B050"/>
                </a:solidFill>
                <a:latin typeface="Book Antiqua" pitchFamily="18" charset="0"/>
              </a:rPr>
              <a:t>misdiagnosis of first physician</a:t>
            </a:r>
            <a:r>
              <a:rPr lang="el-GR" altLang="en-US" sz="1600" b="1" dirty="0">
                <a:solidFill>
                  <a:srgbClr val="00B050"/>
                </a:solidFill>
                <a:latin typeface="Book Antiqua" pitchFamily="18" charset="0"/>
              </a:rPr>
              <a:t>)</a:t>
            </a:r>
            <a:endParaRPr lang="en-US" sz="1600" b="1" dirty="0">
              <a:solidFill>
                <a:srgbClr val="00B050"/>
              </a:solidFill>
            </a:endParaRPr>
          </a:p>
        </p:txBody>
      </p:sp>
    </p:spTree>
    <p:extLst>
      <p:ext uri="{BB962C8B-B14F-4D97-AF65-F5344CB8AC3E}">
        <p14:creationId xmlns:p14="http://schemas.microsoft.com/office/powerpoint/2010/main" val="3872090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6F3FBB-1CE1-1FBA-C154-9B7418EE36DA}"/>
              </a:ext>
            </a:extLst>
          </p:cNvPr>
          <p:cNvSpPr>
            <a:spLocks noGrp="1"/>
          </p:cNvSpPr>
          <p:nvPr>
            <p:ph type="title"/>
          </p:nvPr>
        </p:nvSpPr>
        <p:spPr/>
        <p:txBody>
          <a:bodyPr>
            <a:normAutofit/>
          </a:bodyPr>
          <a:lstStyle/>
          <a:p>
            <a:r>
              <a:rPr lang="el-GR" sz="4000" b="1" dirty="0">
                <a:solidFill>
                  <a:srgbClr val="C00000"/>
                </a:solidFill>
                <a:latin typeface="Book Antiqua" panose="02040602050305030304" pitchFamily="18" charset="0"/>
              </a:rPr>
              <a:t>Διάγνωση</a:t>
            </a:r>
            <a:endParaRPr lang="en-US" sz="40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E296F567-3356-40AB-9297-2DF1FF73459F}"/>
              </a:ext>
            </a:extLst>
          </p:cNvPr>
          <p:cNvSpPr>
            <a:spLocks noGrp="1"/>
          </p:cNvSpPr>
          <p:nvPr>
            <p:ph sz="half" idx="1"/>
          </p:nvPr>
        </p:nvSpPr>
        <p:spPr/>
        <p:txBody>
          <a:bodyPr>
            <a:normAutofit/>
          </a:bodyPr>
          <a:lstStyle/>
          <a:p>
            <a:r>
              <a:rPr lang="el-GR" sz="2000" u="sng" dirty="0">
                <a:latin typeface="Book Antiqua" panose="02040602050305030304" pitchFamily="18" charset="0"/>
              </a:rPr>
              <a:t>Φυσική εξέταση </a:t>
            </a:r>
            <a:r>
              <a:rPr lang="el-GR" sz="2000" dirty="0">
                <a:latin typeface="Book Antiqua" panose="02040602050305030304" pitchFamily="18" charset="0"/>
              </a:rPr>
              <a:t>(ευαισθησία </a:t>
            </a:r>
            <a:r>
              <a:rPr lang="el-GR" sz="2000" b="1" dirty="0">
                <a:solidFill>
                  <a:srgbClr val="0836F8"/>
                </a:solidFill>
                <a:latin typeface="Book Antiqua" panose="02040602050305030304" pitchFamily="18" charset="0"/>
              </a:rPr>
              <a:t>75%</a:t>
            </a:r>
            <a:r>
              <a:rPr lang="el-GR" sz="2000" dirty="0">
                <a:latin typeface="Book Antiqua" panose="02040602050305030304" pitchFamily="18" charset="0"/>
              </a:rPr>
              <a:t> σε </a:t>
            </a:r>
            <a:r>
              <a:rPr lang="en-US" sz="2000" dirty="0">
                <a:latin typeface="Book Antiqua" panose="02040602050305030304" pitchFamily="18" charset="0"/>
              </a:rPr>
              <a:t>AKA &gt;</a:t>
            </a:r>
            <a:r>
              <a:rPr lang="el-GR" sz="2000" dirty="0">
                <a:latin typeface="Book Antiqua" panose="02040602050305030304" pitchFamily="18" charset="0"/>
              </a:rPr>
              <a:t> 5</a:t>
            </a:r>
            <a:r>
              <a:rPr lang="en-US" sz="2000" dirty="0">
                <a:latin typeface="Book Antiqua" panose="02040602050305030304" pitchFamily="18" charset="0"/>
              </a:rPr>
              <a:t>cm)</a:t>
            </a:r>
          </a:p>
          <a:p>
            <a:pPr lvl="1"/>
            <a:r>
              <a:rPr lang="el-GR" sz="2000" dirty="0">
                <a:latin typeface="Book Antiqua" panose="02040602050305030304" pitchFamily="18" charset="0"/>
              </a:rPr>
              <a:t>Διάμετρος ΑΚΑ, εμπειρία, παχυσαρκία)</a:t>
            </a:r>
            <a:endParaRPr lang="en-US" sz="2000" dirty="0">
              <a:latin typeface="Book Antiqua" panose="02040602050305030304" pitchFamily="18" charset="0"/>
            </a:endParaRPr>
          </a:p>
          <a:p>
            <a:r>
              <a:rPr lang="el-GR" sz="2000" b="1" dirty="0">
                <a:solidFill>
                  <a:srgbClr val="0836F8"/>
                </a:solidFill>
                <a:latin typeface="Book Antiqua" panose="02040602050305030304" pitchFamily="18" charset="0"/>
              </a:rPr>
              <a:t>Υπερηχογράφημα</a:t>
            </a:r>
          </a:p>
          <a:p>
            <a:pPr lvl="1"/>
            <a:r>
              <a:rPr lang="el-GR" sz="2000" dirty="0">
                <a:latin typeface="Book Antiqua" panose="02040602050305030304" pitchFamily="18" charset="0"/>
              </a:rPr>
              <a:t>Κύρια μέθοδο (&gt;97%)</a:t>
            </a:r>
          </a:p>
          <a:p>
            <a:pPr lvl="1"/>
            <a:r>
              <a:rPr lang="el-GR" sz="2000" dirty="0">
                <a:latin typeface="Book Antiqua" panose="02040602050305030304" pitchFamily="18" charset="0"/>
              </a:rPr>
              <a:t>Διακύμανση 2-8 </a:t>
            </a:r>
            <a:r>
              <a:rPr lang="en-US" sz="2000" dirty="0">
                <a:latin typeface="Book Antiqua" panose="02040602050305030304" pitchFamily="18" charset="0"/>
              </a:rPr>
              <a:t>mm</a:t>
            </a:r>
            <a:endParaRPr lang="el-GR" sz="2000" dirty="0">
              <a:latin typeface="Book Antiqua" panose="02040602050305030304" pitchFamily="18" charset="0"/>
            </a:endParaRPr>
          </a:p>
          <a:p>
            <a:r>
              <a:rPr lang="el-GR" sz="2000" dirty="0">
                <a:latin typeface="Book Antiqua" panose="02040602050305030304" pitchFamily="18" charset="0"/>
              </a:rPr>
              <a:t>Παρακολούθηση εξέλιξης </a:t>
            </a:r>
            <a:r>
              <a:rPr lang="en-GB" sz="2000" dirty="0">
                <a:latin typeface="Book Antiqua" panose="02040602050305030304" pitchFamily="18" charset="0"/>
              </a:rPr>
              <a:t>(</a:t>
            </a:r>
            <a:r>
              <a:rPr lang="en-GB" sz="2000" dirty="0" err="1">
                <a:latin typeface="Book Antiqua" panose="02040602050305030304" pitchFamily="18" charset="0"/>
              </a:rPr>
              <a:t>surveilance</a:t>
            </a:r>
            <a:r>
              <a:rPr lang="en-GB" sz="2000" dirty="0">
                <a:latin typeface="Book Antiqua" panose="02040602050305030304" pitchFamily="18" charset="0"/>
              </a:rPr>
              <a:t>) </a:t>
            </a:r>
            <a:r>
              <a:rPr lang="el-GR" sz="2000" dirty="0">
                <a:latin typeface="Book Antiqua" panose="02040602050305030304" pitchFamily="18" charset="0"/>
              </a:rPr>
              <a:t>των ΑΚΑ&lt;5</a:t>
            </a:r>
            <a:r>
              <a:rPr lang="en-GB" sz="2000" dirty="0">
                <a:latin typeface="Book Antiqua" panose="02040602050305030304" pitchFamily="18" charset="0"/>
              </a:rPr>
              <a:t>cm</a:t>
            </a:r>
            <a:endParaRPr lang="en-US" sz="2000" dirty="0">
              <a:latin typeface="Book Antiqua" panose="02040602050305030304" pitchFamily="18" charset="0"/>
            </a:endParaRPr>
          </a:p>
        </p:txBody>
      </p:sp>
      <p:pic>
        <p:nvPicPr>
          <p:cNvPr id="6" name="Θέση περιεχομένου 5">
            <a:extLst>
              <a:ext uri="{FF2B5EF4-FFF2-40B4-BE49-F238E27FC236}">
                <a16:creationId xmlns:a16="http://schemas.microsoft.com/office/drawing/2014/main" id="{6F7EF75B-2F69-AE62-0B7C-3C0C33EEA096}"/>
              </a:ext>
            </a:extLst>
          </p:cNvPr>
          <p:cNvPicPr>
            <a:picLocks noGrp="1" noChangeAspect="1"/>
          </p:cNvPicPr>
          <p:nvPr>
            <p:ph sz="half" idx="2"/>
          </p:nvPr>
        </p:nvPicPr>
        <p:blipFill>
          <a:blip r:embed="rId2" cstate="print"/>
          <a:stretch>
            <a:fillRect/>
          </a:stretch>
        </p:blipFill>
        <p:spPr>
          <a:xfrm>
            <a:off x="5220072" y="2854643"/>
            <a:ext cx="3366558" cy="1752368"/>
          </a:xfrm>
        </p:spPr>
      </p:pic>
      <p:pic>
        <p:nvPicPr>
          <p:cNvPr id="3074" name="Picture 2" descr="διατροφή και ανευρυσμα | Kosmaser's Weblog">
            <a:extLst>
              <a:ext uri="{FF2B5EF4-FFF2-40B4-BE49-F238E27FC236}">
                <a16:creationId xmlns:a16="http://schemas.microsoft.com/office/drawing/2014/main" id="{71CE5318-9EB5-B15C-E00B-7D85062715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960684"/>
            <a:ext cx="3366558" cy="189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722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6091EE-3185-1976-31E8-7E8B3D38ACC0}"/>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8CCF11C6-421A-B7C7-0132-ECC649013F72}"/>
              </a:ext>
            </a:extLst>
          </p:cNvPr>
          <p:cNvSpPr>
            <a:spLocks noGrp="1"/>
          </p:cNvSpPr>
          <p:nvPr>
            <p:ph sz="half" idx="1"/>
          </p:nvPr>
        </p:nvSpPr>
        <p:spPr/>
        <p:txBody>
          <a:bodyPr/>
          <a:lstStyle/>
          <a:p>
            <a:endParaRPr lang="en-US"/>
          </a:p>
        </p:txBody>
      </p:sp>
      <p:sp>
        <p:nvSpPr>
          <p:cNvPr id="4" name="Θέση περιεχομένου 3">
            <a:extLst>
              <a:ext uri="{FF2B5EF4-FFF2-40B4-BE49-F238E27FC236}">
                <a16:creationId xmlns:a16="http://schemas.microsoft.com/office/drawing/2014/main" id="{806C1650-F685-70FC-99DC-1F24F6F6B907}"/>
              </a:ext>
            </a:extLst>
          </p:cNvPr>
          <p:cNvSpPr>
            <a:spLocks noGrp="1"/>
          </p:cNvSpPr>
          <p:nvPr>
            <p:ph sz="half" idx="2"/>
          </p:nvPr>
        </p:nvSpPr>
        <p:spPr/>
        <p:txBody>
          <a:bodyPr/>
          <a:lstStyle/>
          <a:p>
            <a:endParaRPr lang="en-US" dirty="0"/>
          </a:p>
        </p:txBody>
      </p:sp>
      <p:pic>
        <p:nvPicPr>
          <p:cNvPr id="5" name="Picture 2">
            <a:extLst>
              <a:ext uri="{FF2B5EF4-FFF2-40B4-BE49-F238E27FC236}">
                <a16:creationId xmlns:a16="http://schemas.microsoft.com/office/drawing/2014/main" id="{1296A105-7435-37CD-4CE4-1D3AD86E5A8D}"/>
              </a:ext>
            </a:extLst>
          </p:cNvPr>
          <p:cNvPicPr>
            <a:picLocks noGrp="1" noChangeAspect="1" noChangeArrowheads="1"/>
          </p:cNvPicPr>
          <p:nvPr/>
        </p:nvPicPr>
        <p:blipFill>
          <a:blip r:embed="rId2" cstate="print"/>
          <a:srcRect/>
          <a:stretch>
            <a:fillRect/>
          </a:stretch>
        </p:blipFill>
        <p:spPr bwMode="auto">
          <a:xfrm rot="5400000">
            <a:off x="385145" y="463171"/>
            <a:ext cx="4639826" cy="3816424"/>
          </a:xfrm>
          <a:prstGeom prst="rect">
            <a:avLst/>
          </a:prstGeom>
          <a:noFill/>
          <a:ln w="19050">
            <a:solidFill>
              <a:srgbClr val="C00000"/>
            </a:solidFill>
          </a:ln>
        </p:spPr>
      </p:pic>
      <p:pic>
        <p:nvPicPr>
          <p:cNvPr id="6" name="Picture 4">
            <a:extLst>
              <a:ext uri="{FF2B5EF4-FFF2-40B4-BE49-F238E27FC236}">
                <a16:creationId xmlns:a16="http://schemas.microsoft.com/office/drawing/2014/main" id="{A71C79F2-9F29-8CEF-3CA8-37E4C24D5723}"/>
              </a:ext>
            </a:extLst>
          </p:cNvPr>
          <p:cNvPicPr>
            <a:picLocks noChangeArrowheads="1"/>
          </p:cNvPicPr>
          <p:nvPr/>
        </p:nvPicPr>
        <p:blipFill>
          <a:blip r:embed="rId3" cstate="print"/>
          <a:srcRect/>
          <a:stretch>
            <a:fillRect/>
          </a:stretch>
        </p:blipFill>
        <p:spPr bwMode="auto">
          <a:xfrm>
            <a:off x="4648200" y="1200151"/>
            <a:ext cx="3851920" cy="2664296"/>
          </a:xfrm>
          <a:prstGeom prst="rect">
            <a:avLst/>
          </a:prstGeom>
          <a:noFill/>
          <a:ln w="19050">
            <a:solidFill>
              <a:srgbClr val="C00000"/>
            </a:solidFill>
            <a:miter lim="800000"/>
            <a:headEnd/>
            <a:tailEnd/>
          </a:ln>
        </p:spPr>
      </p:pic>
      <p:sp>
        <p:nvSpPr>
          <p:cNvPr id="7" name="TextBox 6">
            <a:extLst>
              <a:ext uri="{FF2B5EF4-FFF2-40B4-BE49-F238E27FC236}">
                <a16:creationId xmlns:a16="http://schemas.microsoft.com/office/drawing/2014/main" id="{C275F7F7-7C96-C9B9-6732-D11F2603BD18}"/>
              </a:ext>
            </a:extLst>
          </p:cNvPr>
          <p:cNvSpPr txBox="1"/>
          <p:nvPr/>
        </p:nvSpPr>
        <p:spPr>
          <a:xfrm>
            <a:off x="5292080" y="285309"/>
            <a:ext cx="3600400" cy="646331"/>
          </a:xfrm>
          <a:prstGeom prst="rect">
            <a:avLst/>
          </a:prstGeom>
          <a:noFill/>
        </p:spPr>
        <p:txBody>
          <a:bodyPr wrap="square" rtlCol="0">
            <a:spAutoFit/>
          </a:bodyPr>
          <a:lstStyle/>
          <a:p>
            <a:r>
              <a:rPr lang="el-GR" sz="3600" b="1" dirty="0">
                <a:solidFill>
                  <a:srgbClr val="C00000"/>
                </a:solidFill>
                <a:latin typeface="Book Antiqua" panose="02040602050305030304" pitchFamily="18" charset="0"/>
              </a:rPr>
              <a:t>ΤΕΠ ΠΓΝΠ</a:t>
            </a:r>
            <a:endParaRPr lang="en-US" sz="3600" b="1" dirty="0">
              <a:solidFill>
                <a:srgbClr val="C00000"/>
              </a:solidFill>
              <a:latin typeface="Book Antiqua" panose="02040602050305030304" pitchFamily="18" charset="0"/>
            </a:endParaRPr>
          </a:p>
        </p:txBody>
      </p:sp>
      <p:sp>
        <p:nvSpPr>
          <p:cNvPr id="8" name="Ορθογώνιο 7">
            <a:extLst>
              <a:ext uri="{FF2B5EF4-FFF2-40B4-BE49-F238E27FC236}">
                <a16:creationId xmlns:a16="http://schemas.microsoft.com/office/drawing/2014/main" id="{42B034B0-EB8D-70E1-0E47-097BCC987577}"/>
              </a:ext>
            </a:extLst>
          </p:cNvPr>
          <p:cNvSpPr/>
          <p:nvPr/>
        </p:nvSpPr>
        <p:spPr>
          <a:xfrm>
            <a:off x="1619672" y="2571750"/>
            <a:ext cx="576064" cy="3600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7">
            <a:extLst>
              <a:ext uri="{FF2B5EF4-FFF2-40B4-BE49-F238E27FC236}">
                <a16:creationId xmlns:a16="http://schemas.microsoft.com/office/drawing/2014/main" id="{98779413-2CC0-F497-92DA-98BAA4EA4593}"/>
              </a:ext>
            </a:extLst>
          </p:cNvPr>
          <p:cNvSpPr txBox="1"/>
          <p:nvPr/>
        </p:nvSpPr>
        <p:spPr>
          <a:xfrm flipH="1">
            <a:off x="4614665" y="3867894"/>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4066760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DD9A0A-4B24-7308-6B4C-DE87C300052F}"/>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73DA97FD-F36F-B465-11A2-EEC0128E7003}"/>
              </a:ext>
            </a:extLst>
          </p:cNvPr>
          <p:cNvSpPr>
            <a:spLocks noGrp="1"/>
          </p:cNvSpPr>
          <p:nvPr>
            <p:ph sz="half" idx="1"/>
          </p:nvPr>
        </p:nvSpPr>
        <p:spPr/>
        <p:txBody>
          <a:bodyPr/>
          <a:lstStyle/>
          <a:p>
            <a:endParaRPr lang="en-US"/>
          </a:p>
        </p:txBody>
      </p:sp>
      <p:sp>
        <p:nvSpPr>
          <p:cNvPr id="4" name="Θέση περιεχομένου 3">
            <a:extLst>
              <a:ext uri="{FF2B5EF4-FFF2-40B4-BE49-F238E27FC236}">
                <a16:creationId xmlns:a16="http://schemas.microsoft.com/office/drawing/2014/main" id="{9E0B5A70-3425-514A-254E-FD6B4E445FB2}"/>
              </a:ext>
            </a:extLst>
          </p:cNvPr>
          <p:cNvSpPr>
            <a:spLocks noGrp="1"/>
          </p:cNvSpPr>
          <p:nvPr>
            <p:ph sz="half" idx="2"/>
          </p:nvPr>
        </p:nvSpPr>
        <p:spPr/>
        <p:txBody>
          <a:bodyPr/>
          <a:lstStyle/>
          <a:p>
            <a:endParaRPr lang="en-US"/>
          </a:p>
        </p:txBody>
      </p:sp>
      <p:pic>
        <p:nvPicPr>
          <p:cNvPr id="5" name="Picture 3">
            <a:extLst>
              <a:ext uri="{FF2B5EF4-FFF2-40B4-BE49-F238E27FC236}">
                <a16:creationId xmlns:a16="http://schemas.microsoft.com/office/drawing/2014/main" id="{76332435-39A5-81D1-0309-AD503A52D252}"/>
              </a:ext>
            </a:extLst>
          </p:cNvPr>
          <p:cNvPicPr>
            <a:picLocks noGrp="1" noChangeAspect="1" noChangeArrowheads="1"/>
          </p:cNvPicPr>
          <p:nvPr/>
        </p:nvPicPr>
        <p:blipFill>
          <a:blip r:embed="rId2" cstate="print"/>
          <a:srcRect/>
          <a:stretch>
            <a:fillRect/>
          </a:stretch>
        </p:blipFill>
        <p:spPr bwMode="auto">
          <a:xfrm rot="5400000">
            <a:off x="-226142" y="566995"/>
            <a:ext cx="5135894" cy="4017115"/>
          </a:xfrm>
          <a:prstGeom prst="rect">
            <a:avLst/>
          </a:prstGeom>
          <a:noFill/>
          <a:ln w="9525">
            <a:solidFill>
              <a:srgbClr val="FF0000"/>
            </a:solidFill>
            <a:miter lim="800000"/>
            <a:headEnd/>
            <a:tailEnd/>
          </a:ln>
          <a:effectLst/>
        </p:spPr>
      </p:pic>
      <p:pic>
        <p:nvPicPr>
          <p:cNvPr id="6" name="Picture 2">
            <a:extLst>
              <a:ext uri="{FF2B5EF4-FFF2-40B4-BE49-F238E27FC236}">
                <a16:creationId xmlns:a16="http://schemas.microsoft.com/office/drawing/2014/main" id="{FCA5FF98-B298-B21B-9707-DBD9045E1C17}"/>
              </a:ext>
            </a:extLst>
          </p:cNvPr>
          <p:cNvPicPr>
            <a:picLocks noGrp="1" noChangeAspect="1" noChangeArrowheads="1"/>
          </p:cNvPicPr>
          <p:nvPr/>
        </p:nvPicPr>
        <p:blipFill>
          <a:blip r:embed="rId3" cstate="print"/>
          <a:srcRect/>
          <a:stretch>
            <a:fillRect/>
          </a:stretch>
        </p:blipFill>
        <p:spPr bwMode="auto">
          <a:xfrm rot="5400000">
            <a:off x="4043881" y="645268"/>
            <a:ext cx="5101292" cy="3825969"/>
          </a:xfrm>
          <a:prstGeom prst="rect">
            <a:avLst/>
          </a:prstGeom>
          <a:noFill/>
          <a:ln w="19050">
            <a:solidFill>
              <a:srgbClr val="C00000"/>
            </a:solidFill>
          </a:ln>
        </p:spPr>
      </p:pic>
      <p:sp>
        <p:nvSpPr>
          <p:cNvPr id="7" name="TextBox 7">
            <a:extLst>
              <a:ext uri="{FF2B5EF4-FFF2-40B4-BE49-F238E27FC236}">
                <a16:creationId xmlns:a16="http://schemas.microsoft.com/office/drawing/2014/main" id="{5116EA73-3DB1-0115-A3DD-87490D3FC172}"/>
              </a:ext>
            </a:extLst>
          </p:cNvPr>
          <p:cNvSpPr txBox="1"/>
          <p:nvPr/>
        </p:nvSpPr>
        <p:spPr>
          <a:xfrm flipH="1">
            <a:off x="333247" y="4587974"/>
            <a:ext cx="1278600" cy="523220"/>
          </a:xfrm>
          <a:prstGeom prst="rect">
            <a:avLst/>
          </a:prstGeom>
          <a:solidFill>
            <a:schemeClr val="accent3">
              <a:lumMod val="20000"/>
              <a:lumOff val="80000"/>
            </a:schemeClr>
          </a:solid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3916762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281B06-4F75-82B4-90E1-C084ADEE7B95}"/>
              </a:ext>
            </a:extLst>
          </p:cNvPr>
          <p:cNvSpPr>
            <a:spLocks noGrp="1"/>
          </p:cNvSpPr>
          <p:nvPr>
            <p:ph type="title"/>
          </p:nvPr>
        </p:nvSpPr>
        <p:spPr/>
        <p:txBody>
          <a:bodyPr/>
          <a:lstStyle/>
          <a:p>
            <a:r>
              <a:rPr lang="el-GR" sz="4400" b="1" dirty="0">
                <a:solidFill>
                  <a:srgbClr val="C00000"/>
                </a:solidFill>
                <a:latin typeface="Book Antiqua" panose="02040602050305030304" pitchFamily="18" charset="0"/>
              </a:rPr>
              <a:t>Διάγνωση</a:t>
            </a:r>
            <a:endParaRPr lang="en-US" dirty="0"/>
          </a:p>
        </p:txBody>
      </p:sp>
      <p:sp>
        <p:nvSpPr>
          <p:cNvPr id="3" name="Θέση περιεχομένου 2">
            <a:extLst>
              <a:ext uri="{FF2B5EF4-FFF2-40B4-BE49-F238E27FC236}">
                <a16:creationId xmlns:a16="http://schemas.microsoft.com/office/drawing/2014/main" id="{3639693C-7E77-098A-CEBA-58FD86593EE2}"/>
              </a:ext>
            </a:extLst>
          </p:cNvPr>
          <p:cNvSpPr>
            <a:spLocks noGrp="1"/>
          </p:cNvSpPr>
          <p:nvPr>
            <p:ph sz="half" idx="1"/>
          </p:nvPr>
        </p:nvSpPr>
        <p:spPr/>
        <p:txBody>
          <a:bodyPr>
            <a:normAutofit fontScale="92500" lnSpcReduction="10000"/>
          </a:bodyPr>
          <a:lstStyle/>
          <a:p>
            <a:r>
              <a:rPr lang="el-GR" sz="2200" dirty="0">
                <a:latin typeface="Book Antiqua" panose="02040602050305030304" pitchFamily="18" charset="0"/>
              </a:rPr>
              <a:t>Αξονική αγγειογραφία </a:t>
            </a:r>
            <a:r>
              <a:rPr lang="en-US" sz="2200" b="1" dirty="0">
                <a:solidFill>
                  <a:srgbClr val="0836F8"/>
                </a:solidFill>
                <a:latin typeface="Book Antiqua" panose="02040602050305030304" pitchFamily="18" charset="0"/>
              </a:rPr>
              <a:t>CTA </a:t>
            </a:r>
            <a:r>
              <a:rPr lang="en-US" sz="2200" b="0" i="0" u="none" strike="noStrike" baseline="0" dirty="0">
                <a:latin typeface="Book Antiqua" panose="02040602050305030304" pitchFamily="18" charset="0"/>
              </a:rPr>
              <a:t> </a:t>
            </a:r>
            <a:r>
              <a:rPr lang="el-GR" sz="2200" b="0" i="0" u="none" strike="noStrike" baseline="0" dirty="0">
                <a:latin typeface="Book Antiqua" panose="02040602050305030304" pitchFamily="18" charset="0"/>
              </a:rPr>
              <a:t>(</a:t>
            </a:r>
            <a:r>
              <a:rPr lang="en-US" sz="2200" b="0" i="0" u="none" strike="noStrike" baseline="0" dirty="0">
                <a:latin typeface="Book Antiqua" panose="02040602050305030304" pitchFamily="18" charset="0"/>
              </a:rPr>
              <a:t>1 mm slice thickness</a:t>
            </a:r>
            <a:r>
              <a:rPr lang="el-GR" sz="2200" dirty="0">
                <a:latin typeface="Book Antiqua" panose="02040602050305030304" pitchFamily="18" charset="0"/>
              </a:rPr>
              <a:t>)</a:t>
            </a:r>
            <a:r>
              <a:rPr lang="en-US" sz="2200" dirty="0">
                <a:latin typeface="Book Antiqua" panose="02040602050305030304" pitchFamily="18" charset="0"/>
              </a:rPr>
              <a:t>:</a:t>
            </a:r>
            <a:r>
              <a:rPr lang="el-GR" sz="2200" dirty="0">
                <a:latin typeface="Book Antiqua" panose="02040602050305030304" pitchFamily="18" charset="0"/>
              </a:rPr>
              <a:t>	</a:t>
            </a:r>
          </a:p>
          <a:p>
            <a:pPr lvl="1"/>
            <a:r>
              <a:rPr lang="el-GR" sz="2200" dirty="0">
                <a:latin typeface="Book Antiqua" panose="02040602050305030304" pitchFamily="18" charset="0"/>
              </a:rPr>
              <a:t>Όταν η διάμετρος φθάσει τα 5,5</a:t>
            </a:r>
            <a:r>
              <a:rPr lang="en-US" sz="2200" dirty="0">
                <a:latin typeface="Book Antiqua" panose="02040602050305030304" pitchFamily="18" charset="0"/>
              </a:rPr>
              <a:t>cm </a:t>
            </a:r>
          </a:p>
          <a:p>
            <a:pPr marL="457200" lvl="1" indent="0">
              <a:buNone/>
            </a:pPr>
            <a:r>
              <a:rPr lang="en-US" sz="2200" dirty="0">
                <a:latin typeface="Book Antiqua" panose="02040602050305030304" pitchFamily="18" charset="0"/>
              </a:rPr>
              <a:t>    (5cm</a:t>
            </a:r>
            <a:r>
              <a:rPr lang="el-GR" sz="2200" dirty="0">
                <a:latin typeface="Book Antiqua" panose="02040602050305030304" pitchFamily="18" charset="0"/>
              </a:rPr>
              <a:t> στις γυναίκες)</a:t>
            </a:r>
          </a:p>
          <a:p>
            <a:pPr lvl="1"/>
            <a:endParaRPr lang="en-US" sz="2200" dirty="0">
              <a:latin typeface="Book Antiqua" panose="02040602050305030304" pitchFamily="18" charset="0"/>
            </a:endParaRPr>
          </a:p>
          <a:p>
            <a:pPr lvl="1"/>
            <a:r>
              <a:rPr lang="el-GR" sz="2200" dirty="0">
                <a:latin typeface="Book Antiqua" panose="02040602050305030304" pitchFamily="18" charset="0"/>
              </a:rPr>
              <a:t>Έκταση της νόσου</a:t>
            </a:r>
          </a:p>
          <a:p>
            <a:pPr lvl="1"/>
            <a:r>
              <a:rPr lang="el-GR" sz="2200" dirty="0">
                <a:latin typeface="Book Antiqua" panose="02040602050305030304" pitchFamily="18" charset="0"/>
              </a:rPr>
              <a:t>Θεραπευτικό πλάνο</a:t>
            </a:r>
          </a:p>
          <a:p>
            <a:pPr lvl="1"/>
            <a:r>
              <a:rPr lang="el-GR" sz="2200" dirty="0">
                <a:latin typeface="Book Antiqua" panose="02040602050305030304" pitchFamily="18" charset="0"/>
              </a:rPr>
              <a:t>Παρακολούθηση μετά την αποκατάσταση</a:t>
            </a:r>
          </a:p>
          <a:p>
            <a:pPr lvl="1"/>
            <a:endParaRPr lang="en-US" dirty="0">
              <a:latin typeface="Book Antiqua" panose="02040602050305030304" pitchFamily="18" charset="0"/>
            </a:endParaRPr>
          </a:p>
        </p:txBody>
      </p:sp>
      <p:pic>
        <p:nvPicPr>
          <p:cNvPr id="4" name="Picture 4" descr="DSC00292">
            <a:extLst>
              <a:ext uri="{FF2B5EF4-FFF2-40B4-BE49-F238E27FC236}">
                <a16:creationId xmlns:a16="http://schemas.microsoft.com/office/drawing/2014/main" id="{F455A92F-DBA9-61B2-1E40-C4C3E89ACBBD}"/>
              </a:ext>
            </a:extLst>
          </p:cNvPr>
          <p:cNvPicPr>
            <a:picLocks noGrp="1" noChangeAspect="1" noChangeArrowheads="1"/>
          </p:cNvPicPr>
          <p:nvPr>
            <p:ph sz="half" idx="2"/>
          </p:nvPr>
        </p:nvPicPr>
        <p:blipFill>
          <a:blip r:embed="rId2" cstate="print"/>
          <a:srcRect/>
          <a:stretch>
            <a:fillRect/>
          </a:stretch>
        </p:blipFill>
        <p:spPr bwMode="auto">
          <a:xfrm>
            <a:off x="4572000" y="1324463"/>
            <a:ext cx="4522802" cy="3394472"/>
          </a:xfrm>
          <a:prstGeom prst="rect">
            <a:avLst/>
          </a:prstGeom>
          <a:noFill/>
          <a:ln w="9525">
            <a:solidFill>
              <a:srgbClr val="FF0000"/>
            </a:solidFill>
            <a:miter lim="800000"/>
            <a:headEnd/>
            <a:tailEnd/>
          </a:ln>
        </p:spPr>
      </p:pic>
    </p:spTree>
    <p:extLst>
      <p:ext uri="{BB962C8B-B14F-4D97-AF65-F5344CB8AC3E}">
        <p14:creationId xmlns:p14="http://schemas.microsoft.com/office/powerpoint/2010/main" val="1651684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355D4C-883D-E1C4-0183-3D7B66082E09}"/>
              </a:ext>
            </a:extLst>
          </p:cNvPr>
          <p:cNvSpPr>
            <a:spLocks noGrp="1"/>
          </p:cNvSpPr>
          <p:nvPr>
            <p:ph type="title"/>
          </p:nvPr>
        </p:nvSpPr>
        <p:spPr/>
        <p:txBody>
          <a:bodyPr/>
          <a:lstStyle/>
          <a:p>
            <a:r>
              <a:rPr lang="el-GR" sz="4400" b="1" dirty="0">
                <a:solidFill>
                  <a:srgbClr val="C00000"/>
                </a:solidFill>
                <a:latin typeface="Book Antiqua" panose="02040602050305030304" pitchFamily="18" charset="0"/>
              </a:rPr>
              <a:t>Διάγνωση</a:t>
            </a:r>
            <a:endParaRPr lang="en-US" dirty="0"/>
          </a:p>
        </p:txBody>
      </p:sp>
      <p:sp>
        <p:nvSpPr>
          <p:cNvPr id="3" name="Θέση περιεχομένου 2">
            <a:extLst>
              <a:ext uri="{FF2B5EF4-FFF2-40B4-BE49-F238E27FC236}">
                <a16:creationId xmlns:a16="http://schemas.microsoft.com/office/drawing/2014/main" id="{A34EF6C1-667A-DCC2-A9AE-927D27340465}"/>
              </a:ext>
            </a:extLst>
          </p:cNvPr>
          <p:cNvSpPr>
            <a:spLocks noGrp="1"/>
          </p:cNvSpPr>
          <p:nvPr>
            <p:ph sz="half" idx="1"/>
          </p:nvPr>
        </p:nvSpPr>
        <p:spPr/>
        <p:txBody>
          <a:bodyPr>
            <a:normAutofit/>
          </a:bodyPr>
          <a:lstStyle/>
          <a:p>
            <a:r>
              <a:rPr lang="el-GR" sz="2000" dirty="0">
                <a:latin typeface="Book Antiqua" panose="02040602050305030304" pitchFamily="18" charset="0"/>
              </a:rPr>
              <a:t>Μορφολογία και ποιότητα τοιχώματος του αυχένα </a:t>
            </a:r>
          </a:p>
          <a:p>
            <a:r>
              <a:rPr lang="el-GR" sz="2000" dirty="0">
                <a:latin typeface="Book Antiqua" panose="02040602050305030304" pitchFamily="18" charset="0"/>
              </a:rPr>
              <a:t>Βατότητα ή στενώσεις λαγονίων, νεφρικών και σπλαχνικών αρτηριών</a:t>
            </a:r>
          </a:p>
          <a:p>
            <a:r>
              <a:rPr lang="el-GR" sz="2000" dirty="0">
                <a:latin typeface="Book Antiqua" panose="02040602050305030304" pitchFamily="18" charset="0"/>
              </a:rPr>
              <a:t>2σμός νεφρικής φλέβας</a:t>
            </a:r>
          </a:p>
          <a:p>
            <a:r>
              <a:rPr lang="el-GR" sz="2000" dirty="0">
                <a:latin typeface="Book Antiqua" panose="02040602050305030304" pitchFamily="18" charset="0"/>
              </a:rPr>
              <a:t>Συνοδός παθολογία</a:t>
            </a:r>
            <a:endParaRPr lang="en-US" sz="2000" dirty="0">
              <a:latin typeface="Book Antiqua" panose="02040602050305030304" pitchFamily="18" charset="0"/>
            </a:endParaRPr>
          </a:p>
          <a:p>
            <a:endParaRPr lang="en-US" sz="2000" dirty="0">
              <a:latin typeface="Book Antiqua" panose="02040602050305030304" pitchFamily="18" charset="0"/>
            </a:endParaRPr>
          </a:p>
          <a:p>
            <a:endParaRPr lang="en-US" sz="2000" dirty="0">
              <a:latin typeface="Book Antiqua" panose="02040602050305030304" pitchFamily="18" charset="0"/>
            </a:endParaRPr>
          </a:p>
          <a:p>
            <a:endParaRPr lang="en-US" sz="2000" dirty="0">
              <a:latin typeface="Book Antiqua" panose="02040602050305030304" pitchFamily="18" charset="0"/>
            </a:endParaRPr>
          </a:p>
        </p:txBody>
      </p:sp>
      <p:pic>
        <p:nvPicPr>
          <p:cNvPr id="5" name="Picture 6" descr="image-15">
            <a:extLst>
              <a:ext uri="{FF2B5EF4-FFF2-40B4-BE49-F238E27FC236}">
                <a16:creationId xmlns:a16="http://schemas.microsoft.com/office/drawing/2014/main" id="{51C57B82-387D-D0C8-1221-9729901C91A4}"/>
              </a:ext>
            </a:extLst>
          </p:cNvPr>
          <p:cNvPicPr>
            <a:picLocks noGrp="1" noChangeAspect="1" noChangeArrowheads="1"/>
          </p:cNvPicPr>
          <p:nvPr>
            <p:ph sz="half" idx="2"/>
          </p:nvPr>
        </p:nvPicPr>
        <p:blipFill>
          <a:blip r:embed="rId2" cstate="print"/>
          <a:srcRect/>
          <a:stretch>
            <a:fillRect/>
          </a:stretch>
        </p:blipFill>
        <p:spPr bwMode="auto">
          <a:xfrm>
            <a:off x="4573588" y="1275606"/>
            <a:ext cx="2762744" cy="3394075"/>
          </a:xfrm>
          <a:prstGeom prst="rect">
            <a:avLst/>
          </a:prstGeom>
          <a:noFill/>
          <a:ln w="19050">
            <a:solidFill>
              <a:srgbClr val="C00000"/>
            </a:solidFill>
            <a:miter lim="800000"/>
            <a:headEnd/>
            <a:tailEnd/>
          </a:ln>
        </p:spPr>
      </p:pic>
      <p:pic>
        <p:nvPicPr>
          <p:cNvPr id="6" name="Picture 9" descr="image-12">
            <a:extLst>
              <a:ext uri="{FF2B5EF4-FFF2-40B4-BE49-F238E27FC236}">
                <a16:creationId xmlns:a16="http://schemas.microsoft.com/office/drawing/2014/main" id="{9A137DEB-77E5-1659-A2E9-B229702468A1}"/>
              </a:ext>
            </a:extLst>
          </p:cNvPr>
          <p:cNvPicPr>
            <a:picLocks noChangeAspect="1" noChangeArrowheads="1"/>
          </p:cNvPicPr>
          <p:nvPr/>
        </p:nvPicPr>
        <p:blipFill>
          <a:blip r:embed="rId3" cstate="print"/>
          <a:srcRect/>
          <a:stretch>
            <a:fillRect/>
          </a:stretch>
        </p:blipFill>
        <p:spPr bwMode="auto">
          <a:xfrm>
            <a:off x="7455095" y="3019668"/>
            <a:ext cx="1344007" cy="1650013"/>
          </a:xfrm>
          <a:prstGeom prst="rect">
            <a:avLst/>
          </a:prstGeom>
          <a:noFill/>
          <a:ln w="19050">
            <a:solidFill>
              <a:srgbClr val="C00000"/>
            </a:solidFill>
            <a:miter lim="800000"/>
            <a:headEnd/>
            <a:tailEnd/>
          </a:ln>
        </p:spPr>
      </p:pic>
      <p:pic>
        <p:nvPicPr>
          <p:cNvPr id="7" name="Picture 5" descr="image-11">
            <a:extLst>
              <a:ext uri="{FF2B5EF4-FFF2-40B4-BE49-F238E27FC236}">
                <a16:creationId xmlns:a16="http://schemas.microsoft.com/office/drawing/2014/main" id="{B673CD58-E3DC-3B73-8D0E-EEC8A052D32B}"/>
              </a:ext>
            </a:extLst>
          </p:cNvPr>
          <p:cNvPicPr>
            <a:picLocks noChangeAspect="1" noChangeArrowheads="1"/>
          </p:cNvPicPr>
          <p:nvPr/>
        </p:nvPicPr>
        <p:blipFill>
          <a:blip r:embed="rId4" cstate="print"/>
          <a:srcRect/>
          <a:stretch>
            <a:fillRect/>
          </a:stretch>
        </p:blipFill>
        <p:spPr bwMode="auto">
          <a:xfrm>
            <a:off x="7455095" y="1247924"/>
            <a:ext cx="1344007" cy="1650884"/>
          </a:xfrm>
          <a:prstGeom prst="rect">
            <a:avLst/>
          </a:prstGeom>
          <a:noFill/>
          <a:ln w="19050">
            <a:solidFill>
              <a:srgbClr val="C00000"/>
            </a:solidFill>
            <a:miter lim="800000"/>
            <a:headEnd/>
            <a:tailEnd/>
          </a:ln>
        </p:spPr>
      </p:pic>
      <p:sp>
        <p:nvSpPr>
          <p:cNvPr id="4" name="TextBox 7">
            <a:extLst>
              <a:ext uri="{FF2B5EF4-FFF2-40B4-BE49-F238E27FC236}">
                <a16:creationId xmlns:a16="http://schemas.microsoft.com/office/drawing/2014/main" id="{6604B93E-3CBE-4723-DCBC-263C96CA9FB8}"/>
              </a:ext>
            </a:extLst>
          </p:cNvPr>
          <p:cNvSpPr txBox="1"/>
          <p:nvPr/>
        </p:nvSpPr>
        <p:spPr>
          <a:xfrm flipH="1">
            <a:off x="7520502" y="712158"/>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3388601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a:solidFill>
                  <a:srgbClr val="C00000"/>
                </a:solidFill>
                <a:latin typeface="Book Antiqua" pitchFamily="18" charset="0"/>
              </a:rPr>
              <a:t>Ορισμός</a:t>
            </a:r>
            <a:endParaRPr lang="el-GR" sz="3600" dirty="0"/>
          </a:p>
        </p:txBody>
      </p:sp>
      <p:sp>
        <p:nvSpPr>
          <p:cNvPr id="3" name="2 - Θέση περιεχομένου"/>
          <p:cNvSpPr>
            <a:spLocks noGrp="1"/>
          </p:cNvSpPr>
          <p:nvPr>
            <p:ph sz="half" idx="1"/>
          </p:nvPr>
        </p:nvSpPr>
        <p:spPr>
          <a:xfrm>
            <a:off x="457200" y="1200151"/>
            <a:ext cx="5770984" cy="3394472"/>
          </a:xfrm>
        </p:spPr>
        <p:txBody>
          <a:bodyPr>
            <a:normAutofit/>
          </a:bodyPr>
          <a:lstStyle/>
          <a:p>
            <a:r>
              <a:rPr lang="el-GR" altLang="en-US" sz="2000" b="1" dirty="0">
                <a:solidFill>
                  <a:srgbClr val="FF2D2D"/>
                </a:solidFill>
                <a:latin typeface="Book Antiqua" pitchFamily="18" charset="0"/>
              </a:rPr>
              <a:t>Ανεύρυσμα</a:t>
            </a:r>
            <a:r>
              <a:rPr lang="el-GR" altLang="en-US" sz="2000" dirty="0">
                <a:solidFill>
                  <a:srgbClr val="000000"/>
                </a:solidFill>
                <a:latin typeface="Book Antiqua" pitchFamily="18" charset="0"/>
              </a:rPr>
              <a:t> </a:t>
            </a:r>
            <a:r>
              <a:rPr lang="en-US" altLang="en-US" sz="2000" dirty="0">
                <a:solidFill>
                  <a:srgbClr val="000000"/>
                </a:solidFill>
                <a:latin typeface="Book Antiqua" pitchFamily="18" charset="0"/>
              </a:rPr>
              <a:t>:</a:t>
            </a:r>
            <a:r>
              <a:rPr lang="el-GR" altLang="en-US" sz="2000" dirty="0">
                <a:solidFill>
                  <a:srgbClr val="000000"/>
                </a:solidFill>
                <a:latin typeface="Book Antiqua" pitchFamily="18" charset="0"/>
              </a:rPr>
              <a:t> </a:t>
            </a:r>
            <a:r>
              <a:rPr lang="el-GR" altLang="en-US" sz="2000" u="sng" dirty="0">
                <a:solidFill>
                  <a:srgbClr val="000000"/>
                </a:solidFill>
                <a:latin typeface="Book Antiqua" pitchFamily="18" charset="0"/>
              </a:rPr>
              <a:t>εντοπισμένη</a:t>
            </a:r>
            <a:r>
              <a:rPr lang="el-GR" altLang="en-US" sz="2000" dirty="0">
                <a:solidFill>
                  <a:srgbClr val="000000"/>
                </a:solidFill>
                <a:latin typeface="Book Antiqua" pitchFamily="18" charset="0"/>
              </a:rPr>
              <a:t> διάταση μιας αρτηρίας μεγαλύτερης κατά </a:t>
            </a:r>
            <a:r>
              <a:rPr lang="el-GR" altLang="en-US" sz="2000" b="1" u="sng" dirty="0">
                <a:solidFill>
                  <a:srgbClr val="0836F8"/>
                </a:solidFill>
                <a:latin typeface="Book Antiqua" pitchFamily="18" charset="0"/>
              </a:rPr>
              <a:t>50%</a:t>
            </a:r>
            <a:r>
              <a:rPr lang="el-GR" altLang="en-US" sz="2000" dirty="0">
                <a:solidFill>
                  <a:srgbClr val="000000"/>
                </a:solidFill>
                <a:latin typeface="Book Antiqua" pitchFamily="18" charset="0"/>
              </a:rPr>
              <a:t> της φυσιολογικής διαμέτρου της. </a:t>
            </a:r>
          </a:p>
          <a:p>
            <a:r>
              <a:rPr lang="el-GR" altLang="en-US" sz="2000" dirty="0">
                <a:solidFill>
                  <a:srgbClr val="000000"/>
                </a:solidFill>
                <a:latin typeface="Book Antiqua" pitchFamily="18" charset="0"/>
              </a:rPr>
              <a:t>Συνήθως </a:t>
            </a:r>
            <a:r>
              <a:rPr lang="el-GR" altLang="en-US" sz="2000" b="1" dirty="0">
                <a:solidFill>
                  <a:srgbClr val="0836F8"/>
                </a:solidFill>
                <a:latin typeface="Book Antiqua" pitchFamily="18" charset="0"/>
              </a:rPr>
              <a:t>&gt;3</a:t>
            </a:r>
            <a:r>
              <a:rPr lang="en-US" altLang="en-US" sz="2000" b="1" dirty="0">
                <a:solidFill>
                  <a:srgbClr val="0836F8"/>
                </a:solidFill>
                <a:latin typeface="Book Antiqua" pitchFamily="18" charset="0"/>
              </a:rPr>
              <a:t>cm</a:t>
            </a:r>
            <a:endParaRPr lang="el-GR" altLang="en-US" sz="2000" b="1" dirty="0">
              <a:solidFill>
                <a:srgbClr val="0836F8"/>
              </a:solidFill>
              <a:latin typeface="Book Antiqua" pitchFamily="18" charset="0"/>
            </a:endParaRPr>
          </a:p>
          <a:p>
            <a:endParaRPr lang="el-GR" altLang="en-US" sz="2000" dirty="0">
              <a:solidFill>
                <a:srgbClr val="000000"/>
              </a:solidFill>
              <a:latin typeface="Book Antiqua" pitchFamily="18" charset="0"/>
            </a:endParaRPr>
          </a:p>
          <a:p>
            <a:r>
              <a:rPr lang="el-GR" altLang="en-US" sz="2000" b="1" dirty="0">
                <a:solidFill>
                  <a:srgbClr val="00B050"/>
                </a:solidFill>
                <a:latin typeface="Book Antiqua" pitchFamily="18" charset="0"/>
              </a:rPr>
              <a:t>Το πιο συχνό αρτηριακό ανεύρυσμα</a:t>
            </a:r>
            <a:r>
              <a:rPr lang="en-US" altLang="en-US" sz="2000" b="1" dirty="0">
                <a:solidFill>
                  <a:srgbClr val="00B050"/>
                </a:solidFill>
                <a:latin typeface="Book Antiqua" pitchFamily="18" charset="0"/>
              </a:rPr>
              <a:t>:</a:t>
            </a:r>
            <a:r>
              <a:rPr lang="el-GR" altLang="en-US" sz="2000" b="1" dirty="0">
                <a:solidFill>
                  <a:srgbClr val="00B050"/>
                </a:solidFill>
                <a:latin typeface="Book Antiqua" pitchFamily="18" charset="0"/>
              </a:rPr>
              <a:t> </a:t>
            </a:r>
            <a:r>
              <a:rPr lang="el-GR" altLang="en-US" sz="2000" b="1" u="sng" dirty="0" err="1">
                <a:solidFill>
                  <a:srgbClr val="00B050"/>
                </a:solidFill>
                <a:latin typeface="Book Antiqua" pitchFamily="18" charset="0"/>
              </a:rPr>
              <a:t>υπονεφρική</a:t>
            </a:r>
            <a:r>
              <a:rPr lang="el-GR" altLang="en-US" sz="2000" b="1" dirty="0">
                <a:solidFill>
                  <a:srgbClr val="00B050"/>
                </a:solidFill>
                <a:latin typeface="Book Antiqua" pitchFamily="18" charset="0"/>
              </a:rPr>
              <a:t> μοίρα της αορτής</a:t>
            </a:r>
            <a:r>
              <a:rPr lang="en-US" altLang="en-US" sz="2000" b="1" dirty="0">
                <a:solidFill>
                  <a:srgbClr val="00B050"/>
                </a:solidFill>
                <a:latin typeface="Book Antiqua" pitchFamily="18" charset="0"/>
              </a:rPr>
              <a:t> (30%)</a:t>
            </a:r>
            <a:endParaRPr lang="el-GR" altLang="en-US" sz="2000" b="1" dirty="0">
              <a:solidFill>
                <a:srgbClr val="00B050"/>
              </a:solidFill>
              <a:latin typeface="Book Antiqua" pitchFamily="18" charset="0"/>
            </a:endParaRPr>
          </a:p>
          <a:p>
            <a:endParaRPr lang="el-GR" dirty="0"/>
          </a:p>
        </p:txBody>
      </p:sp>
      <p:sp>
        <p:nvSpPr>
          <p:cNvPr id="6" name="5 - TextBox"/>
          <p:cNvSpPr txBox="1"/>
          <p:nvPr/>
        </p:nvSpPr>
        <p:spPr>
          <a:xfrm>
            <a:off x="534380" y="4300522"/>
            <a:ext cx="4757700" cy="430887"/>
          </a:xfrm>
          <a:prstGeom prst="rect">
            <a:avLst/>
          </a:prstGeom>
          <a:solidFill>
            <a:schemeClr val="accent3">
              <a:lumMod val="20000"/>
              <a:lumOff val="80000"/>
            </a:schemeClr>
          </a:solidFill>
        </p:spPr>
        <p:txBody>
          <a:bodyPr wrap="square" rtlCol="0">
            <a:spAutoFit/>
          </a:bodyPr>
          <a:lstStyle/>
          <a:p>
            <a:r>
              <a:rPr lang="en-US" sz="1100" dirty="0">
                <a:latin typeface="BlinkMacSystemFont"/>
              </a:rPr>
              <a:t>Anton N. </a:t>
            </a:r>
            <a:r>
              <a:rPr lang="en-US" sz="1100" dirty="0" err="1">
                <a:latin typeface="BlinkMacSystemFont"/>
              </a:rPr>
              <a:t>Sindawy</a:t>
            </a:r>
            <a:r>
              <a:rPr lang="en-US" sz="1100" dirty="0">
                <a:latin typeface="BlinkMacSystemFont"/>
              </a:rPr>
              <a:t> and Bruce A. </a:t>
            </a:r>
            <a:r>
              <a:rPr lang="en-US" sz="1100" dirty="0" err="1">
                <a:latin typeface="BlinkMacSystemFont"/>
              </a:rPr>
              <a:t>Perler</a:t>
            </a:r>
            <a:r>
              <a:rPr lang="en-US" sz="1100" dirty="0">
                <a:latin typeface="BlinkMacSystemFont"/>
              </a:rPr>
              <a:t>. Rutherford’s vascular surgery and endovascular therapy, 10 edition, Elsevier 2022.</a:t>
            </a:r>
            <a:endParaRPr lang="el-GR" sz="1100" dirty="0">
              <a:latin typeface="BlinkMacSystemFont"/>
            </a:endParaRPr>
          </a:p>
        </p:txBody>
      </p:sp>
      <p:grpSp>
        <p:nvGrpSpPr>
          <p:cNvPr id="8" name="Group 2"/>
          <p:cNvGrpSpPr>
            <a:grpSpLocks noGrp="1"/>
          </p:cNvGrpSpPr>
          <p:nvPr/>
        </p:nvGrpSpPr>
        <p:grpSpPr bwMode="auto">
          <a:xfrm>
            <a:off x="5508104" y="1336936"/>
            <a:ext cx="3384376" cy="3394472"/>
            <a:chOff x="3600" y="270"/>
            <a:chExt cx="1919" cy="1535"/>
          </a:xfrm>
        </p:grpSpPr>
        <p:pic>
          <p:nvPicPr>
            <p:cNvPr id="9" name="Picture 3"/>
            <p:cNvPicPr>
              <a:picLocks noChangeAspect="1" noChangeArrowheads="1"/>
            </p:cNvPicPr>
            <p:nvPr/>
          </p:nvPicPr>
          <p:blipFill>
            <a:blip r:embed="rId2" cstate="print"/>
            <a:srcRect/>
            <a:stretch>
              <a:fillRect/>
            </a:stretch>
          </p:blipFill>
          <p:spPr bwMode="auto">
            <a:xfrm>
              <a:off x="3600" y="270"/>
              <a:ext cx="1919" cy="1535"/>
            </a:xfrm>
            <a:prstGeom prst="rect">
              <a:avLst/>
            </a:prstGeom>
            <a:noFill/>
            <a:ln w="9525">
              <a:solidFill>
                <a:srgbClr val="C00000"/>
              </a:solidFill>
              <a:round/>
              <a:headEnd/>
              <a:tailEnd/>
            </a:ln>
          </p:spPr>
        </p:pic>
        <p:sp>
          <p:nvSpPr>
            <p:cNvPr id="10" name="Text Box 4"/>
            <p:cNvSpPr txBox="1">
              <a:spLocks noChangeArrowheads="1"/>
            </p:cNvSpPr>
            <p:nvPr/>
          </p:nvSpPr>
          <p:spPr bwMode="auto">
            <a:xfrm>
              <a:off x="3600" y="270"/>
              <a:ext cx="1919" cy="1535"/>
            </a:xfrm>
            <a:prstGeom prst="rect">
              <a:avLst/>
            </a:prstGeom>
            <a:noFill/>
            <a:ln w="9525">
              <a:solidFill>
                <a:srgbClr val="C00000"/>
              </a:solidFill>
              <a:round/>
              <a:headEnd/>
              <a:tailEnd/>
            </a:ln>
          </p:spPr>
          <p:txBody>
            <a:bodyPr wrap="none" anchor="ctr"/>
            <a:lstStyle/>
            <a:p>
              <a:endParaRPr lang="el-GR" alt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261AF7-5686-3CFD-7DCE-9D194C2D0896}"/>
              </a:ext>
            </a:extLst>
          </p:cNvPr>
          <p:cNvSpPr>
            <a:spLocks noGrp="1"/>
          </p:cNvSpPr>
          <p:nvPr>
            <p:ph type="title"/>
          </p:nvPr>
        </p:nvSpPr>
        <p:spPr/>
        <p:txBody>
          <a:bodyPr/>
          <a:lstStyle/>
          <a:p>
            <a:r>
              <a:rPr lang="el-GR" sz="4400" b="1" dirty="0">
                <a:solidFill>
                  <a:srgbClr val="C00000"/>
                </a:solidFill>
                <a:latin typeface="Book Antiqua" panose="02040602050305030304" pitchFamily="18" charset="0"/>
              </a:rPr>
              <a:t>Διάγνωση</a:t>
            </a:r>
            <a:endParaRPr lang="en-US" dirty="0"/>
          </a:p>
        </p:txBody>
      </p:sp>
      <p:sp>
        <p:nvSpPr>
          <p:cNvPr id="3" name="Θέση περιεχομένου 2">
            <a:extLst>
              <a:ext uri="{FF2B5EF4-FFF2-40B4-BE49-F238E27FC236}">
                <a16:creationId xmlns:a16="http://schemas.microsoft.com/office/drawing/2014/main" id="{D1D4892B-47F9-1314-F1D5-3A8CEF702B5C}"/>
              </a:ext>
            </a:extLst>
          </p:cNvPr>
          <p:cNvSpPr>
            <a:spLocks noGrp="1"/>
          </p:cNvSpPr>
          <p:nvPr>
            <p:ph sz="half" idx="1"/>
          </p:nvPr>
        </p:nvSpPr>
        <p:spPr/>
        <p:txBody>
          <a:bodyPr>
            <a:noAutofit/>
          </a:bodyPr>
          <a:lstStyle/>
          <a:p>
            <a:r>
              <a:rPr lang="el-GR" sz="1800" u="sng" dirty="0">
                <a:latin typeface="Book Antiqua" panose="02040602050305030304" pitchFamily="18" charset="0"/>
              </a:rPr>
              <a:t>3 πλάνα εγκάρσιο, στεφανιαίο και οβελιαίο επίπεδο</a:t>
            </a:r>
          </a:p>
          <a:p>
            <a:r>
              <a:rPr lang="en-US" sz="1800" dirty="0">
                <a:latin typeface="Book Antiqua" panose="02040602050305030304" pitchFamily="18" charset="0"/>
              </a:rPr>
              <a:t>3D </a:t>
            </a:r>
            <a:r>
              <a:rPr lang="el-GR" sz="1800" dirty="0">
                <a:latin typeface="Book Antiqua" panose="02040602050305030304" pitchFamily="18" charset="0"/>
              </a:rPr>
              <a:t>ανακατασκευή</a:t>
            </a:r>
          </a:p>
          <a:p>
            <a:r>
              <a:rPr lang="el-GR" sz="1800" dirty="0">
                <a:latin typeface="Book Antiqua" panose="02040602050305030304" pitchFamily="18" charset="0"/>
              </a:rPr>
              <a:t>Επιμήκη άξονα του αυλού της αορτής (</a:t>
            </a:r>
            <a:r>
              <a:rPr lang="en-US" sz="1800" dirty="0">
                <a:latin typeface="Book Antiqua" panose="02040602050305030304" pitchFamily="18" charset="0"/>
              </a:rPr>
              <a:t>centerline lumen)</a:t>
            </a:r>
          </a:p>
          <a:p>
            <a:r>
              <a:rPr lang="el-GR" sz="1800" dirty="0">
                <a:latin typeface="Book Antiqua" panose="02040602050305030304" pitchFamily="18" charset="0"/>
              </a:rPr>
              <a:t>Ακριβή μέτρηση διαμέτρων και μηκών</a:t>
            </a:r>
          </a:p>
          <a:p>
            <a:r>
              <a:rPr lang="el-GR" sz="1800" b="0" i="0" u="none" strike="noStrike" baseline="0" dirty="0">
                <a:latin typeface="Book Antiqua" panose="02040602050305030304" pitchFamily="18" charset="0"/>
              </a:rPr>
              <a:t>Ακριβής μέτρηση: κάθετη στον επιμήκη άξονα του ανευρύσματος (</a:t>
            </a:r>
            <a:r>
              <a:rPr lang="en-US" sz="1800" b="0" i="0" u="none" strike="noStrike" baseline="0" dirty="0">
                <a:latin typeface="Book Antiqua" panose="02040602050305030304" pitchFamily="18" charset="0"/>
              </a:rPr>
              <a:t>orthogonal plane perpendicular to the aorta</a:t>
            </a:r>
            <a:r>
              <a:rPr lang="el-GR" sz="1800" b="0" i="0" u="none" strike="noStrike" baseline="0" dirty="0">
                <a:latin typeface="Book Antiqua" panose="02040602050305030304" pitchFamily="18" charset="0"/>
              </a:rPr>
              <a:t>)</a:t>
            </a:r>
            <a:endParaRPr lang="en-US" sz="1800" dirty="0">
              <a:latin typeface="Book Antiqua" panose="02040602050305030304" pitchFamily="18" charset="0"/>
            </a:endParaRPr>
          </a:p>
        </p:txBody>
      </p:sp>
      <p:pic>
        <p:nvPicPr>
          <p:cNvPr id="83969" name="Picture 1"/>
          <p:cNvPicPr>
            <a:picLocks noGrp="1" noChangeAspect="1" noChangeArrowheads="1"/>
          </p:cNvPicPr>
          <p:nvPr>
            <p:ph sz="half" idx="2"/>
          </p:nvPr>
        </p:nvPicPr>
        <p:blipFill>
          <a:blip r:embed="rId2" cstate="print"/>
          <a:srcRect/>
          <a:stretch>
            <a:fillRect/>
          </a:stretch>
        </p:blipFill>
        <p:spPr bwMode="auto">
          <a:xfrm>
            <a:off x="4520728" y="1552213"/>
            <a:ext cx="4608511" cy="2592288"/>
          </a:xfrm>
          <a:prstGeom prst="rect">
            <a:avLst/>
          </a:prstGeom>
          <a:noFill/>
          <a:ln w="19050">
            <a:solidFill>
              <a:srgbClr val="C00000"/>
            </a:solidFill>
            <a:miter lim="800000"/>
            <a:headEnd/>
            <a:tailEnd/>
          </a:ln>
        </p:spPr>
      </p:pic>
      <p:sp>
        <p:nvSpPr>
          <p:cNvPr id="4" name="TextBox 7">
            <a:extLst>
              <a:ext uri="{FF2B5EF4-FFF2-40B4-BE49-F238E27FC236}">
                <a16:creationId xmlns:a16="http://schemas.microsoft.com/office/drawing/2014/main" id="{C8FEE660-9D65-16F7-8458-A51CA50489D5}"/>
              </a:ext>
            </a:extLst>
          </p:cNvPr>
          <p:cNvSpPr txBox="1"/>
          <p:nvPr/>
        </p:nvSpPr>
        <p:spPr>
          <a:xfrm flipH="1">
            <a:off x="7850621" y="1009413"/>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4222576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261AF7-5686-3CFD-7DCE-9D194C2D0896}"/>
              </a:ext>
            </a:extLst>
          </p:cNvPr>
          <p:cNvSpPr>
            <a:spLocks noGrp="1"/>
          </p:cNvSpPr>
          <p:nvPr>
            <p:ph type="title"/>
          </p:nvPr>
        </p:nvSpPr>
        <p:spPr/>
        <p:txBody>
          <a:bodyPr/>
          <a:lstStyle/>
          <a:p>
            <a:r>
              <a:rPr lang="el-GR" sz="4400" b="1" dirty="0">
                <a:solidFill>
                  <a:srgbClr val="C00000"/>
                </a:solidFill>
                <a:latin typeface="Book Antiqua" panose="02040602050305030304" pitchFamily="18" charset="0"/>
              </a:rPr>
              <a:t>Διάγνωση</a:t>
            </a:r>
            <a:endParaRPr lang="en-US" dirty="0"/>
          </a:p>
        </p:txBody>
      </p:sp>
      <p:sp>
        <p:nvSpPr>
          <p:cNvPr id="3" name="Θέση περιεχομένου 2">
            <a:extLst>
              <a:ext uri="{FF2B5EF4-FFF2-40B4-BE49-F238E27FC236}">
                <a16:creationId xmlns:a16="http://schemas.microsoft.com/office/drawing/2014/main" id="{D1D4892B-47F9-1314-F1D5-3A8CEF702B5C}"/>
              </a:ext>
            </a:extLst>
          </p:cNvPr>
          <p:cNvSpPr>
            <a:spLocks noGrp="1"/>
          </p:cNvSpPr>
          <p:nvPr>
            <p:ph sz="half" idx="1"/>
          </p:nvPr>
        </p:nvSpPr>
        <p:spPr/>
        <p:txBody>
          <a:bodyPr>
            <a:noAutofit/>
          </a:bodyPr>
          <a:lstStyle/>
          <a:p>
            <a:r>
              <a:rPr lang="el-GR" sz="1800" dirty="0">
                <a:latin typeface="Book Antiqua" panose="02040602050305030304" pitchFamily="18" charset="0"/>
              </a:rPr>
              <a:t>3 πλάνα εγκάρσιο, στεφανιαίο και οβελιαίο επίπεδο</a:t>
            </a:r>
          </a:p>
          <a:p>
            <a:r>
              <a:rPr lang="en-US" sz="1800" u="sng" dirty="0">
                <a:latin typeface="Book Antiqua" panose="02040602050305030304" pitchFamily="18" charset="0"/>
              </a:rPr>
              <a:t>3D </a:t>
            </a:r>
            <a:r>
              <a:rPr lang="el-GR" sz="1800" u="sng" dirty="0">
                <a:latin typeface="Book Antiqua" panose="02040602050305030304" pitchFamily="18" charset="0"/>
              </a:rPr>
              <a:t>ανακατασκευή</a:t>
            </a:r>
          </a:p>
          <a:p>
            <a:r>
              <a:rPr lang="el-GR" sz="1800" dirty="0">
                <a:latin typeface="Book Antiqua" panose="02040602050305030304" pitchFamily="18" charset="0"/>
              </a:rPr>
              <a:t>Επιμήκη άξονα του αυλού της αορτής (</a:t>
            </a:r>
            <a:r>
              <a:rPr lang="en-US" sz="1800" dirty="0">
                <a:latin typeface="Book Antiqua" panose="02040602050305030304" pitchFamily="18" charset="0"/>
              </a:rPr>
              <a:t>centerline lumen)</a:t>
            </a:r>
            <a:endParaRPr lang="el-GR" sz="1800" dirty="0">
              <a:latin typeface="Book Antiqua" panose="02040602050305030304" pitchFamily="18" charset="0"/>
            </a:endParaRPr>
          </a:p>
          <a:p>
            <a:r>
              <a:rPr lang="el-GR" sz="1800" dirty="0">
                <a:latin typeface="Book Antiqua" panose="02040602050305030304" pitchFamily="18" charset="0"/>
              </a:rPr>
              <a:t>Ακριβή μέτρηση διαμέτρων και μηκών</a:t>
            </a:r>
          </a:p>
          <a:p>
            <a:r>
              <a:rPr lang="el-GR" sz="1800" b="0" i="0" u="none" strike="noStrike" baseline="0" dirty="0">
                <a:latin typeface="Book Antiqua" panose="02040602050305030304" pitchFamily="18" charset="0"/>
              </a:rPr>
              <a:t>Ακριβής μέτρηση: κάθετη στον επιμήκη άξονα του ανευρύσματος (</a:t>
            </a:r>
            <a:r>
              <a:rPr lang="en-US" sz="1800" b="0" i="0" u="none" strike="noStrike" baseline="0" dirty="0">
                <a:latin typeface="Book Antiqua" panose="02040602050305030304" pitchFamily="18" charset="0"/>
              </a:rPr>
              <a:t>orthogonal plane perpendicular to the aorta</a:t>
            </a:r>
            <a:r>
              <a:rPr lang="el-GR" sz="1800" b="0" i="0" u="none" strike="noStrike" baseline="0" dirty="0">
                <a:latin typeface="Book Antiqua" panose="02040602050305030304" pitchFamily="18" charset="0"/>
              </a:rPr>
              <a:t>)</a:t>
            </a:r>
            <a:endParaRPr lang="en-US" sz="1800" dirty="0">
              <a:latin typeface="Book Antiqua" panose="02040602050305030304" pitchFamily="18" charset="0"/>
            </a:endParaRPr>
          </a:p>
        </p:txBody>
      </p:sp>
      <p:pic>
        <p:nvPicPr>
          <p:cNvPr id="5" name="Picture 2">
            <a:extLst>
              <a:ext uri="{FF2B5EF4-FFF2-40B4-BE49-F238E27FC236}">
                <a16:creationId xmlns:a16="http://schemas.microsoft.com/office/drawing/2014/main" id="{2B94F87F-1206-9702-5391-F6E9D21A8DAF}"/>
              </a:ext>
            </a:extLst>
          </p:cNvPr>
          <p:cNvPicPr>
            <a:picLocks noGrp="1" noChangeAspect="1" noChangeArrowheads="1"/>
          </p:cNvPicPr>
          <p:nvPr>
            <p:ph sz="half" idx="2"/>
          </p:nvPr>
        </p:nvPicPr>
        <p:blipFill>
          <a:blip r:embed="rId2" cstate="print"/>
          <a:srcRect/>
          <a:stretch>
            <a:fillRect/>
          </a:stretch>
        </p:blipFill>
        <p:spPr bwMode="auto">
          <a:xfrm>
            <a:off x="4648202" y="1419622"/>
            <a:ext cx="4422061" cy="2714166"/>
          </a:xfrm>
          <a:prstGeom prst="rect">
            <a:avLst/>
          </a:prstGeom>
          <a:noFill/>
          <a:ln w="19050">
            <a:solidFill>
              <a:srgbClr val="C00000"/>
            </a:solidFill>
            <a:miter lim="800000"/>
            <a:headEnd/>
            <a:tailEnd/>
          </a:ln>
        </p:spPr>
      </p:pic>
      <p:sp>
        <p:nvSpPr>
          <p:cNvPr id="4" name="TextBox 7">
            <a:extLst>
              <a:ext uri="{FF2B5EF4-FFF2-40B4-BE49-F238E27FC236}">
                <a16:creationId xmlns:a16="http://schemas.microsoft.com/office/drawing/2014/main" id="{4492BDB3-6769-C632-AA71-FB7B52E9DF78}"/>
              </a:ext>
            </a:extLst>
          </p:cNvPr>
          <p:cNvSpPr txBox="1"/>
          <p:nvPr/>
        </p:nvSpPr>
        <p:spPr>
          <a:xfrm flipH="1">
            <a:off x="7768181" y="870080"/>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847760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EB75E-0027-397B-0A70-73F882744028}"/>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ΑΚΑ σε ασθενή με Σ.Δ -ΧΝΑ</a:t>
            </a:r>
            <a:endParaRPr lang="en-US" sz="3600" b="1" dirty="0">
              <a:solidFill>
                <a:srgbClr val="C00000"/>
              </a:solidFill>
              <a:latin typeface="Book Antiqua" panose="02040602050305030304" pitchFamily="18" charset="0"/>
            </a:endParaRPr>
          </a:p>
        </p:txBody>
      </p:sp>
      <p:pic>
        <p:nvPicPr>
          <p:cNvPr id="3074" name="Picture 2">
            <a:extLst>
              <a:ext uri="{FF2B5EF4-FFF2-40B4-BE49-F238E27FC236}">
                <a16:creationId xmlns:a16="http://schemas.microsoft.com/office/drawing/2014/main" id="{26F50DB6-CA13-8662-F86B-9394BC74F0C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77925" y="1200150"/>
            <a:ext cx="6788150" cy="3394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4BCB765-3CA7-92A0-C2AB-DC01A6C6416D}"/>
              </a:ext>
            </a:extLst>
          </p:cNvPr>
          <p:cNvSpPr txBox="1"/>
          <p:nvPr/>
        </p:nvSpPr>
        <p:spPr>
          <a:xfrm flipH="1">
            <a:off x="3275856" y="4594225"/>
            <a:ext cx="1296144"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203241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261AF7-5686-3CFD-7DCE-9D194C2D0896}"/>
              </a:ext>
            </a:extLst>
          </p:cNvPr>
          <p:cNvSpPr>
            <a:spLocks noGrp="1"/>
          </p:cNvSpPr>
          <p:nvPr>
            <p:ph type="title"/>
          </p:nvPr>
        </p:nvSpPr>
        <p:spPr/>
        <p:txBody>
          <a:bodyPr/>
          <a:lstStyle/>
          <a:p>
            <a:r>
              <a:rPr lang="el-GR" sz="4400" b="1" dirty="0">
                <a:solidFill>
                  <a:srgbClr val="C00000"/>
                </a:solidFill>
                <a:latin typeface="Book Antiqua" panose="02040602050305030304" pitchFamily="18" charset="0"/>
              </a:rPr>
              <a:t>Διάγνωση</a:t>
            </a:r>
            <a:endParaRPr lang="en-US" dirty="0"/>
          </a:p>
        </p:txBody>
      </p:sp>
      <p:sp>
        <p:nvSpPr>
          <p:cNvPr id="3" name="Θέση περιεχομένου 2">
            <a:extLst>
              <a:ext uri="{FF2B5EF4-FFF2-40B4-BE49-F238E27FC236}">
                <a16:creationId xmlns:a16="http://schemas.microsoft.com/office/drawing/2014/main" id="{D1D4892B-47F9-1314-F1D5-3A8CEF702B5C}"/>
              </a:ext>
            </a:extLst>
          </p:cNvPr>
          <p:cNvSpPr>
            <a:spLocks noGrp="1"/>
          </p:cNvSpPr>
          <p:nvPr>
            <p:ph sz="half" idx="1"/>
          </p:nvPr>
        </p:nvSpPr>
        <p:spPr/>
        <p:txBody>
          <a:bodyPr>
            <a:noAutofit/>
          </a:bodyPr>
          <a:lstStyle/>
          <a:p>
            <a:r>
              <a:rPr lang="el-GR" sz="1800" dirty="0">
                <a:latin typeface="Book Antiqua" panose="02040602050305030304" pitchFamily="18" charset="0"/>
              </a:rPr>
              <a:t>3 πλάνα εγκάρσιο, στεφανιαίο και οβελιαίο επίπεδο</a:t>
            </a:r>
          </a:p>
          <a:p>
            <a:r>
              <a:rPr lang="en-US" sz="1800" dirty="0">
                <a:latin typeface="Book Antiqua" panose="02040602050305030304" pitchFamily="18" charset="0"/>
              </a:rPr>
              <a:t>3D </a:t>
            </a:r>
            <a:r>
              <a:rPr lang="el-GR" sz="1800" dirty="0">
                <a:latin typeface="Book Antiqua" panose="02040602050305030304" pitchFamily="18" charset="0"/>
              </a:rPr>
              <a:t>ανακατασκευή</a:t>
            </a:r>
          </a:p>
          <a:p>
            <a:r>
              <a:rPr lang="el-GR" sz="1800" u="sng" dirty="0">
                <a:latin typeface="Book Antiqua" panose="02040602050305030304" pitchFamily="18" charset="0"/>
              </a:rPr>
              <a:t>Επιμήκη άξονα του αυλού της αορτής (</a:t>
            </a:r>
            <a:r>
              <a:rPr lang="en-US" sz="1800" u="sng" dirty="0">
                <a:latin typeface="Book Antiqua" panose="02040602050305030304" pitchFamily="18" charset="0"/>
              </a:rPr>
              <a:t>centerline lumen)</a:t>
            </a:r>
          </a:p>
          <a:p>
            <a:r>
              <a:rPr lang="el-GR" sz="1800" dirty="0">
                <a:latin typeface="Book Antiqua" panose="02040602050305030304" pitchFamily="18" charset="0"/>
              </a:rPr>
              <a:t>Ακριβή μέτρηση διαμέτρων και μηκών</a:t>
            </a:r>
          </a:p>
          <a:p>
            <a:r>
              <a:rPr lang="el-GR" sz="1800" b="0" i="0" u="none" strike="noStrike" baseline="0" dirty="0">
                <a:latin typeface="Book Antiqua" panose="02040602050305030304" pitchFamily="18" charset="0"/>
              </a:rPr>
              <a:t>Ακριβής μέτρηση: κάθετη στον επιμήκη άξονα του ανευρύσματος (</a:t>
            </a:r>
            <a:r>
              <a:rPr lang="en-US" sz="1800" b="0" i="0" u="none" strike="noStrike" baseline="0" dirty="0">
                <a:latin typeface="Book Antiqua" panose="02040602050305030304" pitchFamily="18" charset="0"/>
              </a:rPr>
              <a:t>orthogonal plane perpendicular to the aorta</a:t>
            </a:r>
            <a:r>
              <a:rPr lang="el-GR" sz="1800" b="0" i="0" u="none" strike="noStrike" baseline="0" dirty="0">
                <a:latin typeface="Book Antiqua" panose="02040602050305030304" pitchFamily="18" charset="0"/>
              </a:rPr>
              <a:t>)</a:t>
            </a:r>
            <a:endParaRPr lang="en-US" sz="1800" dirty="0">
              <a:latin typeface="Book Antiqua" panose="02040602050305030304" pitchFamily="18" charset="0"/>
            </a:endParaRPr>
          </a:p>
        </p:txBody>
      </p:sp>
      <p:pic>
        <p:nvPicPr>
          <p:cNvPr id="7" name="Picture 8" descr="image-9">
            <a:extLst>
              <a:ext uri="{FF2B5EF4-FFF2-40B4-BE49-F238E27FC236}">
                <a16:creationId xmlns:a16="http://schemas.microsoft.com/office/drawing/2014/main" id="{F0478866-7C49-BADD-9625-A952D6C76520}"/>
              </a:ext>
            </a:extLst>
          </p:cNvPr>
          <p:cNvPicPr>
            <a:picLocks noGrp="1" noChangeAspect="1" noChangeArrowheads="1"/>
          </p:cNvPicPr>
          <p:nvPr>
            <p:ph sz="half" idx="2"/>
          </p:nvPr>
        </p:nvPicPr>
        <p:blipFill>
          <a:blip r:embed="rId2" cstate="print"/>
          <a:srcRect/>
          <a:stretch>
            <a:fillRect/>
          </a:stretch>
        </p:blipFill>
        <p:spPr bwMode="auto">
          <a:xfrm>
            <a:off x="5067131" y="1200548"/>
            <a:ext cx="2762744" cy="3394075"/>
          </a:xfrm>
          <a:prstGeom prst="rect">
            <a:avLst/>
          </a:prstGeom>
          <a:noFill/>
          <a:ln w="9525">
            <a:noFill/>
            <a:miter lim="800000"/>
            <a:headEnd/>
            <a:tailEnd/>
          </a:ln>
        </p:spPr>
      </p:pic>
      <p:sp>
        <p:nvSpPr>
          <p:cNvPr id="4" name="TextBox 7">
            <a:extLst>
              <a:ext uri="{FF2B5EF4-FFF2-40B4-BE49-F238E27FC236}">
                <a16:creationId xmlns:a16="http://schemas.microsoft.com/office/drawing/2014/main" id="{F36679B7-1328-F94A-1BB6-41A5C157A5B0}"/>
              </a:ext>
            </a:extLst>
          </p:cNvPr>
          <p:cNvSpPr txBox="1"/>
          <p:nvPr/>
        </p:nvSpPr>
        <p:spPr>
          <a:xfrm flipH="1">
            <a:off x="7829875" y="1194240"/>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2732192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E70AE7-7556-806B-6B1B-6987C157F251}"/>
              </a:ext>
            </a:extLst>
          </p:cNvPr>
          <p:cNvSpPr>
            <a:spLocks noGrp="1"/>
          </p:cNvSpPr>
          <p:nvPr>
            <p:ph type="title"/>
          </p:nvPr>
        </p:nvSpPr>
        <p:spPr/>
        <p:txBody>
          <a:bodyPr>
            <a:normAutofit/>
          </a:bodyPr>
          <a:lstStyle/>
          <a:p>
            <a:r>
              <a:rPr lang="en-US" sz="3600" b="1" dirty="0">
                <a:solidFill>
                  <a:srgbClr val="C00000"/>
                </a:solidFill>
                <a:latin typeface="Book Antiqua" panose="02040602050305030304" pitchFamily="18" charset="0"/>
              </a:rPr>
              <a:t>CTA - </a:t>
            </a:r>
            <a:r>
              <a:rPr lang="el-GR" sz="3600" b="1" dirty="0">
                <a:solidFill>
                  <a:srgbClr val="C00000"/>
                </a:solidFill>
                <a:latin typeface="Book Antiqua" panose="02040602050305030304" pitchFamily="18" charset="0"/>
              </a:rPr>
              <a:t>Κίνδυνος ρήξης</a:t>
            </a:r>
            <a:endParaRPr lang="en-US" sz="3600" dirty="0"/>
          </a:p>
        </p:txBody>
      </p:sp>
      <p:sp>
        <p:nvSpPr>
          <p:cNvPr id="3" name="Θέση περιεχομένου 2">
            <a:extLst>
              <a:ext uri="{FF2B5EF4-FFF2-40B4-BE49-F238E27FC236}">
                <a16:creationId xmlns:a16="http://schemas.microsoft.com/office/drawing/2014/main" id="{FEA9657D-1B8F-E90E-075E-9DB108621AF5}"/>
              </a:ext>
            </a:extLst>
          </p:cNvPr>
          <p:cNvSpPr>
            <a:spLocks noGrp="1"/>
          </p:cNvSpPr>
          <p:nvPr>
            <p:ph sz="half" idx="1"/>
          </p:nvPr>
        </p:nvSpPr>
        <p:spPr/>
        <p:txBody>
          <a:bodyPr>
            <a:normAutofit fontScale="62500" lnSpcReduction="20000"/>
          </a:bodyPr>
          <a:lstStyle/>
          <a:p>
            <a:r>
              <a:rPr lang="el-GR" sz="2800" dirty="0">
                <a:latin typeface="Book Antiqua" panose="02040602050305030304" pitchFamily="18" charset="0"/>
              </a:rPr>
              <a:t>Μέγεθος</a:t>
            </a:r>
          </a:p>
          <a:p>
            <a:r>
              <a:rPr lang="el-GR" sz="2800" dirty="0">
                <a:latin typeface="Book Antiqua" panose="02040602050305030304" pitchFamily="18" charset="0"/>
              </a:rPr>
              <a:t>Τα σακοειδή ΑΚΑ έχουν υψηλότερο κίνδυνο ρήξης, λόγω αυξημένου </a:t>
            </a:r>
            <a:r>
              <a:rPr lang="en-US" sz="2800" dirty="0">
                <a:latin typeface="Book Antiqua" panose="02040602050305030304" pitchFamily="18" charset="0"/>
              </a:rPr>
              <a:t>wall stress</a:t>
            </a:r>
            <a:endParaRPr lang="el-GR" sz="2800" dirty="0">
              <a:latin typeface="Book Antiqua" panose="02040602050305030304" pitchFamily="18" charset="0"/>
            </a:endParaRPr>
          </a:p>
          <a:p>
            <a:r>
              <a:rPr lang="el-GR" sz="2800" dirty="0">
                <a:latin typeface="Book Antiqua" panose="02040602050305030304" pitchFamily="18" charset="0"/>
              </a:rPr>
              <a:t>Ύπαρξη διαχωρισμού, τοιχωματικού θρόμβου, περιφερικών αποτιτανώσεων στο σάκο. </a:t>
            </a:r>
          </a:p>
          <a:p>
            <a:r>
              <a:rPr lang="el-GR" dirty="0">
                <a:latin typeface="Book Antiqua" panose="02040602050305030304" pitchFamily="18" charset="0"/>
              </a:rPr>
              <a:t>Σηπτικά</a:t>
            </a:r>
            <a:endParaRPr lang="el-GR" sz="2800" dirty="0">
              <a:latin typeface="Book Antiqua" panose="02040602050305030304" pitchFamily="18" charset="0"/>
            </a:endParaRPr>
          </a:p>
          <a:p>
            <a:r>
              <a:rPr lang="el-GR" sz="2800" dirty="0">
                <a:latin typeface="Book Antiqua" panose="02040602050305030304" pitchFamily="18" charset="0"/>
              </a:rPr>
              <a:t>Η πιο πιθανή θέση ρήξης είναι στο μέσο τριτημόριο στο επίπεδο της μεγαλύτερης διαμέτρου </a:t>
            </a:r>
            <a:endParaRPr lang="en-US" sz="2800" dirty="0">
              <a:latin typeface="Book Antiqua" panose="02040602050305030304" pitchFamily="18" charset="0"/>
            </a:endParaRPr>
          </a:p>
          <a:p>
            <a:endParaRPr lang="en-US" dirty="0"/>
          </a:p>
        </p:txBody>
      </p:sp>
      <p:pic>
        <p:nvPicPr>
          <p:cNvPr id="9" name="Θέση περιεχομένου 8" descr="Εικόνα που περιέχει παιδική τέχνη, σκίτσο/σχέδιο, ζωγραφιά, τέχνη&#10;&#10;Περιγραφή που δημιουργήθηκε αυτόματα">
            <a:extLst>
              <a:ext uri="{FF2B5EF4-FFF2-40B4-BE49-F238E27FC236}">
                <a16:creationId xmlns:a16="http://schemas.microsoft.com/office/drawing/2014/main" id="{BC21A541-A93C-4690-61A8-E9FB79BE0E2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3589" y="2826526"/>
            <a:ext cx="4232786" cy="1768097"/>
          </a:xfrm>
          <a:ln w="19050">
            <a:solidFill>
              <a:srgbClr val="C00000"/>
            </a:solidFill>
          </a:ln>
        </p:spPr>
      </p:pic>
      <p:sp>
        <p:nvSpPr>
          <p:cNvPr id="5" name="5 - TextBox">
            <a:extLst>
              <a:ext uri="{FF2B5EF4-FFF2-40B4-BE49-F238E27FC236}">
                <a16:creationId xmlns:a16="http://schemas.microsoft.com/office/drawing/2014/main" id="{A43BB888-8FA6-D1EE-9222-AA1D3108FFBA}"/>
              </a:ext>
            </a:extLst>
          </p:cNvPr>
          <p:cNvSpPr txBox="1"/>
          <p:nvPr/>
        </p:nvSpPr>
        <p:spPr>
          <a:xfrm>
            <a:off x="0" y="4712613"/>
            <a:ext cx="6084168" cy="461665"/>
          </a:xfrm>
          <a:prstGeom prst="rect">
            <a:avLst/>
          </a:prstGeom>
          <a:solidFill>
            <a:schemeClr val="accent3">
              <a:lumMod val="20000"/>
              <a:lumOff val="80000"/>
            </a:schemeClr>
          </a:solidFill>
        </p:spPr>
        <p:txBody>
          <a:bodyPr wrap="square" rtlCol="0">
            <a:spAutoFit/>
          </a:bodyPr>
          <a:lstStyle/>
          <a:p>
            <a:r>
              <a:rPr lang="en-US" sz="1200" dirty="0">
                <a:latin typeface="BlinkMacSystemFont"/>
              </a:rPr>
              <a:t>Anton N. </a:t>
            </a:r>
            <a:r>
              <a:rPr lang="en-US" sz="1200" dirty="0" err="1">
                <a:latin typeface="BlinkMacSystemFont"/>
              </a:rPr>
              <a:t>Sindawy</a:t>
            </a:r>
            <a:r>
              <a:rPr lang="en-US" sz="1200" dirty="0">
                <a:latin typeface="BlinkMacSystemFont"/>
              </a:rPr>
              <a:t> and Bruce A. </a:t>
            </a:r>
            <a:r>
              <a:rPr lang="en-US" sz="1200" dirty="0" err="1">
                <a:latin typeface="BlinkMacSystemFont"/>
              </a:rPr>
              <a:t>Perler</a:t>
            </a:r>
            <a:r>
              <a:rPr lang="en-US" sz="1200" dirty="0">
                <a:latin typeface="BlinkMacSystemFont"/>
              </a:rPr>
              <a:t>. Rutherford’s vascular surgery and endovascular therapy, 10 edition, Elsevier 2022.</a:t>
            </a:r>
            <a:endParaRPr lang="el-GR" sz="1200" dirty="0">
              <a:latin typeface="BlinkMacSystemFont"/>
            </a:endParaRPr>
          </a:p>
        </p:txBody>
      </p:sp>
      <p:pic>
        <p:nvPicPr>
          <p:cNvPr id="6" name="Εικόνα 5" descr="Εικόνα που περιέχει ιατρική απεικόνιση, ακτινολογία, φιλμ ακτινογραφίας&#10;&#10;Περιγραφή που δημιουργήθηκε αυτόματα">
            <a:extLst>
              <a:ext uri="{FF2B5EF4-FFF2-40B4-BE49-F238E27FC236}">
                <a16:creationId xmlns:a16="http://schemas.microsoft.com/office/drawing/2014/main" id="{F92964A5-6E08-9E41-BFA6-37CA2BA1D1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2038" y="1011709"/>
            <a:ext cx="4261455" cy="1786855"/>
          </a:xfrm>
          <a:prstGeom prst="rect">
            <a:avLst/>
          </a:prstGeom>
          <a:ln w="19050">
            <a:solidFill>
              <a:srgbClr val="C00000"/>
            </a:solidFill>
          </a:ln>
        </p:spPr>
      </p:pic>
      <p:cxnSp>
        <p:nvCxnSpPr>
          <p:cNvPr id="8" name="Ευθύγραμμο βέλος σύνδεσης 7">
            <a:extLst>
              <a:ext uri="{FF2B5EF4-FFF2-40B4-BE49-F238E27FC236}">
                <a16:creationId xmlns:a16="http://schemas.microsoft.com/office/drawing/2014/main" id="{19A43BA5-6331-FA74-ECA3-8249DC45A916}"/>
              </a:ext>
            </a:extLst>
          </p:cNvPr>
          <p:cNvCxnSpPr/>
          <p:nvPr/>
        </p:nvCxnSpPr>
        <p:spPr>
          <a:xfrm flipH="1" flipV="1">
            <a:off x="6084168" y="3723878"/>
            <a:ext cx="360040" cy="432048"/>
          </a:xfrm>
          <a:prstGeom prst="straightConnector1">
            <a:avLst/>
          </a:prstGeom>
          <a:ln w="57150">
            <a:solidFill>
              <a:schemeClr val="accent4">
                <a:lumMod val="5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4" name="TextBox 7">
            <a:extLst>
              <a:ext uri="{FF2B5EF4-FFF2-40B4-BE49-F238E27FC236}">
                <a16:creationId xmlns:a16="http://schemas.microsoft.com/office/drawing/2014/main" id="{0698B09A-10A3-CD46-8EAF-51C8A8108270}"/>
              </a:ext>
            </a:extLst>
          </p:cNvPr>
          <p:cNvSpPr txBox="1"/>
          <p:nvPr/>
        </p:nvSpPr>
        <p:spPr>
          <a:xfrm flipH="1">
            <a:off x="7544893" y="460527"/>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2020299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ln>
            <a:solidFill>
              <a:schemeClr val="accent3">
                <a:lumMod val="75000"/>
              </a:schemeClr>
            </a:solidFill>
          </a:ln>
        </p:spPr>
        <p:txBody>
          <a:bodyPr>
            <a:normAutofit fontScale="90000"/>
          </a:bodyPr>
          <a:lstStyle/>
          <a:p>
            <a:r>
              <a:rPr lang="el-GR" sz="4000" b="1" dirty="0">
                <a:solidFill>
                  <a:srgbClr val="C00000"/>
                </a:solidFill>
                <a:latin typeface="Book Antiqua" panose="02040602050305030304" pitchFamily="18" charset="0"/>
              </a:rPr>
              <a:t>Επαπειλούμενη ρήξη</a:t>
            </a:r>
            <a:br>
              <a:rPr lang="en-US" sz="3600" dirty="0">
                <a:solidFill>
                  <a:srgbClr val="C00000"/>
                </a:solidFill>
                <a:latin typeface="Book Antiqua" panose="02040602050305030304" pitchFamily="18" charset="0"/>
              </a:rPr>
            </a:br>
            <a:r>
              <a:rPr lang="en-US" sz="2700" dirty="0">
                <a:solidFill>
                  <a:srgbClr val="C00000"/>
                </a:solidFill>
                <a:latin typeface="Book Antiqua" panose="02040602050305030304" pitchFamily="18" charset="0"/>
              </a:rPr>
              <a:t>(</a:t>
            </a:r>
            <a:r>
              <a:rPr lang="el-GR" sz="2700" dirty="0">
                <a:solidFill>
                  <a:srgbClr val="C00000"/>
                </a:solidFill>
                <a:latin typeface="Book Antiqua" panose="02040602050305030304" pitchFamily="18" charset="0"/>
              </a:rPr>
              <a:t>Οξεία διάταση ανευρύσματος</a:t>
            </a:r>
            <a:r>
              <a:rPr lang="en-US" sz="2700" dirty="0">
                <a:solidFill>
                  <a:srgbClr val="C00000"/>
                </a:solidFill>
                <a:latin typeface="Book Antiqua" panose="02040602050305030304" pitchFamily="18" charset="0"/>
              </a:rPr>
              <a:t>)</a:t>
            </a:r>
            <a:endParaRPr lang="el-GR" sz="2700" dirty="0">
              <a:solidFill>
                <a:srgbClr val="C00000"/>
              </a:solidFill>
              <a:latin typeface="Book Antiqua" panose="02040602050305030304" pitchFamily="18" charset="0"/>
            </a:endParaRPr>
          </a:p>
        </p:txBody>
      </p:sp>
      <p:sp>
        <p:nvSpPr>
          <p:cNvPr id="3" name="2 - Θέση περιεχομένου"/>
          <p:cNvSpPr>
            <a:spLocks noGrp="1"/>
          </p:cNvSpPr>
          <p:nvPr>
            <p:ph idx="1"/>
          </p:nvPr>
        </p:nvSpPr>
        <p:spPr/>
        <p:txBody>
          <a:bodyPr/>
          <a:lstStyle/>
          <a:p>
            <a:endParaRPr lang="el-GR" dirty="0"/>
          </a:p>
        </p:txBody>
      </p:sp>
      <p:pic>
        <p:nvPicPr>
          <p:cNvPr id="6146" name="Picture 2"/>
          <p:cNvPicPr>
            <a:picLocks noChangeAspect="1" noChangeArrowheads="1"/>
          </p:cNvPicPr>
          <p:nvPr/>
        </p:nvPicPr>
        <p:blipFill>
          <a:blip r:embed="rId2" cstate="print"/>
          <a:srcRect/>
          <a:stretch>
            <a:fillRect/>
          </a:stretch>
        </p:blipFill>
        <p:spPr bwMode="auto">
          <a:xfrm>
            <a:off x="-1" y="1707529"/>
            <a:ext cx="4639269" cy="2563293"/>
          </a:xfrm>
          <a:prstGeom prst="rect">
            <a:avLst/>
          </a:prstGeom>
          <a:noFill/>
          <a:ln w="19050">
            <a:solidFill>
              <a:srgbClr val="C00000"/>
            </a:solid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4404889" y="1707529"/>
            <a:ext cx="4739111" cy="2563293"/>
          </a:xfrm>
          <a:prstGeom prst="rect">
            <a:avLst/>
          </a:prstGeom>
          <a:solidFill>
            <a:srgbClr val="92D050"/>
          </a:solidFill>
          <a:ln w="19050">
            <a:solidFill>
              <a:srgbClr val="C00000"/>
            </a:solidFill>
            <a:miter lim="800000"/>
            <a:headEnd/>
            <a:tailEnd/>
          </a:ln>
          <a:effectLst/>
        </p:spPr>
      </p:pic>
      <p:sp>
        <p:nvSpPr>
          <p:cNvPr id="6" name="5 - TextBox"/>
          <p:cNvSpPr txBox="1"/>
          <p:nvPr/>
        </p:nvSpPr>
        <p:spPr>
          <a:xfrm>
            <a:off x="3923928" y="1707529"/>
            <a:ext cx="1017992" cy="507831"/>
          </a:xfrm>
          <a:prstGeom prst="rect">
            <a:avLst/>
          </a:prstGeom>
          <a:solidFill>
            <a:schemeClr val="accent3">
              <a:lumMod val="75000"/>
            </a:schemeClr>
          </a:solidFill>
          <a:ln w="19050">
            <a:solidFill>
              <a:srgbClr val="C00000"/>
            </a:solidFill>
          </a:ln>
        </p:spPr>
        <p:txBody>
          <a:bodyPr wrap="square" rtlCol="0">
            <a:spAutoFit/>
          </a:bodyPr>
          <a:lstStyle/>
          <a:p>
            <a:r>
              <a:rPr lang="en-US" sz="1350" b="1" dirty="0" err="1">
                <a:solidFill>
                  <a:schemeClr val="bg1"/>
                </a:solidFill>
                <a:latin typeface="Book Antiqua" panose="02040602050305030304" pitchFamily="18" charset="0"/>
              </a:rPr>
              <a:t>Periaortic</a:t>
            </a:r>
            <a:r>
              <a:rPr lang="en-US" sz="1350" b="1" dirty="0">
                <a:solidFill>
                  <a:schemeClr val="bg1"/>
                </a:solidFill>
                <a:latin typeface="Book Antiqua" panose="02040602050305030304" pitchFamily="18" charset="0"/>
              </a:rPr>
              <a:t> stranding</a:t>
            </a:r>
            <a:endParaRPr lang="el-GR" sz="1350" b="1" dirty="0">
              <a:solidFill>
                <a:schemeClr val="bg1"/>
              </a:solidFill>
              <a:latin typeface="Book Antiqua" panose="02040602050305030304" pitchFamily="18" charset="0"/>
            </a:endParaRPr>
          </a:p>
        </p:txBody>
      </p:sp>
      <p:sp>
        <p:nvSpPr>
          <p:cNvPr id="7" name="6 - TextBox"/>
          <p:cNvSpPr txBox="1"/>
          <p:nvPr/>
        </p:nvSpPr>
        <p:spPr>
          <a:xfrm>
            <a:off x="0" y="4701504"/>
            <a:ext cx="6012160" cy="461665"/>
          </a:xfrm>
          <a:prstGeom prst="rect">
            <a:avLst/>
          </a:prstGeom>
          <a:solidFill>
            <a:schemeClr val="accent3">
              <a:lumMod val="20000"/>
              <a:lumOff val="80000"/>
            </a:schemeClr>
          </a:solidFill>
          <a:ln>
            <a:noFill/>
          </a:ln>
        </p:spPr>
        <p:txBody>
          <a:bodyPr wrap="square" rtlCol="0">
            <a:spAutoFit/>
          </a:bodyPr>
          <a:lstStyle/>
          <a:p>
            <a:r>
              <a:rPr lang="en-US" sz="1200" dirty="0">
                <a:latin typeface="BlinkMacSystemFont"/>
              </a:rPr>
              <a:t>S. A. Schwartz. CT findings of Rupture, Impending  Rupture and Contained Rupture of Abdominal Aortic Aneurysms . AJR 2007. </a:t>
            </a:r>
            <a:endParaRPr lang="el-GR" sz="1200" dirty="0">
              <a:latin typeface="BlinkMacSystemFon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Σημεία ρήξης στη </a:t>
            </a:r>
            <a:r>
              <a:rPr lang="en-US" sz="3600" b="1" dirty="0">
                <a:solidFill>
                  <a:srgbClr val="C00000"/>
                </a:solidFill>
                <a:latin typeface="Book Antiqua" panose="02040602050305030304" pitchFamily="18" charset="0"/>
              </a:rPr>
              <a:t>CT</a:t>
            </a:r>
            <a:endParaRPr lang="el-GR" sz="3600" b="1" dirty="0">
              <a:solidFill>
                <a:srgbClr val="C00000"/>
              </a:solidFill>
              <a:latin typeface="Book Antiqua" panose="02040602050305030304" pitchFamily="18" charset="0"/>
            </a:endParaRPr>
          </a:p>
        </p:txBody>
      </p:sp>
      <p:sp>
        <p:nvSpPr>
          <p:cNvPr id="3" name="2 - Θέση περιεχομένου"/>
          <p:cNvSpPr>
            <a:spLocks noGrp="1"/>
          </p:cNvSpPr>
          <p:nvPr>
            <p:ph idx="1"/>
          </p:nvPr>
        </p:nvSpPr>
        <p:spPr/>
        <p:txBody>
          <a:bodyPr>
            <a:normAutofit/>
          </a:bodyPr>
          <a:lstStyle/>
          <a:p>
            <a:endParaRPr lang="en-US" sz="2000" dirty="0"/>
          </a:p>
          <a:p>
            <a:endParaRPr lang="en-US" sz="2000" dirty="0"/>
          </a:p>
          <a:p>
            <a:endParaRPr lang="en-US" sz="2000" dirty="0"/>
          </a:p>
        </p:txBody>
      </p:sp>
      <p:pic>
        <p:nvPicPr>
          <p:cNvPr id="4" name="Picture 4"/>
          <p:cNvPicPr>
            <a:picLocks noChangeAspect="1" noChangeArrowheads="1"/>
          </p:cNvPicPr>
          <p:nvPr/>
        </p:nvPicPr>
        <p:blipFill>
          <a:blip r:embed="rId2" cstate="print"/>
          <a:srcRect/>
          <a:stretch>
            <a:fillRect/>
          </a:stretch>
        </p:blipFill>
        <p:spPr bwMode="auto">
          <a:xfrm>
            <a:off x="171906" y="1700638"/>
            <a:ext cx="4799498" cy="3396255"/>
          </a:xfrm>
          <a:prstGeom prst="rect">
            <a:avLst/>
          </a:prstGeom>
          <a:noFill/>
          <a:ln w="19050">
            <a:solidFill>
              <a:srgbClr val="C00000"/>
            </a:solidFill>
            <a:miter lim="800000"/>
            <a:headEnd/>
            <a:tailEnd/>
          </a:ln>
        </p:spPr>
      </p:pic>
      <p:sp>
        <p:nvSpPr>
          <p:cNvPr id="6" name="TextBox 5">
            <a:extLst>
              <a:ext uri="{FF2B5EF4-FFF2-40B4-BE49-F238E27FC236}">
                <a16:creationId xmlns:a16="http://schemas.microsoft.com/office/drawing/2014/main" id="{93AAE025-D222-FD92-E9EA-2E72D011B831}"/>
              </a:ext>
            </a:extLst>
          </p:cNvPr>
          <p:cNvSpPr txBox="1"/>
          <p:nvPr/>
        </p:nvSpPr>
        <p:spPr>
          <a:xfrm>
            <a:off x="418447" y="1200151"/>
            <a:ext cx="3289457" cy="400110"/>
          </a:xfrm>
          <a:prstGeom prst="rect">
            <a:avLst/>
          </a:prstGeom>
          <a:noFill/>
          <a:ln w="19050">
            <a:solidFill>
              <a:srgbClr val="C00000"/>
            </a:solidFill>
          </a:ln>
        </p:spPr>
        <p:txBody>
          <a:bodyPr wrap="square" rtlCol="0">
            <a:spAutoFit/>
          </a:bodyPr>
          <a:lstStyle/>
          <a:p>
            <a:r>
              <a:rPr lang="en-US" sz="2000" b="1" dirty="0">
                <a:solidFill>
                  <a:srgbClr val="00B050"/>
                </a:solidFill>
                <a:latin typeface="Book Antiqua" panose="02040602050305030304" pitchFamily="18" charset="0"/>
              </a:rPr>
              <a:t>CT </a:t>
            </a:r>
            <a:r>
              <a:rPr lang="el-GR" sz="2000" b="1" dirty="0">
                <a:solidFill>
                  <a:srgbClr val="00B050"/>
                </a:solidFill>
                <a:latin typeface="Book Antiqua" panose="02040602050305030304" pitchFamily="18" charset="0"/>
              </a:rPr>
              <a:t>χωρίς </a:t>
            </a:r>
            <a:r>
              <a:rPr lang="en-US" sz="2000" b="1" dirty="0">
                <a:solidFill>
                  <a:srgbClr val="00B050"/>
                </a:solidFill>
                <a:latin typeface="Book Antiqua" panose="02040602050305030304" pitchFamily="18" charset="0"/>
              </a:rPr>
              <a:t>IV</a:t>
            </a:r>
            <a:r>
              <a:rPr lang="el-GR" sz="2000" b="1" dirty="0">
                <a:solidFill>
                  <a:srgbClr val="00B050"/>
                </a:solidFill>
                <a:latin typeface="Book Antiqua" panose="02040602050305030304" pitchFamily="18" charset="0"/>
              </a:rPr>
              <a:t>σκιαγραφικό</a:t>
            </a:r>
            <a:endParaRPr lang="en-US" sz="2000" b="1" dirty="0">
              <a:solidFill>
                <a:srgbClr val="00B050"/>
              </a:solidFill>
              <a:latin typeface="Book Antiqua" panose="02040602050305030304" pitchFamily="18" charset="0"/>
            </a:endParaRPr>
          </a:p>
        </p:txBody>
      </p:sp>
      <p:pic>
        <p:nvPicPr>
          <p:cNvPr id="5" name="Picture 2">
            <a:extLst>
              <a:ext uri="{FF2B5EF4-FFF2-40B4-BE49-F238E27FC236}">
                <a16:creationId xmlns:a16="http://schemas.microsoft.com/office/drawing/2014/main" id="{7C55E90C-CD72-F2A7-4C22-82EEA46635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8041" y="1700737"/>
            <a:ext cx="4068200" cy="303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118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3600" b="1" dirty="0" err="1">
                <a:solidFill>
                  <a:srgbClr val="C00000"/>
                </a:solidFill>
                <a:latin typeface="Book Antiqua" panose="02040602050305030304" pitchFamily="18" charset="0"/>
              </a:rPr>
              <a:t>A</a:t>
            </a:r>
            <a:r>
              <a:rPr lang="el-GR" sz="3600" b="1" dirty="0" err="1">
                <a:solidFill>
                  <a:srgbClr val="C00000"/>
                </a:solidFill>
                <a:latin typeface="Book Antiqua" panose="02040602050305030304" pitchFamily="18" charset="0"/>
              </a:rPr>
              <a:t>ορτοκοιλική</a:t>
            </a:r>
            <a:r>
              <a:rPr lang="el-GR" sz="3600" b="1" dirty="0">
                <a:solidFill>
                  <a:srgbClr val="C00000"/>
                </a:solidFill>
                <a:latin typeface="Book Antiqua" panose="02040602050305030304" pitchFamily="18" charset="0"/>
              </a:rPr>
              <a:t> επικοινωνία</a:t>
            </a:r>
          </a:p>
        </p:txBody>
      </p:sp>
      <p:pic>
        <p:nvPicPr>
          <p:cNvPr id="4" name="Picture 7" descr="A"/>
          <p:cNvPicPr>
            <a:picLocks noGrp="1" noChangeAspect="1" noChangeArrowheads="1"/>
          </p:cNvPicPr>
          <p:nvPr>
            <p:ph idx="1"/>
          </p:nvPr>
        </p:nvPicPr>
        <p:blipFill>
          <a:blip r:embed="rId2" cstate="print"/>
          <a:srcRect/>
          <a:stretch>
            <a:fillRect/>
          </a:stretch>
        </p:blipFill>
        <p:spPr bwMode="auto">
          <a:xfrm>
            <a:off x="1143000" y="1613166"/>
            <a:ext cx="3536157" cy="2590379"/>
          </a:xfrm>
          <a:prstGeom prst="rect">
            <a:avLst/>
          </a:prstGeom>
          <a:noFill/>
          <a:ln w="9525">
            <a:solidFill>
              <a:srgbClr val="FF0000"/>
            </a:solid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527106" y="1624771"/>
            <a:ext cx="3473894" cy="2554334"/>
          </a:xfrm>
          <a:prstGeom prst="rect">
            <a:avLst/>
          </a:prstGeom>
          <a:noFill/>
          <a:ln w="9525">
            <a:solidFill>
              <a:srgbClr val="FF0000"/>
            </a:solidFill>
            <a:miter lim="800000"/>
            <a:headEnd/>
            <a:tailEnd/>
          </a:ln>
          <a:effectLst/>
        </p:spPr>
      </p:pic>
      <p:sp>
        <p:nvSpPr>
          <p:cNvPr id="7" name="TextBox 7">
            <a:extLst>
              <a:ext uri="{FF2B5EF4-FFF2-40B4-BE49-F238E27FC236}">
                <a16:creationId xmlns:a16="http://schemas.microsoft.com/office/drawing/2014/main" id="{4BDA5E0E-68B5-7512-E306-90BD96A0B93D}"/>
              </a:ext>
            </a:extLst>
          </p:cNvPr>
          <p:cNvSpPr txBox="1"/>
          <p:nvPr/>
        </p:nvSpPr>
        <p:spPr>
          <a:xfrm flipH="1">
            <a:off x="1187624" y="1635646"/>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
        <p:nvSpPr>
          <p:cNvPr id="3" name="TextBox 2">
            <a:extLst>
              <a:ext uri="{FF2B5EF4-FFF2-40B4-BE49-F238E27FC236}">
                <a16:creationId xmlns:a16="http://schemas.microsoft.com/office/drawing/2014/main" id="{BE9FBCB5-B8C7-DE8A-A1B1-99F0B21270CF}"/>
              </a:ext>
            </a:extLst>
          </p:cNvPr>
          <p:cNvSpPr txBox="1"/>
          <p:nvPr/>
        </p:nvSpPr>
        <p:spPr>
          <a:xfrm>
            <a:off x="179512" y="2715766"/>
            <a:ext cx="576064" cy="792088"/>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724DD1C9-F368-9130-5EE7-51DD2F39D73E}"/>
              </a:ext>
            </a:extLst>
          </p:cNvPr>
          <p:cNvSpPr txBox="1"/>
          <p:nvPr/>
        </p:nvSpPr>
        <p:spPr>
          <a:xfrm>
            <a:off x="-14068" y="4686448"/>
            <a:ext cx="6149142" cy="461665"/>
          </a:xfrm>
          <a:prstGeom prst="rect">
            <a:avLst/>
          </a:prstGeom>
          <a:solidFill>
            <a:schemeClr val="accent3">
              <a:lumMod val="20000"/>
              <a:lumOff val="80000"/>
            </a:schemeClr>
          </a:solidFill>
        </p:spPr>
        <p:txBody>
          <a:bodyPr wrap="square" rtlCol="0">
            <a:spAutoFit/>
          </a:bodyPr>
          <a:lstStyle/>
          <a:p>
            <a:r>
              <a:rPr lang="en-US" sz="1200" b="0" i="0" dirty="0" err="1">
                <a:solidFill>
                  <a:srgbClr val="212121"/>
                </a:solidFill>
                <a:effectLst/>
                <a:latin typeface="BlinkMacSystemFont"/>
              </a:rPr>
              <a:t>Tsolakis</a:t>
            </a:r>
            <a:r>
              <a:rPr lang="en-US" sz="1200" b="0" i="0" dirty="0">
                <a:solidFill>
                  <a:srgbClr val="212121"/>
                </a:solidFill>
                <a:effectLst/>
                <a:latin typeface="BlinkMacSystemFont"/>
              </a:rPr>
              <a:t> JA, Papadoulas S et al. Aortocaval fistula in ruptured aneurysms. Eur J Vasc Endovasc Surg. 1999 May;17(5):390-3.</a:t>
            </a:r>
            <a:endParaRPr lang="en-US" sz="1200" dirty="0"/>
          </a:p>
        </p:txBody>
      </p:sp>
      <p:sp>
        <p:nvSpPr>
          <p:cNvPr id="5" name="TextBox 7">
            <a:extLst>
              <a:ext uri="{FF2B5EF4-FFF2-40B4-BE49-F238E27FC236}">
                <a16:creationId xmlns:a16="http://schemas.microsoft.com/office/drawing/2014/main" id="{66CE18DA-B66B-99C4-F3B8-30F63E8BA92B}"/>
              </a:ext>
            </a:extLst>
          </p:cNvPr>
          <p:cNvSpPr txBox="1"/>
          <p:nvPr/>
        </p:nvSpPr>
        <p:spPr>
          <a:xfrm flipH="1">
            <a:off x="8028478" y="2715766"/>
            <a:ext cx="1096105"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08914B-F3C1-DC7D-C382-525C84826E69}"/>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Θεραπεία</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37FCD8B3-E71C-FE26-D80C-B25B84932CF1}"/>
              </a:ext>
            </a:extLst>
          </p:cNvPr>
          <p:cNvSpPr>
            <a:spLocks noGrp="1"/>
          </p:cNvSpPr>
          <p:nvPr>
            <p:ph idx="1"/>
          </p:nvPr>
        </p:nvSpPr>
        <p:spPr/>
        <p:txBody>
          <a:bodyPr>
            <a:normAutofit fontScale="55000" lnSpcReduction="20000"/>
          </a:bodyPr>
          <a:lstStyle/>
          <a:p>
            <a:pPr eaLnBrk="1" hangingPunct="1"/>
            <a:r>
              <a:rPr lang="el-GR" sz="2900" dirty="0">
                <a:latin typeface="Book Antiqua" panose="02040602050305030304" pitchFamily="18" charset="0"/>
              </a:rPr>
              <a:t>Κλασική χειρουργική αποκατάσταση</a:t>
            </a:r>
            <a:r>
              <a:rPr lang="en-US" sz="2900" dirty="0">
                <a:latin typeface="Book Antiqua" panose="02040602050305030304" pitchFamily="18" charset="0"/>
              </a:rPr>
              <a:t> (</a:t>
            </a:r>
            <a:r>
              <a:rPr lang="el-GR" sz="2900" dirty="0">
                <a:latin typeface="Book Antiqua" panose="02040602050305030304" pitchFamily="18" charset="0"/>
              </a:rPr>
              <a:t>ανοικτή)</a:t>
            </a:r>
          </a:p>
          <a:p>
            <a:pPr lvl="1" eaLnBrk="1" hangingPunct="1"/>
            <a:r>
              <a:rPr lang="el-GR" sz="2900" dirty="0">
                <a:latin typeface="Book Antiqua" panose="02040602050305030304" pitchFamily="18" charset="0"/>
              </a:rPr>
              <a:t>Σκοπός είναι ο αποκλεισμός του ανευρύσματος από την αρτηριακή κυκλοφορία</a:t>
            </a:r>
          </a:p>
          <a:p>
            <a:pPr eaLnBrk="1" hangingPunct="1"/>
            <a:r>
              <a:rPr lang="el-GR" sz="2900" dirty="0" err="1">
                <a:latin typeface="Book Antiqua" panose="02040602050305030304" pitchFamily="18" charset="0"/>
              </a:rPr>
              <a:t>Ενδαγγειακή</a:t>
            </a:r>
            <a:r>
              <a:rPr lang="el-GR" sz="2900" dirty="0">
                <a:latin typeface="Book Antiqua" panose="02040602050305030304" pitchFamily="18" charset="0"/>
              </a:rPr>
              <a:t> θεραπεία</a:t>
            </a:r>
          </a:p>
          <a:p>
            <a:pPr lvl="1" eaLnBrk="1" hangingPunct="1"/>
            <a:r>
              <a:rPr lang="el-GR" sz="2900" dirty="0">
                <a:latin typeface="Book Antiqua" panose="02040602050305030304" pitchFamily="18" charset="0"/>
              </a:rPr>
              <a:t>Σκοπός είναι η εξάλειψη της αρτηριακής πίεσης εντός του </a:t>
            </a:r>
            <a:r>
              <a:rPr lang="el-GR" sz="2900" dirty="0" err="1">
                <a:latin typeface="Book Antiqua" panose="02040602050305030304" pitchFamily="18" charset="0"/>
              </a:rPr>
              <a:t>σάκκου</a:t>
            </a:r>
            <a:endParaRPr lang="el-GR" sz="2900" dirty="0">
              <a:latin typeface="Book Antiqua" panose="02040602050305030304" pitchFamily="18" charset="0"/>
            </a:endParaRPr>
          </a:p>
          <a:p>
            <a:pPr marL="457200" lvl="1" indent="0" eaLnBrk="1" hangingPunct="1">
              <a:buNone/>
            </a:pPr>
            <a:endParaRPr lang="en-GB" sz="2900" dirty="0">
              <a:latin typeface="Book Antiqua" panose="02040602050305030304" pitchFamily="18" charset="0"/>
            </a:endParaRPr>
          </a:p>
          <a:p>
            <a:r>
              <a:rPr lang="el-GR" sz="2900" u="sng" dirty="0">
                <a:latin typeface="Bookman Old Style" panose="02050604050505020204" pitchFamily="18" charset="0"/>
              </a:rPr>
              <a:t>Ενδείξεις θεραπείας:</a:t>
            </a:r>
            <a:endParaRPr lang="en-GB" sz="2900" u="sng" dirty="0">
              <a:latin typeface="Bookman Old Style" panose="02050604050505020204" pitchFamily="18" charset="0"/>
            </a:endParaRPr>
          </a:p>
          <a:p>
            <a:r>
              <a:rPr lang="el-GR" sz="2900" u="sng" dirty="0">
                <a:latin typeface="Bookman Old Style" panose="02050604050505020204" pitchFamily="18" charset="0"/>
              </a:rPr>
              <a:t>Άνδρες</a:t>
            </a:r>
            <a:r>
              <a:rPr lang="el-GR" sz="2900" dirty="0">
                <a:latin typeface="Bookman Old Style" panose="02050604050505020204" pitchFamily="18" charset="0"/>
              </a:rPr>
              <a:t> &gt; </a:t>
            </a:r>
            <a:r>
              <a:rPr lang="el-GR" sz="2900" b="1" dirty="0">
                <a:solidFill>
                  <a:srgbClr val="0836F8"/>
                </a:solidFill>
                <a:latin typeface="Bookman Old Style" panose="02050604050505020204" pitchFamily="18" charset="0"/>
              </a:rPr>
              <a:t>5,5</a:t>
            </a:r>
            <a:r>
              <a:rPr lang="fr-FR" sz="2900" b="1" dirty="0">
                <a:solidFill>
                  <a:srgbClr val="0836F8"/>
                </a:solidFill>
                <a:latin typeface="Bookman Old Style" panose="02050604050505020204" pitchFamily="18" charset="0"/>
              </a:rPr>
              <a:t>cm</a:t>
            </a:r>
            <a:endParaRPr lang="el-GR" sz="2900" b="1" dirty="0">
              <a:solidFill>
                <a:srgbClr val="0836F8"/>
              </a:solidFill>
              <a:latin typeface="Bookman Old Style" panose="02050604050505020204" pitchFamily="18" charset="0"/>
            </a:endParaRPr>
          </a:p>
          <a:p>
            <a:r>
              <a:rPr lang="el-GR" sz="2900" u="sng" dirty="0">
                <a:latin typeface="Bookman Old Style" panose="02050604050505020204" pitchFamily="18" charset="0"/>
              </a:rPr>
              <a:t>Γυναίκες</a:t>
            </a:r>
            <a:r>
              <a:rPr lang="el-GR" sz="2900" dirty="0">
                <a:latin typeface="Bookman Old Style" panose="02050604050505020204" pitchFamily="18" charset="0"/>
              </a:rPr>
              <a:t> &gt; </a:t>
            </a:r>
            <a:r>
              <a:rPr lang="el-GR" sz="2900" b="1" dirty="0">
                <a:solidFill>
                  <a:srgbClr val="0836F8"/>
                </a:solidFill>
                <a:latin typeface="Bookman Old Style" panose="02050604050505020204" pitchFamily="18" charset="0"/>
              </a:rPr>
              <a:t>5</a:t>
            </a:r>
            <a:r>
              <a:rPr lang="en-US" sz="2900" b="1" dirty="0">
                <a:solidFill>
                  <a:srgbClr val="0836F8"/>
                </a:solidFill>
                <a:latin typeface="Bookman Old Style" panose="02050604050505020204" pitchFamily="18" charset="0"/>
              </a:rPr>
              <a:t>cm</a:t>
            </a:r>
            <a:endParaRPr lang="el-GR" sz="2900" b="1" dirty="0">
              <a:solidFill>
                <a:srgbClr val="0836F8"/>
              </a:solidFill>
              <a:latin typeface="Bookman Old Style" panose="02050604050505020204" pitchFamily="18" charset="0"/>
            </a:endParaRPr>
          </a:p>
          <a:p>
            <a:r>
              <a:rPr lang="el-GR" sz="2900" b="0" i="0" u="none" strike="noStrike" baseline="0" dirty="0">
                <a:latin typeface="Bookman Old Style" panose="02050604050505020204" pitchFamily="18" charset="0"/>
              </a:rPr>
              <a:t>Ταχεία αύξηση μεγέθους </a:t>
            </a:r>
          </a:p>
          <a:p>
            <a:pPr marL="0" indent="0">
              <a:buNone/>
            </a:pPr>
            <a:r>
              <a:rPr lang="el-GR" sz="2900" b="0" i="0" u="none" strike="noStrike" baseline="0" dirty="0">
                <a:latin typeface="Bookman Old Style" panose="02050604050505020204" pitchFamily="18" charset="0"/>
              </a:rPr>
              <a:t>    (</a:t>
            </a:r>
            <a:r>
              <a:rPr lang="en-US" sz="2900" b="1" dirty="0">
                <a:solidFill>
                  <a:srgbClr val="0836F8"/>
                </a:solidFill>
                <a:latin typeface="Bookman Old Style" panose="02050604050505020204" pitchFamily="18" charset="0"/>
              </a:rPr>
              <a:t>10 mm/</a:t>
            </a:r>
            <a:r>
              <a:rPr lang="el-GR" sz="2900" b="1" dirty="0">
                <a:solidFill>
                  <a:srgbClr val="0836F8"/>
                </a:solidFill>
                <a:latin typeface="Bookman Old Style" panose="02050604050505020204" pitchFamily="18" charset="0"/>
              </a:rPr>
              <a:t>έτος</a:t>
            </a:r>
            <a:r>
              <a:rPr lang="el-GR" sz="2900" dirty="0">
                <a:latin typeface="Bookman Old Style" panose="02050604050505020204" pitchFamily="18" charset="0"/>
              </a:rPr>
              <a:t>)</a:t>
            </a:r>
            <a:endParaRPr lang="en-US" sz="2900" dirty="0">
              <a:latin typeface="Bookman Old Style" panose="02050604050505020204" pitchFamily="18" charset="0"/>
            </a:endParaRPr>
          </a:p>
          <a:p>
            <a:r>
              <a:rPr lang="el-GR" sz="2900" dirty="0" err="1">
                <a:latin typeface="Bookman Old Style" panose="02050604050505020204" pitchFamily="18" charset="0"/>
              </a:rPr>
              <a:t>Συμπτωματικά</a:t>
            </a:r>
            <a:r>
              <a:rPr lang="el-GR" sz="2900" dirty="0">
                <a:latin typeface="Bookman Old Style" panose="02050604050505020204" pitchFamily="18" charset="0"/>
              </a:rPr>
              <a:t> ΑΚΑ</a:t>
            </a:r>
          </a:p>
          <a:p>
            <a:r>
              <a:rPr lang="el-GR" sz="2900" dirty="0">
                <a:latin typeface="Bookman Old Style" panose="02050604050505020204" pitchFamily="18" charset="0"/>
              </a:rPr>
              <a:t>Σηπτικά</a:t>
            </a:r>
          </a:p>
          <a:p>
            <a:r>
              <a:rPr lang="el-GR" sz="2900" b="0" i="0" u="none" strike="noStrike" baseline="0" dirty="0" err="1">
                <a:latin typeface="Bookman Old Style" panose="02050604050505020204" pitchFamily="18" charset="0"/>
              </a:rPr>
              <a:t>Ραγ</a:t>
            </a:r>
            <a:r>
              <a:rPr lang="el-GR" sz="2900" dirty="0" err="1">
                <a:latin typeface="Bookman Old Style" panose="02050604050505020204" pitchFamily="18" charset="0"/>
              </a:rPr>
              <a:t>έντα</a:t>
            </a:r>
            <a:endParaRPr lang="el-GR" sz="2900" b="0" i="0" u="none" strike="noStrike" baseline="0" dirty="0">
              <a:latin typeface="Bookman Old Style" panose="02050604050505020204" pitchFamily="18" charset="0"/>
            </a:endParaRPr>
          </a:p>
          <a:p>
            <a:endParaRPr lang="en-US" dirty="0"/>
          </a:p>
        </p:txBody>
      </p:sp>
      <p:pic>
        <p:nvPicPr>
          <p:cNvPr id="4" name="Picture 3">
            <a:extLst>
              <a:ext uri="{FF2B5EF4-FFF2-40B4-BE49-F238E27FC236}">
                <a16:creationId xmlns:a16="http://schemas.microsoft.com/office/drawing/2014/main" id="{D55808BA-68FE-941B-0F27-000CD7E802BB}"/>
              </a:ext>
            </a:extLst>
          </p:cNvPr>
          <p:cNvPicPr>
            <a:picLocks noChangeAspect="1" noChangeArrowheads="1"/>
          </p:cNvPicPr>
          <p:nvPr/>
        </p:nvPicPr>
        <p:blipFill>
          <a:blip r:embed="rId2" cstate="print"/>
          <a:srcRect b="7558"/>
          <a:stretch>
            <a:fillRect/>
          </a:stretch>
        </p:blipFill>
        <p:spPr bwMode="auto">
          <a:xfrm>
            <a:off x="5436096" y="2427734"/>
            <a:ext cx="1661446" cy="2303811"/>
          </a:xfrm>
          <a:prstGeom prst="rect">
            <a:avLst/>
          </a:prstGeom>
          <a:noFill/>
          <a:ln w="9525">
            <a:solidFill>
              <a:srgbClr val="C00000"/>
            </a:solidFill>
            <a:round/>
            <a:headEnd/>
            <a:tailEnd/>
          </a:ln>
        </p:spPr>
      </p:pic>
    </p:spTree>
    <p:extLst>
      <p:ext uri="{BB962C8B-B14F-4D97-AF65-F5344CB8AC3E}">
        <p14:creationId xmlns:p14="http://schemas.microsoft.com/office/powerpoint/2010/main" val="4017446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55A896-9C93-D741-106A-D6C17E9EB4A4}"/>
              </a:ext>
            </a:extLst>
          </p:cNvPr>
          <p:cNvSpPr>
            <a:spLocks noGrp="1"/>
          </p:cNvSpPr>
          <p:nvPr>
            <p:ph type="title"/>
          </p:nvPr>
        </p:nvSpPr>
        <p:spPr/>
        <p:txBody>
          <a:bodyPr>
            <a:normAutofit/>
          </a:bodyPr>
          <a:lstStyle/>
          <a:p>
            <a:pPr algn="l"/>
            <a:r>
              <a:rPr lang="el-GR" sz="3600" b="1" dirty="0">
                <a:solidFill>
                  <a:srgbClr val="C00000"/>
                </a:solidFill>
                <a:latin typeface="Book Antiqua" panose="02040602050305030304" pitchFamily="18" charset="0"/>
              </a:rPr>
              <a:t>Ανοικτή αποκατάσταση (</a:t>
            </a:r>
            <a:r>
              <a:rPr lang="en-US" sz="3600" b="1" dirty="0">
                <a:solidFill>
                  <a:srgbClr val="C00000"/>
                </a:solidFill>
                <a:latin typeface="Book Antiqua" panose="02040602050305030304" pitchFamily="18" charset="0"/>
              </a:rPr>
              <a:t>OSR)</a:t>
            </a:r>
          </a:p>
        </p:txBody>
      </p:sp>
      <p:sp>
        <p:nvSpPr>
          <p:cNvPr id="3" name="Θέση περιεχομένου 2">
            <a:extLst>
              <a:ext uri="{FF2B5EF4-FFF2-40B4-BE49-F238E27FC236}">
                <a16:creationId xmlns:a16="http://schemas.microsoft.com/office/drawing/2014/main" id="{35FE3C57-E806-50FC-B492-5A94196E24DA}"/>
              </a:ext>
            </a:extLst>
          </p:cNvPr>
          <p:cNvSpPr>
            <a:spLocks noGrp="1"/>
          </p:cNvSpPr>
          <p:nvPr>
            <p:ph idx="1"/>
          </p:nvPr>
        </p:nvSpPr>
        <p:spPr/>
        <p:txBody>
          <a:bodyPr>
            <a:normAutofit/>
          </a:bodyPr>
          <a:lstStyle/>
          <a:p>
            <a:pPr eaLnBrk="1" hangingPunct="1"/>
            <a:r>
              <a:rPr lang="el-GR" sz="2200" u="sng" dirty="0">
                <a:latin typeface="Book Antiqua" panose="02040602050305030304" pitchFamily="18" charset="0"/>
              </a:rPr>
              <a:t>Πολύ καλή μακρόχρονη αποτελεσματικότητα</a:t>
            </a:r>
          </a:p>
          <a:p>
            <a:pPr eaLnBrk="1" hangingPunct="1"/>
            <a:r>
              <a:rPr lang="el-GR" sz="2200" dirty="0">
                <a:latin typeface="Book Antiqua" panose="02040602050305030304" pitchFamily="18" charset="0"/>
              </a:rPr>
              <a:t>Δεν απαιτείται μακρόχρονο </a:t>
            </a:r>
            <a:r>
              <a:rPr lang="en-US" sz="2200" dirty="0">
                <a:latin typeface="Book Antiqua" panose="02040602050305030304" pitchFamily="18" charset="0"/>
              </a:rPr>
              <a:t>follow-up</a:t>
            </a:r>
          </a:p>
          <a:p>
            <a:pPr eaLnBrk="1" hangingPunct="1"/>
            <a:r>
              <a:rPr lang="en-US" sz="2200" dirty="0">
                <a:latin typeface="Book Antiqua" panose="02040602050305030304" pitchFamily="18" charset="0"/>
              </a:rPr>
              <a:t>H </a:t>
            </a:r>
            <a:r>
              <a:rPr lang="el-GR" sz="2200" dirty="0">
                <a:latin typeface="Book Antiqua" panose="02040602050305030304" pitchFamily="18" charset="0"/>
              </a:rPr>
              <a:t>εγχειρητική θνητότητα είναι μικρή με κατάλληλη επιλογή ασθενών</a:t>
            </a:r>
          </a:p>
          <a:p>
            <a:pPr eaLnBrk="1" hangingPunct="1"/>
            <a:r>
              <a:rPr lang="el-GR" sz="2200" dirty="0">
                <a:latin typeface="Book Antiqua" panose="02040602050305030304" pitchFamily="18" charset="0"/>
              </a:rPr>
              <a:t>Μειονεκτήματα αποτελούν </a:t>
            </a:r>
            <a:r>
              <a:rPr lang="el-GR" sz="2200" u="sng" dirty="0">
                <a:latin typeface="Book Antiqua" panose="02040602050305030304" pitchFamily="18" charset="0"/>
              </a:rPr>
              <a:t>η μεγάλη χειρουργική τομή</a:t>
            </a:r>
            <a:r>
              <a:rPr lang="el-GR" sz="2200" dirty="0">
                <a:latin typeface="Book Antiqua" panose="02040602050305030304" pitchFamily="18" charset="0"/>
              </a:rPr>
              <a:t>, </a:t>
            </a:r>
            <a:r>
              <a:rPr lang="el-GR" sz="2200" u="sng" dirty="0">
                <a:latin typeface="Book Antiqua" panose="02040602050305030304" pitchFamily="18" charset="0"/>
              </a:rPr>
              <a:t>μεγαλύτερη διάρκεια νοσηλείας και ανάρρωσης</a:t>
            </a:r>
            <a:endParaRPr lang="en-GB" sz="2200" u="sng" dirty="0">
              <a:latin typeface="Book Antiqua" panose="02040602050305030304" pitchFamily="18" charset="0"/>
            </a:endParaRPr>
          </a:p>
          <a:p>
            <a:endParaRPr lang="en-US" dirty="0"/>
          </a:p>
        </p:txBody>
      </p:sp>
      <p:pic>
        <p:nvPicPr>
          <p:cNvPr id="4" name="Picture 2" descr="Surgeon Cartoon Images – Browse 65,141 Stock Photos, Vectors, and Video |  Adobe Stock">
            <a:extLst>
              <a:ext uri="{FF2B5EF4-FFF2-40B4-BE49-F238E27FC236}">
                <a16:creationId xmlns:a16="http://schemas.microsoft.com/office/drawing/2014/main" id="{19DA2774-80F8-3E65-8C6E-15532F1A63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416" y="3629462"/>
            <a:ext cx="2232248" cy="1488165"/>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E7FA1BE-C663-A8B0-C37D-A6882808CD20}"/>
              </a:ext>
            </a:extLst>
          </p:cNvPr>
          <p:cNvPicPr>
            <a:picLocks noChangeAspect="1" noChangeArrowheads="1"/>
          </p:cNvPicPr>
          <p:nvPr/>
        </p:nvPicPr>
        <p:blipFill>
          <a:blip r:embed="rId3" cstate="print"/>
          <a:srcRect/>
          <a:stretch>
            <a:fillRect/>
          </a:stretch>
        </p:blipFill>
        <p:spPr bwMode="auto">
          <a:xfrm>
            <a:off x="3131840" y="3629461"/>
            <a:ext cx="1333929" cy="1488165"/>
          </a:xfrm>
          <a:prstGeom prst="rect">
            <a:avLst/>
          </a:prstGeom>
          <a:noFill/>
          <a:ln w="19050">
            <a:solidFill>
              <a:srgbClr val="C00000"/>
            </a:solidFill>
            <a:miter lim="800000"/>
            <a:headEnd/>
            <a:tailEnd/>
          </a:ln>
        </p:spPr>
      </p:pic>
      <p:pic>
        <p:nvPicPr>
          <p:cNvPr id="14338" name="Picture 2" descr="Surgeon Cartoon Images - Free Download on Freepik">
            <a:extLst>
              <a:ext uri="{FF2B5EF4-FFF2-40B4-BE49-F238E27FC236}">
                <a16:creationId xmlns:a16="http://schemas.microsoft.com/office/drawing/2014/main" id="{5A4C2E4F-6EEC-35B5-AE0E-B186C67A7C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1" y="0"/>
            <a:ext cx="1691680" cy="169168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709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altLang="en-US" sz="3600" b="1" dirty="0">
                <a:solidFill>
                  <a:srgbClr val="C00000"/>
                </a:solidFill>
                <a:latin typeface="Book Antiqua" pitchFamily="18" charset="0"/>
              </a:rPr>
              <a:t>Επιδημιολογία ΑΚΑ</a:t>
            </a:r>
            <a:endParaRPr lang="el-GR" sz="3600" dirty="0">
              <a:solidFill>
                <a:srgbClr val="C00000"/>
              </a:solidFill>
              <a:latin typeface="Book Antiqua" pitchFamily="18" charset="0"/>
            </a:endParaRPr>
          </a:p>
        </p:txBody>
      </p:sp>
      <p:sp>
        <p:nvSpPr>
          <p:cNvPr id="3" name="2 - Θέση περιεχομένου"/>
          <p:cNvSpPr>
            <a:spLocks noGrp="1"/>
          </p:cNvSpPr>
          <p:nvPr>
            <p:ph sz="half" idx="1"/>
          </p:nvPr>
        </p:nvSpPr>
        <p:spPr>
          <a:xfrm>
            <a:off x="457200" y="1200151"/>
            <a:ext cx="5122912" cy="3394472"/>
          </a:xfrm>
        </p:spPr>
        <p:txBody>
          <a:bodyPr>
            <a:noAutofit/>
          </a:bodyPr>
          <a:lstStyle/>
          <a:p>
            <a:pP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2000" dirty="0">
                <a:latin typeface="Book Antiqua" pitchFamily="18" charset="0"/>
              </a:rPr>
              <a:t>Συχνότητα: </a:t>
            </a:r>
            <a:r>
              <a:rPr lang="el-GR" altLang="en-US" sz="2000" b="1" dirty="0">
                <a:solidFill>
                  <a:srgbClr val="0836F8"/>
                </a:solidFill>
                <a:latin typeface="Book Antiqua" pitchFamily="18" charset="0"/>
              </a:rPr>
              <a:t>4-7%</a:t>
            </a:r>
            <a:r>
              <a:rPr lang="el-GR" altLang="en-US" sz="2000" dirty="0">
                <a:latin typeface="Book Antiqua" pitchFamily="18" charset="0"/>
              </a:rPr>
              <a:t> στις Δυτικές χώρες</a:t>
            </a:r>
            <a:endParaRPr lang="en-US" altLang="en-US" sz="2000" dirty="0">
              <a:latin typeface="Book Antiqua" pitchFamily="18" charset="0"/>
            </a:endParaRPr>
          </a:p>
          <a:p>
            <a:pP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2000" b="1" dirty="0">
                <a:solidFill>
                  <a:srgbClr val="0836F8"/>
                </a:solidFill>
                <a:latin typeface="Book Antiqua" pitchFamily="18" charset="0"/>
              </a:rPr>
              <a:t>13</a:t>
            </a:r>
            <a:r>
              <a:rPr lang="el-GR" altLang="en-US" sz="2000" b="1" baseline="30000" dirty="0">
                <a:solidFill>
                  <a:srgbClr val="0836F8"/>
                </a:solidFill>
                <a:latin typeface="Book Antiqua" pitchFamily="18" charset="0"/>
              </a:rPr>
              <a:t>η</a:t>
            </a:r>
            <a:r>
              <a:rPr lang="el-GR" altLang="en-US" sz="2000" dirty="0">
                <a:solidFill>
                  <a:srgbClr val="000000"/>
                </a:solidFill>
                <a:latin typeface="Book Antiqua" pitchFamily="18" charset="0"/>
              </a:rPr>
              <a:t> αιτία θανάτου (15000 θάνατοι ετησίως στις ΗΠΑ)</a:t>
            </a:r>
          </a:p>
          <a:p>
            <a:pP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n-US" sz="2000" dirty="0">
                <a:solidFill>
                  <a:srgbClr val="000000"/>
                </a:solidFill>
                <a:latin typeface="Book Antiqua" pitchFamily="18" charset="0"/>
              </a:rPr>
              <a:t>Ρήξη ΑΚΑ: </a:t>
            </a:r>
            <a:r>
              <a:rPr lang="el-GR" altLang="en-US" sz="2000" b="1" dirty="0">
                <a:solidFill>
                  <a:srgbClr val="0836F8"/>
                </a:solidFill>
                <a:latin typeface="Book Antiqua" pitchFamily="18" charset="0"/>
              </a:rPr>
              <a:t>80-90%</a:t>
            </a:r>
            <a:r>
              <a:rPr lang="el-GR" altLang="en-US" sz="2000" dirty="0">
                <a:solidFill>
                  <a:srgbClr val="000000"/>
                </a:solidFill>
                <a:latin typeface="Book Antiqua" pitchFamily="18" charset="0"/>
              </a:rPr>
              <a:t> θνητότητα</a:t>
            </a:r>
          </a:p>
        </p:txBody>
      </p:sp>
      <p:pic>
        <p:nvPicPr>
          <p:cNvPr id="5" name="Picture 3"/>
          <p:cNvPicPr>
            <a:picLocks noGrp="1" noChangeAspect="1" noChangeArrowheads="1"/>
          </p:cNvPicPr>
          <p:nvPr>
            <p:ph sz="half" idx="2"/>
          </p:nvPr>
        </p:nvPicPr>
        <p:blipFill>
          <a:blip r:embed="rId2" cstate="print"/>
          <a:srcRect/>
          <a:stretch>
            <a:fillRect/>
          </a:stretch>
        </p:blipFill>
        <p:spPr bwMode="auto">
          <a:xfrm>
            <a:off x="6200673" y="1275606"/>
            <a:ext cx="2943327" cy="3363802"/>
          </a:xfrm>
          <a:prstGeom prst="rect">
            <a:avLst/>
          </a:prstGeom>
          <a:noFill/>
          <a:ln w="9525">
            <a:solidFill>
              <a:srgbClr val="C00000"/>
            </a:solidFill>
            <a:round/>
            <a:headEnd/>
            <a:tailEnd/>
          </a:ln>
        </p:spPr>
      </p:pic>
      <p:pic>
        <p:nvPicPr>
          <p:cNvPr id="4" name="Picture 4">
            <a:extLst>
              <a:ext uri="{FF2B5EF4-FFF2-40B4-BE49-F238E27FC236}">
                <a16:creationId xmlns:a16="http://schemas.microsoft.com/office/drawing/2014/main" id="{D4DE77C4-B217-89F6-73AE-D7DEBEEBC215}"/>
              </a:ext>
            </a:extLst>
          </p:cNvPr>
          <p:cNvPicPr>
            <a:picLocks noChangeAspect="1" noChangeArrowheads="1"/>
          </p:cNvPicPr>
          <p:nvPr/>
        </p:nvPicPr>
        <p:blipFill>
          <a:blip r:embed="rId3" cstate="print"/>
          <a:srcRect/>
          <a:stretch>
            <a:fillRect/>
          </a:stretch>
        </p:blipFill>
        <p:spPr bwMode="auto">
          <a:xfrm>
            <a:off x="1907704" y="2859782"/>
            <a:ext cx="1228258" cy="1667376"/>
          </a:xfrm>
          <a:prstGeom prst="rect">
            <a:avLst/>
          </a:prstGeom>
          <a:noFill/>
          <a:ln w="12700">
            <a:solidFill>
              <a:srgbClr val="C00000"/>
            </a:solidFill>
            <a:round/>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F6F485-BDFD-3F16-6233-26E6C045B97F}"/>
              </a:ext>
            </a:extLst>
          </p:cNvPr>
          <p:cNvSpPr>
            <a:spLocks noGrp="1"/>
          </p:cNvSpPr>
          <p:nvPr>
            <p:ph type="title"/>
          </p:nvPr>
        </p:nvSpPr>
        <p:spPr>
          <a:ln>
            <a:noFill/>
          </a:ln>
        </p:spPr>
        <p:txBody>
          <a:bodyPr>
            <a:normAutofit/>
          </a:bodyPr>
          <a:lstStyle/>
          <a:p>
            <a:r>
              <a:rPr lang="el-GR" sz="3600" b="1" dirty="0">
                <a:solidFill>
                  <a:srgbClr val="C00000"/>
                </a:solidFill>
                <a:latin typeface="Book Antiqua" panose="02040602050305030304" pitchFamily="18" charset="0"/>
              </a:rPr>
              <a:t>Ανοικτή αποκατάσταση </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5951B5D3-0808-535F-818F-CB6CAFF4072E}"/>
              </a:ext>
            </a:extLst>
          </p:cNvPr>
          <p:cNvSpPr>
            <a:spLocks noGrp="1"/>
          </p:cNvSpPr>
          <p:nvPr>
            <p:ph idx="1"/>
          </p:nvPr>
        </p:nvSpPr>
        <p:spPr/>
        <p:txBody>
          <a:bodyPr/>
          <a:lstStyle/>
          <a:p>
            <a:r>
              <a:rPr lang="el-GR" sz="2000" dirty="0">
                <a:latin typeface="Book Antiqua" panose="02040602050305030304" pitchFamily="18" charset="0"/>
              </a:rPr>
              <a:t>Η πρώτη χειρουργική αποκατάσταση ανευρύσματος κοιλιακής αορτής πραγματοποιήθηκε το 1952 από τον </a:t>
            </a:r>
            <a:r>
              <a:rPr lang="en-US" sz="2000" u="sng" dirty="0">
                <a:latin typeface="Book Antiqua" panose="02040602050305030304" pitchFamily="18" charset="0"/>
              </a:rPr>
              <a:t>Dubost</a:t>
            </a:r>
            <a:r>
              <a:rPr lang="en-US" sz="2000" dirty="0">
                <a:latin typeface="Book Antiqua" panose="02040602050305030304" pitchFamily="18" charset="0"/>
              </a:rPr>
              <a:t> </a:t>
            </a:r>
            <a:r>
              <a:rPr lang="el-GR" sz="2000" dirty="0">
                <a:latin typeface="Book Antiqua" panose="02040602050305030304" pitchFamily="18" charset="0"/>
              </a:rPr>
              <a:t>στο Παρίσι, χρησιμοποιώντας </a:t>
            </a:r>
            <a:r>
              <a:rPr lang="el-GR" sz="2000" u="sng" dirty="0" err="1">
                <a:latin typeface="Book Antiqua" panose="02040602050305030304" pitchFamily="18" charset="0"/>
              </a:rPr>
              <a:t>αλλομόσχευμα</a:t>
            </a:r>
            <a:r>
              <a:rPr lang="el-GR" sz="2000" dirty="0">
                <a:latin typeface="Book Antiqua" panose="02040602050305030304" pitchFamily="18" charset="0"/>
              </a:rPr>
              <a:t> από πτωματικό δότη</a:t>
            </a:r>
            <a:r>
              <a:rPr lang="en-US" sz="2000" dirty="0">
                <a:latin typeface="Book Antiqua" panose="02040602050305030304" pitchFamily="18" charset="0"/>
              </a:rPr>
              <a:t>.</a:t>
            </a:r>
            <a:endParaRPr lang="el-GR" sz="2000" dirty="0">
              <a:latin typeface="Book Antiqua" panose="02040602050305030304" pitchFamily="18" charset="0"/>
            </a:endParaRPr>
          </a:p>
          <a:p>
            <a:endParaRPr lang="en-US" dirty="0"/>
          </a:p>
        </p:txBody>
      </p:sp>
      <p:pic>
        <p:nvPicPr>
          <p:cNvPr id="4" name="Picture 4" descr="19">
            <a:extLst>
              <a:ext uri="{FF2B5EF4-FFF2-40B4-BE49-F238E27FC236}">
                <a16:creationId xmlns:a16="http://schemas.microsoft.com/office/drawing/2014/main" id="{171943F2-2B93-C7CC-510F-9385C21D98BE}"/>
              </a:ext>
            </a:extLst>
          </p:cNvPr>
          <p:cNvPicPr>
            <a:picLocks noChangeAspect="1" noChangeArrowheads="1"/>
          </p:cNvPicPr>
          <p:nvPr/>
        </p:nvPicPr>
        <p:blipFill>
          <a:blip r:embed="rId2" cstate="print"/>
          <a:srcRect/>
          <a:stretch>
            <a:fillRect/>
          </a:stretch>
        </p:blipFill>
        <p:spPr bwMode="auto">
          <a:xfrm>
            <a:off x="1011738" y="2348682"/>
            <a:ext cx="2554853" cy="2101446"/>
          </a:xfrm>
          <a:prstGeom prst="rect">
            <a:avLst/>
          </a:prstGeom>
          <a:noFill/>
          <a:ln w="19050">
            <a:solidFill>
              <a:srgbClr val="C00000"/>
            </a:solidFill>
            <a:miter lim="800000"/>
            <a:headEnd/>
            <a:tailEnd/>
          </a:ln>
        </p:spPr>
      </p:pic>
      <p:pic>
        <p:nvPicPr>
          <p:cNvPr id="5" name="Picture 2">
            <a:extLst>
              <a:ext uri="{FF2B5EF4-FFF2-40B4-BE49-F238E27FC236}">
                <a16:creationId xmlns:a16="http://schemas.microsoft.com/office/drawing/2014/main" id="{882DF0DD-DAE9-F0AA-8D3E-79D03BEA4DE0}"/>
              </a:ext>
            </a:extLst>
          </p:cNvPr>
          <p:cNvPicPr>
            <a:picLocks noChangeAspect="1" noChangeArrowheads="1"/>
          </p:cNvPicPr>
          <p:nvPr/>
        </p:nvPicPr>
        <p:blipFill>
          <a:blip r:embed="rId3" cstate="print"/>
          <a:srcRect/>
          <a:stretch>
            <a:fillRect/>
          </a:stretch>
        </p:blipFill>
        <p:spPr bwMode="auto">
          <a:xfrm>
            <a:off x="3635896" y="2348682"/>
            <a:ext cx="3312368" cy="2101446"/>
          </a:xfrm>
          <a:prstGeom prst="rect">
            <a:avLst/>
          </a:prstGeom>
          <a:noFill/>
          <a:ln w="19050">
            <a:solidFill>
              <a:srgbClr val="C00000"/>
            </a:solidFill>
          </a:ln>
        </p:spPr>
      </p:pic>
      <p:sp>
        <p:nvSpPr>
          <p:cNvPr id="6" name="TextBox 5">
            <a:extLst>
              <a:ext uri="{FF2B5EF4-FFF2-40B4-BE49-F238E27FC236}">
                <a16:creationId xmlns:a16="http://schemas.microsoft.com/office/drawing/2014/main" id="{CC6CA847-4570-66C5-7627-806C8251DF54}"/>
              </a:ext>
            </a:extLst>
          </p:cNvPr>
          <p:cNvSpPr txBox="1"/>
          <p:nvPr/>
        </p:nvSpPr>
        <p:spPr>
          <a:xfrm>
            <a:off x="0" y="4494936"/>
            <a:ext cx="6084168" cy="646331"/>
          </a:xfrm>
          <a:prstGeom prst="rect">
            <a:avLst/>
          </a:prstGeom>
          <a:solidFill>
            <a:schemeClr val="accent3">
              <a:lumMod val="20000"/>
              <a:lumOff val="80000"/>
            </a:schemeClr>
          </a:solidFill>
        </p:spPr>
        <p:txBody>
          <a:bodyPr wrap="square" rtlCol="0">
            <a:spAutoFit/>
          </a:bodyPr>
          <a:lstStyle/>
          <a:p>
            <a:pPr eaLnBrk="1" hangingPunct="1">
              <a:buFontTx/>
              <a:buNone/>
            </a:pPr>
            <a:r>
              <a:rPr lang="en-US" sz="1200" i="1" dirty="0">
                <a:latin typeface="Book Antiqua" panose="02040602050305030304" pitchFamily="18" charset="0"/>
              </a:rPr>
              <a:t>Dubost C, </a:t>
            </a:r>
            <a:r>
              <a:rPr lang="en-US" sz="1200" i="1" dirty="0" err="1">
                <a:latin typeface="Book Antiqua" panose="02040602050305030304" pitchFamily="18" charset="0"/>
              </a:rPr>
              <a:t>Allary</a:t>
            </a:r>
            <a:r>
              <a:rPr lang="en-US" sz="1200" i="1" dirty="0">
                <a:latin typeface="Book Antiqua" panose="02040602050305030304" pitchFamily="18" charset="0"/>
              </a:rPr>
              <a:t> M, </a:t>
            </a:r>
            <a:r>
              <a:rPr lang="en-US" sz="1200" i="1" dirty="0" err="1">
                <a:latin typeface="Book Antiqua" panose="02040602050305030304" pitchFamily="18" charset="0"/>
              </a:rPr>
              <a:t>Oeconomos</a:t>
            </a:r>
            <a:r>
              <a:rPr lang="en-US" sz="1200" i="1" dirty="0">
                <a:latin typeface="Book Antiqua" panose="02040602050305030304" pitchFamily="18" charset="0"/>
              </a:rPr>
              <a:t> N. Resection of an aneurysm of the abdominal aorta: </a:t>
            </a:r>
          </a:p>
          <a:p>
            <a:pPr eaLnBrk="1" hangingPunct="1">
              <a:buFontTx/>
              <a:buNone/>
            </a:pPr>
            <a:r>
              <a:rPr lang="en-US" sz="1200" i="1" dirty="0">
                <a:latin typeface="Book Antiqua" panose="02040602050305030304" pitchFamily="18" charset="0"/>
              </a:rPr>
              <a:t>re-</a:t>
            </a:r>
            <a:r>
              <a:rPr lang="en-US" sz="1200" i="1" dirty="0" err="1">
                <a:latin typeface="Book Antiqua" panose="02040602050305030304" pitchFamily="18" charset="0"/>
              </a:rPr>
              <a:t>establisment</a:t>
            </a:r>
            <a:r>
              <a:rPr lang="en-US" sz="1200" i="1" dirty="0">
                <a:latin typeface="Book Antiqua" panose="02040602050305030304" pitchFamily="18" charset="0"/>
              </a:rPr>
              <a:t> of the arterial continuity by a preserved human arterial graft, with</a:t>
            </a:r>
            <a:r>
              <a:rPr lang="el-GR" sz="1200" i="1" dirty="0">
                <a:latin typeface="Book Antiqua" panose="02040602050305030304" pitchFamily="18" charset="0"/>
              </a:rPr>
              <a:t> </a:t>
            </a:r>
            <a:r>
              <a:rPr lang="en-US" sz="1200" i="1" dirty="0">
                <a:latin typeface="Book Antiqua" panose="02040602050305030304" pitchFamily="18" charset="0"/>
              </a:rPr>
              <a:t>result after 5 months. Arch Surg 1952; 64: 405-8.</a:t>
            </a:r>
            <a:endParaRPr lang="el-GR" sz="1200" i="1" dirty="0">
              <a:latin typeface="Book Antiqua" panose="02040602050305030304" pitchFamily="18" charset="0"/>
            </a:endParaRPr>
          </a:p>
        </p:txBody>
      </p:sp>
      <p:pic>
        <p:nvPicPr>
          <p:cNvPr id="7" name="Picture 2" descr="Surgeon Cartoon Images - Free Download on Freepik">
            <a:extLst>
              <a:ext uri="{FF2B5EF4-FFF2-40B4-BE49-F238E27FC236}">
                <a16:creationId xmlns:a16="http://schemas.microsoft.com/office/drawing/2014/main" id="{60BCF034-6DFA-96C0-66A2-B4BC650316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7" y="0"/>
            <a:ext cx="1259633" cy="1259633"/>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406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73951F-9A47-7A50-3C04-9E9B7B3956A0}"/>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Ανοικτή αποκατάσταση </a:t>
            </a:r>
            <a:endParaRPr lang="en-US" sz="3600" dirty="0"/>
          </a:p>
        </p:txBody>
      </p:sp>
      <p:sp>
        <p:nvSpPr>
          <p:cNvPr id="3" name="Θέση περιεχομένου 2">
            <a:extLst>
              <a:ext uri="{FF2B5EF4-FFF2-40B4-BE49-F238E27FC236}">
                <a16:creationId xmlns:a16="http://schemas.microsoft.com/office/drawing/2014/main" id="{7E12C7E4-92A8-CB65-91D4-937001CBF837}"/>
              </a:ext>
            </a:extLst>
          </p:cNvPr>
          <p:cNvSpPr>
            <a:spLocks noGrp="1"/>
          </p:cNvSpPr>
          <p:nvPr>
            <p:ph sz="half" idx="1"/>
          </p:nvPr>
        </p:nvSpPr>
        <p:spPr/>
        <p:txBody>
          <a:bodyPr>
            <a:normAutofit/>
          </a:bodyPr>
          <a:lstStyle/>
          <a:p>
            <a:pPr eaLnBrk="1" hangingPunct="1">
              <a:lnSpc>
                <a:spcPct val="80000"/>
              </a:lnSpc>
              <a:buFontTx/>
              <a:buNone/>
            </a:pPr>
            <a:r>
              <a:rPr lang="en-US" sz="2100" dirty="0">
                <a:latin typeface="Book Antiqua" panose="02040602050305030304" pitchFamily="18" charset="0"/>
              </a:rPr>
              <a:t>	</a:t>
            </a:r>
            <a:r>
              <a:rPr lang="el-GR" sz="2100" dirty="0">
                <a:latin typeface="Book Antiqua" panose="02040602050305030304" pitchFamily="18" charset="0"/>
              </a:rPr>
              <a:t>Αποκατάσταση του</a:t>
            </a:r>
            <a:r>
              <a:rPr lang="en-US" sz="2100" dirty="0">
                <a:latin typeface="Book Antiqua" panose="02040602050305030304" pitchFamily="18" charset="0"/>
              </a:rPr>
              <a:t> </a:t>
            </a:r>
            <a:r>
              <a:rPr lang="el-GR" sz="2100" dirty="0">
                <a:latin typeface="Book Antiqua" panose="02040602050305030304" pitchFamily="18" charset="0"/>
              </a:rPr>
              <a:t>ανευρύσματος με τοποθέτηση </a:t>
            </a:r>
            <a:r>
              <a:rPr lang="el-GR" sz="2100" u="sng" dirty="0">
                <a:latin typeface="Book Antiqua" panose="02040602050305030304" pitchFamily="18" charset="0"/>
              </a:rPr>
              <a:t>συνθετικού</a:t>
            </a:r>
            <a:r>
              <a:rPr lang="el-GR" sz="2100" dirty="0">
                <a:latin typeface="Book Antiqua" panose="02040602050305030304" pitchFamily="18" charset="0"/>
              </a:rPr>
              <a:t> μοσχεύματος αποτελεί την κλασική μέθοδο αντιμετώπισης.</a:t>
            </a:r>
          </a:p>
          <a:p>
            <a:pPr eaLnBrk="1" hangingPunct="1">
              <a:lnSpc>
                <a:spcPct val="80000"/>
              </a:lnSpc>
              <a:buFontTx/>
              <a:buNone/>
            </a:pPr>
            <a:r>
              <a:rPr lang="el-GR" sz="2100" dirty="0">
                <a:latin typeface="Book Antiqua" panose="02040602050305030304" pitchFamily="18" charset="0"/>
              </a:rPr>
              <a:t>	</a:t>
            </a:r>
            <a:r>
              <a:rPr lang="el-GR" sz="2100" dirty="0" err="1">
                <a:latin typeface="Book Antiqua" panose="02040602050305030304" pitchFamily="18" charset="0"/>
              </a:rPr>
              <a:t>Ελαβε</a:t>
            </a:r>
            <a:r>
              <a:rPr lang="el-GR" sz="2100" dirty="0">
                <a:latin typeface="Book Antiqua" panose="02040602050305030304" pitchFamily="18" charset="0"/>
              </a:rPr>
              <a:t> χώρα το 1954 από τους </a:t>
            </a:r>
            <a:r>
              <a:rPr lang="en-US" sz="2100" dirty="0" err="1">
                <a:latin typeface="Book Antiqua" panose="02040602050305030304" pitchFamily="18" charset="0"/>
              </a:rPr>
              <a:t>Voorhess</a:t>
            </a:r>
            <a:r>
              <a:rPr lang="en-US" sz="2100" dirty="0">
                <a:latin typeface="Book Antiqua" panose="02040602050305030304" pitchFamily="18" charset="0"/>
              </a:rPr>
              <a:t> and Blakemore</a:t>
            </a:r>
            <a:r>
              <a:rPr lang="el-GR" sz="2100" dirty="0">
                <a:latin typeface="Book Antiqua" panose="02040602050305030304" pitchFamily="18" charset="0"/>
              </a:rPr>
              <a:t>.</a:t>
            </a:r>
            <a:r>
              <a:rPr lang="en-US" sz="2100" dirty="0">
                <a:latin typeface="Book Antiqua" panose="02040602050305030304" pitchFamily="18" charset="0"/>
              </a:rPr>
              <a:t> </a:t>
            </a:r>
            <a:endParaRPr lang="el-GR" sz="2100" dirty="0">
              <a:latin typeface="Book Antiqua" panose="02040602050305030304" pitchFamily="18" charset="0"/>
            </a:endParaRPr>
          </a:p>
          <a:p>
            <a:pPr eaLnBrk="1" hangingPunct="1">
              <a:lnSpc>
                <a:spcPct val="80000"/>
              </a:lnSpc>
              <a:buFontTx/>
              <a:buNone/>
            </a:pPr>
            <a:r>
              <a:rPr lang="el-GR" sz="2100" dirty="0">
                <a:latin typeface="Book Antiqua" panose="02040602050305030304" pitchFamily="18" charset="0"/>
              </a:rPr>
              <a:t>	Τα σύγχρονα μοσχεύματα από </a:t>
            </a:r>
            <a:r>
              <a:rPr lang="en-US" sz="2100" dirty="0">
                <a:latin typeface="Book Antiqua" panose="02040602050305030304" pitchFamily="18" charset="0"/>
              </a:rPr>
              <a:t>Dacron </a:t>
            </a:r>
            <a:r>
              <a:rPr lang="el-GR" sz="2100" dirty="0">
                <a:latin typeface="Book Antiqua" panose="02040602050305030304" pitchFamily="18" charset="0"/>
              </a:rPr>
              <a:t>ή </a:t>
            </a:r>
            <a:r>
              <a:rPr lang="en-US" sz="2100" dirty="0">
                <a:latin typeface="Book Antiqua" panose="02040602050305030304" pitchFamily="18" charset="0"/>
              </a:rPr>
              <a:t>PTFE </a:t>
            </a:r>
            <a:r>
              <a:rPr lang="el-GR" sz="2100" dirty="0">
                <a:latin typeface="Book Antiqua" panose="02040602050305030304" pitchFamily="18" charset="0"/>
              </a:rPr>
              <a:t>παρουσιάζουν εξαιρετική αντοχή στο χρόνο.</a:t>
            </a:r>
            <a:endParaRPr lang="en-US" sz="2100" dirty="0">
              <a:latin typeface="Book Antiqua" panose="02040602050305030304" pitchFamily="18" charset="0"/>
            </a:endParaRPr>
          </a:p>
          <a:p>
            <a:endParaRPr lang="en-US" dirty="0"/>
          </a:p>
        </p:txBody>
      </p:sp>
      <p:pic>
        <p:nvPicPr>
          <p:cNvPr id="5" name="Picture 4" descr="15">
            <a:extLst>
              <a:ext uri="{FF2B5EF4-FFF2-40B4-BE49-F238E27FC236}">
                <a16:creationId xmlns:a16="http://schemas.microsoft.com/office/drawing/2014/main" id="{CF8B3A1C-784F-FAC4-9B8B-4302D88E5C0E}"/>
              </a:ext>
            </a:extLst>
          </p:cNvPr>
          <p:cNvPicPr>
            <a:picLocks noGrp="1" noChangeAspect="1" noChangeArrowheads="1"/>
          </p:cNvPicPr>
          <p:nvPr>
            <p:ph sz="half" idx="2"/>
          </p:nvPr>
        </p:nvPicPr>
        <p:blipFill>
          <a:blip r:embed="rId2" cstate="print"/>
          <a:srcRect/>
          <a:stretch>
            <a:fillRect/>
          </a:stretch>
        </p:blipFill>
        <p:spPr bwMode="auto">
          <a:xfrm>
            <a:off x="7048111" y="1630400"/>
            <a:ext cx="2038255" cy="1939630"/>
          </a:xfrm>
          <a:prstGeom prst="rect">
            <a:avLst/>
          </a:prstGeom>
          <a:noFill/>
          <a:ln w="19050">
            <a:solidFill>
              <a:srgbClr val="C00000"/>
            </a:solidFill>
            <a:miter lim="800000"/>
            <a:headEnd/>
            <a:tailEnd/>
          </a:ln>
        </p:spPr>
      </p:pic>
      <p:pic>
        <p:nvPicPr>
          <p:cNvPr id="6" name="Picture 4" descr="19">
            <a:extLst>
              <a:ext uri="{FF2B5EF4-FFF2-40B4-BE49-F238E27FC236}">
                <a16:creationId xmlns:a16="http://schemas.microsoft.com/office/drawing/2014/main" id="{4B8E342E-3605-7C37-3C07-11BD2055F9FC}"/>
              </a:ext>
            </a:extLst>
          </p:cNvPr>
          <p:cNvPicPr>
            <a:picLocks noChangeAspect="1" noChangeArrowheads="1"/>
          </p:cNvPicPr>
          <p:nvPr/>
        </p:nvPicPr>
        <p:blipFill>
          <a:blip r:embed="rId3" cstate="print"/>
          <a:srcRect/>
          <a:stretch>
            <a:fillRect/>
          </a:stretch>
        </p:blipFill>
        <p:spPr bwMode="auto">
          <a:xfrm>
            <a:off x="4620305" y="1648434"/>
            <a:ext cx="2327959" cy="1914819"/>
          </a:xfrm>
          <a:prstGeom prst="rect">
            <a:avLst/>
          </a:prstGeom>
          <a:noFill/>
          <a:ln w="19050">
            <a:solidFill>
              <a:srgbClr val="C00000"/>
            </a:solidFill>
            <a:miter lim="800000"/>
            <a:headEnd/>
            <a:tailEnd/>
          </a:ln>
        </p:spPr>
      </p:pic>
      <p:sp>
        <p:nvSpPr>
          <p:cNvPr id="7" name="TextBox 6">
            <a:extLst>
              <a:ext uri="{FF2B5EF4-FFF2-40B4-BE49-F238E27FC236}">
                <a16:creationId xmlns:a16="http://schemas.microsoft.com/office/drawing/2014/main" id="{F1D64294-AEAF-C659-3923-5D72859C3F5D}"/>
              </a:ext>
            </a:extLst>
          </p:cNvPr>
          <p:cNvSpPr txBox="1"/>
          <p:nvPr/>
        </p:nvSpPr>
        <p:spPr>
          <a:xfrm>
            <a:off x="11934" y="4330797"/>
            <a:ext cx="9133380" cy="830997"/>
          </a:xfrm>
          <a:prstGeom prst="rect">
            <a:avLst/>
          </a:prstGeom>
          <a:solidFill>
            <a:schemeClr val="accent3">
              <a:lumMod val="20000"/>
              <a:lumOff val="80000"/>
            </a:schemeClr>
          </a:solidFill>
          <a:ln>
            <a:solidFill>
              <a:schemeClr val="accent3">
                <a:lumMod val="20000"/>
                <a:lumOff val="80000"/>
              </a:schemeClr>
            </a:solidFill>
          </a:ln>
        </p:spPr>
        <p:txBody>
          <a:bodyPr wrap="square" rtlCol="0">
            <a:spAutoFit/>
          </a:bodyPr>
          <a:lstStyle/>
          <a:p>
            <a:r>
              <a:rPr lang="en-US" sz="1200" i="1" dirty="0">
                <a:latin typeface="Book Antiqua" panose="02040602050305030304" pitchFamily="18" charset="0"/>
              </a:rPr>
              <a:t>Blakemore A, </a:t>
            </a:r>
            <a:r>
              <a:rPr lang="en-US" sz="1200" i="1" dirty="0" err="1">
                <a:latin typeface="Book Antiqua" panose="02040602050305030304" pitchFamily="18" charset="0"/>
              </a:rPr>
              <a:t>Voorhess</a:t>
            </a:r>
            <a:r>
              <a:rPr lang="en-US" sz="1200" i="1" dirty="0">
                <a:latin typeface="Book Antiqua" panose="02040602050305030304" pitchFamily="18" charset="0"/>
              </a:rPr>
              <a:t> AB. The use of tubes constructed from </a:t>
            </a:r>
            <a:r>
              <a:rPr lang="en-US" sz="1200" i="1" dirty="0" err="1">
                <a:latin typeface="Book Antiqua" panose="02040602050305030304" pitchFamily="18" charset="0"/>
              </a:rPr>
              <a:t>Vinyon</a:t>
            </a:r>
            <a:r>
              <a:rPr lang="en-US" sz="1200" i="1" dirty="0">
                <a:latin typeface="Book Antiqua" panose="02040602050305030304" pitchFamily="18" charset="0"/>
              </a:rPr>
              <a:t>-N cloth in bridging arterial defects: experimental and clinical. </a:t>
            </a:r>
            <a:r>
              <a:rPr lang="el-GR" sz="1200" i="1" dirty="0">
                <a:latin typeface="Book Antiqua" panose="02040602050305030304" pitchFamily="18" charset="0"/>
              </a:rPr>
              <a:t>	</a:t>
            </a:r>
            <a:r>
              <a:rPr lang="en-US" sz="1200" i="1" dirty="0">
                <a:latin typeface="Book Antiqua" panose="02040602050305030304" pitchFamily="18" charset="0"/>
              </a:rPr>
              <a:t>Ann Surg 1954; 140:324-34</a:t>
            </a:r>
            <a:endParaRPr lang="el-GR" sz="1200" i="1" dirty="0">
              <a:latin typeface="Book Antiqua" panose="02040602050305030304" pitchFamily="18" charset="0"/>
            </a:endParaRPr>
          </a:p>
          <a:p>
            <a:r>
              <a:rPr lang="en-US" sz="1200" i="1" dirty="0">
                <a:latin typeface="Book Antiqua" panose="02040602050305030304" pitchFamily="18" charset="0"/>
              </a:rPr>
              <a:t>Hallett JW et al. Graft-related complications after abdominal aortic</a:t>
            </a:r>
            <a:r>
              <a:rPr lang="el-GR" sz="1200" i="1" dirty="0">
                <a:latin typeface="Book Antiqua" panose="02040602050305030304" pitchFamily="18" charset="0"/>
              </a:rPr>
              <a:t> </a:t>
            </a:r>
            <a:r>
              <a:rPr lang="en-US" sz="1200" i="1" dirty="0">
                <a:latin typeface="Book Antiqua" panose="02040602050305030304" pitchFamily="18" charset="0"/>
              </a:rPr>
              <a:t>aneurysm repair: reassurance from a 36-year population-based experience. J Vasc Surg 1997; 25: 277-84.</a:t>
            </a:r>
            <a:endParaRPr lang="en-US" dirty="0"/>
          </a:p>
        </p:txBody>
      </p:sp>
      <p:pic>
        <p:nvPicPr>
          <p:cNvPr id="4" name="Picture 2" descr="Surgeon Cartoon Images - Free Download on Freepik">
            <a:extLst>
              <a:ext uri="{FF2B5EF4-FFF2-40B4-BE49-F238E27FC236}">
                <a16:creationId xmlns:a16="http://schemas.microsoft.com/office/drawing/2014/main" id="{D25FE649-E67F-57ED-A541-1DAA13A733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5567" y="0"/>
            <a:ext cx="1648434" cy="1648434"/>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368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57218C-D0B9-FC1A-2E44-DB01306B4212}"/>
              </a:ext>
            </a:extLst>
          </p:cNvPr>
          <p:cNvSpPr>
            <a:spLocks noGrp="1"/>
          </p:cNvSpPr>
          <p:nvPr>
            <p:ph type="title"/>
          </p:nvPr>
        </p:nvSpPr>
        <p:spPr/>
        <p:txBody>
          <a:bodyPr/>
          <a:lstStyle/>
          <a:p>
            <a:endParaRPr lang="en-US"/>
          </a:p>
        </p:txBody>
      </p:sp>
      <p:pic>
        <p:nvPicPr>
          <p:cNvPr id="9" name="Θέση περιεχομένου 8" descr="Εικόνα που περιέχει κείμενο, ανθρώπινο πρόσωπο, ρυτίδα, στιγμιότυπο οθόνης&#10;&#10;Περιγραφή που δημιουργήθηκε αυτόματα">
            <a:extLst>
              <a:ext uri="{FF2B5EF4-FFF2-40B4-BE49-F238E27FC236}">
                <a16:creationId xmlns:a16="http://schemas.microsoft.com/office/drawing/2014/main" id="{E7A39BBB-D976-857C-3039-0E18AA68E69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4307"/>
            <a:ext cx="6984775" cy="4718722"/>
          </a:xfrm>
          <a:ln w="19050">
            <a:solidFill>
              <a:srgbClr val="C00000"/>
            </a:solidFill>
          </a:ln>
        </p:spPr>
      </p:pic>
    </p:spTree>
    <p:extLst>
      <p:ext uri="{BB962C8B-B14F-4D97-AF65-F5344CB8AC3E}">
        <p14:creationId xmlns:p14="http://schemas.microsoft.com/office/powerpoint/2010/main" val="2409588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endParaRPr lang="en-US"/>
          </a:p>
        </p:txBody>
      </p:sp>
      <p:pic>
        <p:nvPicPr>
          <p:cNvPr id="2052" name="Picture 3" descr="DSC00293"/>
          <p:cNvPicPr>
            <a:picLocks noChangeAspect="1" noChangeArrowheads="1"/>
          </p:cNvPicPr>
          <p:nvPr/>
        </p:nvPicPr>
        <p:blipFill>
          <a:blip r:embed="rId3" cstate="print"/>
          <a:srcRect/>
          <a:stretch>
            <a:fillRect/>
          </a:stretch>
        </p:blipFill>
        <p:spPr bwMode="auto">
          <a:xfrm>
            <a:off x="1520231" y="1"/>
            <a:ext cx="6309319" cy="4731990"/>
          </a:xfrm>
          <a:prstGeom prst="rect">
            <a:avLst/>
          </a:prstGeom>
          <a:noFill/>
          <a:ln w="19050">
            <a:solidFill>
              <a:srgbClr val="C00000"/>
            </a:solidFill>
            <a:miter lim="800000"/>
            <a:headEnd/>
            <a:tailEnd/>
          </a:ln>
        </p:spPr>
      </p:pic>
      <p:sp>
        <p:nvSpPr>
          <p:cNvPr id="2053" name="Line 4"/>
          <p:cNvSpPr>
            <a:spLocks noChangeShapeType="1"/>
          </p:cNvSpPr>
          <p:nvPr/>
        </p:nvSpPr>
        <p:spPr bwMode="auto">
          <a:xfrm flipH="1">
            <a:off x="5886450" y="514350"/>
            <a:ext cx="857250" cy="971550"/>
          </a:xfrm>
          <a:prstGeom prst="line">
            <a:avLst/>
          </a:prstGeom>
          <a:noFill/>
          <a:ln w="57150">
            <a:solidFill>
              <a:srgbClr val="FF0000"/>
            </a:solidFill>
            <a:round/>
            <a:headEnd/>
            <a:tailEnd type="triangle" w="med" len="med"/>
          </a:ln>
        </p:spPr>
        <p:txBody>
          <a:bodyPr/>
          <a:lstStyle/>
          <a:p>
            <a:endParaRPr lang="en-US" sz="1350"/>
          </a:p>
        </p:txBody>
      </p:sp>
      <p:pic>
        <p:nvPicPr>
          <p:cNvPr id="197637" name="Picture 5" descr="DSC00290"/>
          <p:cNvPicPr>
            <a:picLocks noChangeAspect="1" noChangeArrowheads="1"/>
          </p:cNvPicPr>
          <p:nvPr/>
        </p:nvPicPr>
        <p:blipFill>
          <a:blip r:embed="rId4" cstate="print"/>
          <a:srcRect/>
          <a:stretch>
            <a:fillRect/>
          </a:stretch>
        </p:blipFill>
        <p:spPr bwMode="auto">
          <a:xfrm>
            <a:off x="1763688" y="2499742"/>
            <a:ext cx="2800350" cy="2100263"/>
          </a:xfrm>
          <a:prstGeom prst="rect">
            <a:avLst/>
          </a:prstGeom>
          <a:noFill/>
          <a:ln w="19050">
            <a:solidFill>
              <a:srgbClr val="C00000"/>
            </a:solidFill>
            <a:miter lim="800000"/>
            <a:headEnd/>
            <a:tailEnd/>
          </a:ln>
        </p:spPr>
      </p:pic>
      <p:sp>
        <p:nvSpPr>
          <p:cNvPr id="6" name="TextBox 7">
            <a:extLst>
              <a:ext uri="{FF2B5EF4-FFF2-40B4-BE49-F238E27FC236}">
                <a16:creationId xmlns:a16="http://schemas.microsoft.com/office/drawing/2014/main" id="{4BDA5E0E-68B5-7512-E306-90BD96A0B93D}"/>
              </a:ext>
            </a:extLst>
          </p:cNvPr>
          <p:cNvSpPr txBox="1"/>
          <p:nvPr/>
        </p:nvSpPr>
        <p:spPr>
          <a:xfrm flipH="1">
            <a:off x="4067944" y="4620280"/>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pic>
        <p:nvPicPr>
          <p:cNvPr id="2" name="Picture 2" descr="Surgeon Cartoon Images - Free Download on Freepik">
            <a:extLst>
              <a:ext uri="{FF2B5EF4-FFF2-40B4-BE49-F238E27FC236}">
                <a16:creationId xmlns:a16="http://schemas.microsoft.com/office/drawing/2014/main" id="{3E6E9A32-F759-EB28-CB55-1E0DE48EDA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1" y="0"/>
            <a:ext cx="1691680" cy="169168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8" name="Picture 1"/>
          <p:cNvPicPr>
            <a:picLocks noChangeArrowheads="1"/>
          </p:cNvPicPr>
          <p:nvPr/>
        </p:nvPicPr>
        <p:blipFill>
          <a:blip r:embed="rId6" cstate="print"/>
          <a:srcRect l="20000" t="739" r="20000"/>
          <a:stretch>
            <a:fillRect/>
          </a:stretch>
        </p:blipFill>
        <p:spPr bwMode="auto">
          <a:xfrm rot="5400000">
            <a:off x="4906517" y="2237233"/>
            <a:ext cx="2103839" cy="2628857"/>
          </a:xfrm>
          <a:prstGeom prst="rect">
            <a:avLst/>
          </a:prstGeom>
          <a:noFill/>
          <a:ln w="19050">
            <a:solidFill>
              <a:srgbClr val="C00000"/>
            </a:solidFill>
            <a:miter lim="800000"/>
            <a:headEnd/>
            <a:tailEnd/>
          </a:ln>
        </p:spPr>
      </p:pic>
    </p:spTree>
    <p:extLst>
      <p:ext uri="{BB962C8B-B14F-4D97-AF65-F5344CB8AC3E}">
        <p14:creationId xmlns:p14="http://schemas.microsoft.com/office/powerpoint/2010/main" val="76346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97637"/>
                                        </p:tgtEl>
                                        <p:attrNameLst>
                                          <p:attrName>style.visibility</p:attrName>
                                        </p:attrNameLst>
                                      </p:cBhvr>
                                      <p:to>
                                        <p:strVal val="visible"/>
                                      </p:to>
                                    </p:set>
                                    <p:anim calcmode="lin" valueType="num">
                                      <p:cBhvr>
                                        <p:cTn id="7" dur="500" fill="hold"/>
                                        <p:tgtEl>
                                          <p:spTgt spid="197637"/>
                                        </p:tgtEl>
                                        <p:attrNameLst>
                                          <p:attrName>ppt_w</p:attrName>
                                        </p:attrNameLst>
                                      </p:cBhvr>
                                      <p:tavLst>
                                        <p:tav tm="0">
                                          <p:val>
                                            <p:fltVal val="0"/>
                                          </p:val>
                                        </p:tav>
                                        <p:tav tm="100000">
                                          <p:val>
                                            <p:strVal val="#ppt_w"/>
                                          </p:val>
                                        </p:tav>
                                      </p:tavLst>
                                    </p:anim>
                                    <p:anim calcmode="lin" valueType="num">
                                      <p:cBhvr>
                                        <p:cTn id="8" dur="500" fill="hold"/>
                                        <p:tgtEl>
                                          <p:spTgt spid="197637"/>
                                        </p:tgtEl>
                                        <p:attrNameLst>
                                          <p:attrName>ppt_h</p:attrName>
                                        </p:attrNameLst>
                                      </p:cBhvr>
                                      <p:tavLst>
                                        <p:tav tm="0">
                                          <p:val>
                                            <p:fltVal val="0"/>
                                          </p:val>
                                        </p:tav>
                                        <p:tav tm="100000">
                                          <p:val>
                                            <p:strVal val="#ppt_h"/>
                                          </p:val>
                                        </p:tav>
                                      </p:tavLst>
                                    </p:anim>
                                    <p:animEffect transition="in" filter="fade">
                                      <p:cBhvr>
                                        <p:cTn id="9" dur="500"/>
                                        <p:tgtEl>
                                          <p:spTgt spid="197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endParaRPr lang="en-US"/>
          </a:p>
        </p:txBody>
      </p:sp>
      <p:pic>
        <p:nvPicPr>
          <p:cNvPr id="200707" name="Picture 3"/>
          <p:cNvPicPr>
            <a:picLocks noChangeAspect="1" noChangeArrowheads="1"/>
          </p:cNvPicPr>
          <p:nvPr/>
        </p:nvPicPr>
        <p:blipFill>
          <a:blip r:embed="rId3" cstate="print"/>
          <a:srcRect/>
          <a:stretch>
            <a:fillRect/>
          </a:stretch>
        </p:blipFill>
        <p:spPr bwMode="auto">
          <a:xfrm>
            <a:off x="4772934" y="24886"/>
            <a:ext cx="2682478" cy="4686300"/>
          </a:xfrm>
          <a:prstGeom prst="rect">
            <a:avLst/>
          </a:prstGeom>
          <a:noFill/>
          <a:ln w="19050">
            <a:solidFill>
              <a:srgbClr val="C00000"/>
            </a:solidFill>
            <a:miter lim="800000"/>
            <a:headEnd/>
            <a:tailEnd/>
          </a:ln>
        </p:spPr>
      </p:pic>
      <p:pic>
        <p:nvPicPr>
          <p:cNvPr id="3077" name="Picture 4" descr="DSC00296"/>
          <p:cNvPicPr>
            <a:picLocks noChangeAspect="1" noChangeArrowheads="1"/>
          </p:cNvPicPr>
          <p:nvPr/>
        </p:nvPicPr>
        <p:blipFill>
          <a:blip r:embed="rId4" cstate="print"/>
          <a:srcRect/>
          <a:stretch>
            <a:fillRect/>
          </a:stretch>
        </p:blipFill>
        <p:spPr bwMode="auto">
          <a:xfrm>
            <a:off x="1259632" y="25498"/>
            <a:ext cx="3514725" cy="4686300"/>
          </a:xfrm>
          <a:prstGeom prst="rect">
            <a:avLst/>
          </a:prstGeom>
          <a:noFill/>
          <a:ln w="19050">
            <a:solidFill>
              <a:srgbClr val="C00000"/>
            </a:solidFill>
            <a:miter lim="800000"/>
            <a:headEnd/>
            <a:tailEnd/>
          </a:ln>
        </p:spPr>
      </p:pic>
      <p:sp>
        <p:nvSpPr>
          <p:cNvPr id="5" name="TextBox 7">
            <a:extLst>
              <a:ext uri="{FF2B5EF4-FFF2-40B4-BE49-F238E27FC236}">
                <a16:creationId xmlns:a16="http://schemas.microsoft.com/office/drawing/2014/main" id="{4BDA5E0E-68B5-7512-E306-90BD96A0B93D}"/>
              </a:ext>
            </a:extLst>
          </p:cNvPr>
          <p:cNvSpPr txBox="1"/>
          <p:nvPr/>
        </p:nvSpPr>
        <p:spPr>
          <a:xfrm flipH="1">
            <a:off x="2411760" y="4743390"/>
            <a:ext cx="1278600" cy="400110"/>
          </a:xfrm>
          <a:prstGeom prst="rect">
            <a:avLst/>
          </a:prstGeom>
          <a:no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pic>
        <p:nvPicPr>
          <p:cNvPr id="2" name="Picture 2" descr="Surgeon Cartoon Images - Free Download on Freepik">
            <a:extLst>
              <a:ext uri="{FF2B5EF4-FFF2-40B4-BE49-F238E27FC236}">
                <a16:creationId xmlns:a16="http://schemas.microsoft.com/office/drawing/2014/main" id="{CD30707C-C4F4-6A26-DE46-EDFB9CCD03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1" y="0"/>
            <a:ext cx="1691680" cy="169168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89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707"/>
                                        </p:tgtEl>
                                        <p:attrNameLst>
                                          <p:attrName>style.visibility</p:attrName>
                                        </p:attrNameLst>
                                      </p:cBhvr>
                                      <p:to>
                                        <p:strVal val="visible"/>
                                      </p:to>
                                    </p:set>
                                    <p:animEffect transition="in" filter="fade">
                                      <p:cBhvr>
                                        <p:cTn id="7" dur="500"/>
                                        <p:tgtEl>
                                          <p:spTgt spid="200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endParaRPr lang="en-US"/>
          </a:p>
        </p:txBody>
      </p:sp>
      <p:pic>
        <p:nvPicPr>
          <p:cNvPr id="47107" name="Picture 3"/>
          <p:cNvPicPr>
            <a:picLocks noChangeAspect="1" noChangeArrowheads="1"/>
          </p:cNvPicPr>
          <p:nvPr/>
        </p:nvPicPr>
        <p:blipFill>
          <a:blip r:embed="rId3" cstate="print"/>
          <a:srcRect/>
          <a:stretch>
            <a:fillRect/>
          </a:stretch>
        </p:blipFill>
        <p:spPr bwMode="auto">
          <a:xfrm>
            <a:off x="1485900" y="400050"/>
            <a:ext cx="3161110" cy="4000500"/>
          </a:xfrm>
          <a:prstGeom prst="rect">
            <a:avLst/>
          </a:prstGeom>
          <a:noFill/>
          <a:ln w="19050">
            <a:solidFill>
              <a:srgbClr val="C00000"/>
            </a:solidFill>
            <a:miter lim="800000"/>
            <a:headEnd/>
            <a:tailEnd/>
          </a:ln>
        </p:spPr>
      </p:pic>
      <p:pic>
        <p:nvPicPr>
          <p:cNvPr id="201732" name="Picture 4" descr="DSC00298"/>
          <p:cNvPicPr>
            <a:picLocks noChangeAspect="1" noChangeArrowheads="1"/>
          </p:cNvPicPr>
          <p:nvPr/>
        </p:nvPicPr>
        <p:blipFill>
          <a:blip r:embed="rId4" cstate="print"/>
          <a:srcRect/>
          <a:stretch>
            <a:fillRect/>
          </a:stretch>
        </p:blipFill>
        <p:spPr bwMode="auto">
          <a:xfrm>
            <a:off x="4686300" y="400050"/>
            <a:ext cx="3000375" cy="4000500"/>
          </a:xfrm>
          <a:prstGeom prst="rect">
            <a:avLst/>
          </a:prstGeom>
          <a:noFill/>
          <a:ln w="19050">
            <a:solidFill>
              <a:srgbClr val="C00000"/>
            </a:solidFill>
            <a:miter lim="800000"/>
            <a:headEnd/>
            <a:tailEnd/>
          </a:ln>
        </p:spPr>
      </p:pic>
      <p:pic>
        <p:nvPicPr>
          <p:cNvPr id="201733" name="Picture 5" descr="DSC00292"/>
          <p:cNvPicPr>
            <a:picLocks noChangeAspect="1" noChangeArrowheads="1"/>
          </p:cNvPicPr>
          <p:nvPr/>
        </p:nvPicPr>
        <p:blipFill>
          <a:blip r:embed="rId5" cstate="print"/>
          <a:srcRect/>
          <a:stretch>
            <a:fillRect/>
          </a:stretch>
        </p:blipFill>
        <p:spPr bwMode="auto">
          <a:xfrm>
            <a:off x="3771900" y="0"/>
            <a:ext cx="1485900" cy="1114425"/>
          </a:xfrm>
          <a:prstGeom prst="rect">
            <a:avLst/>
          </a:prstGeom>
          <a:noFill/>
          <a:ln w="19050">
            <a:solidFill>
              <a:srgbClr val="C00000"/>
            </a:solidFill>
            <a:miter lim="800000"/>
            <a:headEnd/>
            <a:tailEnd/>
          </a:ln>
        </p:spPr>
      </p:pic>
      <p:pic>
        <p:nvPicPr>
          <p:cNvPr id="201734" name="Picture 6" descr="4"/>
          <p:cNvPicPr>
            <a:picLocks noChangeAspect="1" noChangeArrowheads="1"/>
          </p:cNvPicPr>
          <p:nvPr/>
        </p:nvPicPr>
        <p:blipFill>
          <a:blip r:embed="rId6" cstate="print"/>
          <a:srcRect/>
          <a:stretch>
            <a:fillRect/>
          </a:stretch>
        </p:blipFill>
        <p:spPr bwMode="auto">
          <a:xfrm>
            <a:off x="3714750" y="3908823"/>
            <a:ext cx="1828800" cy="1234678"/>
          </a:xfrm>
          <a:prstGeom prst="rect">
            <a:avLst/>
          </a:prstGeom>
          <a:noFill/>
          <a:ln w="19050">
            <a:solidFill>
              <a:srgbClr val="C00000"/>
            </a:solidFill>
            <a:miter lim="800000"/>
            <a:headEnd/>
            <a:tailEnd/>
          </a:ln>
        </p:spPr>
      </p:pic>
      <p:sp>
        <p:nvSpPr>
          <p:cNvPr id="7" name="TextBox 7">
            <a:extLst>
              <a:ext uri="{FF2B5EF4-FFF2-40B4-BE49-F238E27FC236}">
                <a16:creationId xmlns:a16="http://schemas.microsoft.com/office/drawing/2014/main" id="{4BDA5E0E-68B5-7512-E306-90BD96A0B93D}"/>
              </a:ext>
            </a:extLst>
          </p:cNvPr>
          <p:cNvSpPr txBox="1"/>
          <p:nvPr/>
        </p:nvSpPr>
        <p:spPr>
          <a:xfrm flipH="1">
            <a:off x="2339752" y="4443958"/>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pic>
        <p:nvPicPr>
          <p:cNvPr id="2" name="Picture 2" descr="Surgeon Cartoon Images - Free Download on Freepik">
            <a:extLst>
              <a:ext uri="{FF2B5EF4-FFF2-40B4-BE49-F238E27FC236}">
                <a16:creationId xmlns:a16="http://schemas.microsoft.com/office/drawing/2014/main" id="{632C18C0-2358-F025-7063-7F4A8C784D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2321" y="0"/>
            <a:ext cx="1691680" cy="169168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23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1734"/>
                                        </p:tgtEl>
                                        <p:attrNameLst>
                                          <p:attrName>style.visibility</p:attrName>
                                        </p:attrNameLst>
                                      </p:cBhvr>
                                      <p:to>
                                        <p:strVal val="visible"/>
                                      </p:to>
                                    </p:set>
                                    <p:anim calcmode="lin" valueType="num">
                                      <p:cBhvr>
                                        <p:cTn id="7" dur="500" fill="hold"/>
                                        <p:tgtEl>
                                          <p:spTgt spid="201734"/>
                                        </p:tgtEl>
                                        <p:attrNameLst>
                                          <p:attrName>ppt_w</p:attrName>
                                        </p:attrNameLst>
                                      </p:cBhvr>
                                      <p:tavLst>
                                        <p:tav tm="0">
                                          <p:val>
                                            <p:fltVal val="0"/>
                                          </p:val>
                                        </p:tav>
                                        <p:tav tm="100000">
                                          <p:val>
                                            <p:strVal val="#ppt_w"/>
                                          </p:val>
                                        </p:tav>
                                      </p:tavLst>
                                    </p:anim>
                                    <p:anim calcmode="lin" valueType="num">
                                      <p:cBhvr>
                                        <p:cTn id="8" dur="500" fill="hold"/>
                                        <p:tgtEl>
                                          <p:spTgt spid="201734"/>
                                        </p:tgtEl>
                                        <p:attrNameLst>
                                          <p:attrName>ppt_h</p:attrName>
                                        </p:attrNameLst>
                                      </p:cBhvr>
                                      <p:tavLst>
                                        <p:tav tm="0">
                                          <p:val>
                                            <p:fltVal val="0"/>
                                          </p:val>
                                        </p:tav>
                                        <p:tav tm="100000">
                                          <p:val>
                                            <p:strVal val="#ppt_h"/>
                                          </p:val>
                                        </p:tav>
                                      </p:tavLst>
                                    </p:anim>
                                    <p:animEffect transition="in" filter="fade">
                                      <p:cBhvr>
                                        <p:cTn id="9" dur="500"/>
                                        <p:tgtEl>
                                          <p:spTgt spid="2017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1733"/>
                                        </p:tgtEl>
                                        <p:attrNameLst>
                                          <p:attrName>style.visibility</p:attrName>
                                        </p:attrNameLst>
                                      </p:cBhvr>
                                      <p:to>
                                        <p:strVal val="visible"/>
                                      </p:to>
                                    </p:set>
                                    <p:anim calcmode="lin" valueType="num">
                                      <p:cBhvr>
                                        <p:cTn id="14" dur="500" fill="hold"/>
                                        <p:tgtEl>
                                          <p:spTgt spid="201733"/>
                                        </p:tgtEl>
                                        <p:attrNameLst>
                                          <p:attrName>ppt_w</p:attrName>
                                        </p:attrNameLst>
                                      </p:cBhvr>
                                      <p:tavLst>
                                        <p:tav tm="0">
                                          <p:val>
                                            <p:fltVal val="0"/>
                                          </p:val>
                                        </p:tav>
                                        <p:tav tm="100000">
                                          <p:val>
                                            <p:strVal val="#ppt_w"/>
                                          </p:val>
                                        </p:tav>
                                      </p:tavLst>
                                    </p:anim>
                                    <p:anim calcmode="lin" valueType="num">
                                      <p:cBhvr>
                                        <p:cTn id="15" dur="500" fill="hold"/>
                                        <p:tgtEl>
                                          <p:spTgt spid="201733"/>
                                        </p:tgtEl>
                                        <p:attrNameLst>
                                          <p:attrName>ppt_h</p:attrName>
                                        </p:attrNameLst>
                                      </p:cBhvr>
                                      <p:tavLst>
                                        <p:tav tm="0">
                                          <p:val>
                                            <p:fltVal val="0"/>
                                          </p:val>
                                        </p:tav>
                                        <p:tav tm="100000">
                                          <p:val>
                                            <p:strVal val="#ppt_h"/>
                                          </p:val>
                                        </p:tav>
                                      </p:tavLst>
                                    </p:anim>
                                    <p:animEffect transition="in" filter="fade">
                                      <p:cBhvr>
                                        <p:cTn id="16" dur="500"/>
                                        <p:tgtEl>
                                          <p:spTgt spid="20173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01732"/>
                                        </p:tgtEl>
                                        <p:attrNameLst>
                                          <p:attrName>style.visibility</p:attrName>
                                        </p:attrNameLst>
                                      </p:cBhvr>
                                      <p:to>
                                        <p:strVal val="visible"/>
                                      </p:to>
                                    </p:set>
                                    <p:anim calcmode="lin" valueType="num">
                                      <p:cBhvr>
                                        <p:cTn id="21" dur="500" fill="hold"/>
                                        <p:tgtEl>
                                          <p:spTgt spid="201732"/>
                                        </p:tgtEl>
                                        <p:attrNameLst>
                                          <p:attrName>ppt_w</p:attrName>
                                        </p:attrNameLst>
                                      </p:cBhvr>
                                      <p:tavLst>
                                        <p:tav tm="0">
                                          <p:val>
                                            <p:fltVal val="0"/>
                                          </p:val>
                                        </p:tav>
                                        <p:tav tm="100000">
                                          <p:val>
                                            <p:strVal val="#ppt_w"/>
                                          </p:val>
                                        </p:tav>
                                      </p:tavLst>
                                    </p:anim>
                                    <p:anim calcmode="lin" valueType="num">
                                      <p:cBhvr>
                                        <p:cTn id="22" dur="500" fill="hold"/>
                                        <p:tgtEl>
                                          <p:spTgt spid="201732"/>
                                        </p:tgtEl>
                                        <p:attrNameLst>
                                          <p:attrName>ppt_h</p:attrName>
                                        </p:attrNameLst>
                                      </p:cBhvr>
                                      <p:tavLst>
                                        <p:tav tm="0">
                                          <p:val>
                                            <p:fltVal val="0"/>
                                          </p:val>
                                        </p:tav>
                                        <p:tav tm="100000">
                                          <p:val>
                                            <p:strVal val="#ppt_h"/>
                                          </p:val>
                                        </p:tav>
                                      </p:tavLst>
                                    </p:anim>
                                    <p:animEffect transition="in" filter="fade">
                                      <p:cBhvr>
                                        <p:cTn id="23" dur="500"/>
                                        <p:tgtEl>
                                          <p:spTgt spid="201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endParaRPr lang="en-US"/>
          </a:p>
        </p:txBody>
      </p:sp>
      <p:sp>
        <p:nvSpPr>
          <p:cNvPr id="48131" name="Rectangle 3"/>
          <p:cNvSpPr>
            <a:spLocks noGrp="1" noChangeArrowheads="1"/>
          </p:cNvSpPr>
          <p:nvPr>
            <p:ph type="body" idx="1"/>
          </p:nvPr>
        </p:nvSpPr>
        <p:spPr/>
        <p:txBody>
          <a:bodyPr/>
          <a:lstStyle/>
          <a:p>
            <a:pPr eaLnBrk="1" hangingPunct="1"/>
            <a:endParaRPr lang="en-US"/>
          </a:p>
        </p:txBody>
      </p:sp>
      <p:pic>
        <p:nvPicPr>
          <p:cNvPr id="48132" name="Picture 4"/>
          <p:cNvPicPr>
            <a:picLocks noChangeAspect="1" noChangeArrowheads="1"/>
          </p:cNvPicPr>
          <p:nvPr/>
        </p:nvPicPr>
        <p:blipFill>
          <a:blip r:embed="rId3" cstate="print"/>
          <a:srcRect/>
          <a:stretch>
            <a:fillRect/>
          </a:stretch>
        </p:blipFill>
        <p:spPr bwMode="auto">
          <a:xfrm>
            <a:off x="1485900" y="514350"/>
            <a:ext cx="2952750" cy="4057650"/>
          </a:xfrm>
          <a:prstGeom prst="rect">
            <a:avLst/>
          </a:prstGeom>
          <a:noFill/>
          <a:ln w="19050">
            <a:solidFill>
              <a:srgbClr val="C00000"/>
            </a:solidFill>
            <a:miter lim="800000"/>
            <a:headEnd/>
            <a:tailEnd/>
          </a:ln>
        </p:spPr>
      </p:pic>
      <p:pic>
        <p:nvPicPr>
          <p:cNvPr id="48133" name="Picture 5"/>
          <p:cNvPicPr>
            <a:picLocks noChangeAspect="1" noChangeArrowheads="1"/>
          </p:cNvPicPr>
          <p:nvPr/>
        </p:nvPicPr>
        <p:blipFill>
          <a:blip r:embed="rId4" cstate="print"/>
          <a:srcRect/>
          <a:stretch>
            <a:fillRect/>
          </a:stretch>
        </p:blipFill>
        <p:spPr bwMode="auto">
          <a:xfrm>
            <a:off x="4514851" y="914400"/>
            <a:ext cx="3174206" cy="3200400"/>
          </a:xfrm>
          <a:prstGeom prst="rect">
            <a:avLst/>
          </a:prstGeom>
          <a:noFill/>
          <a:ln w="19050">
            <a:solidFill>
              <a:srgbClr val="C00000"/>
            </a:solidFill>
            <a:miter lim="800000"/>
            <a:headEnd/>
            <a:tailEnd/>
          </a:ln>
        </p:spPr>
      </p:pic>
      <p:pic>
        <p:nvPicPr>
          <p:cNvPr id="2" name="Picture 2" descr="Surgeon Cartoon Images - Free Download on Freepik">
            <a:extLst>
              <a:ext uri="{FF2B5EF4-FFF2-40B4-BE49-F238E27FC236}">
                <a16:creationId xmlns:a16="http://schemas.microsoft.com/office/drawing/2014/main" id="{3F6F46D4-A818-51AC-28BA-07998416BE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1" y="0"/>
            <a:ext cx="1691680" cy="169168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82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endParaRPr lang="en-US"/>
          </a:p>
        </p:txBody>
      </p:sp>
      <p:sp>
        <p:nvSpPr>
          <p:cNvPr id="49155" name="Rectangle 3"/>
          <p:cNvSpPr>
            <a:spLocks noGrp="1" noChangeArrowheads="1"/>
          </p:cNvSpPr>
          <p:nvPr>
            <p:ph type="body" idx="1"/>
          </p:nvPr>
        </p:nvSpPr>
        <p:spPr/>
        <p:txBody>
          <a:bodyPr/>
          <a:lstStyle/>
          <a:p>
            <a:pPr eaLnBrk="1" hangingPunct="1"/>
            <a:endParaRPr lang="en-US"/>
          </a:p>
        </p:txBody>
      </p:sp>
      <p:pic>
        <p:nvPicPr>
          <p:cNvPr id="49156" name="Picture 4"/>
          <p:cNvPicPr>
            <a:picLocks noChangeAspect="1" noChangeArrowheads="1"/>
          </p:cNvPicPr>
          <p:nvPr/>
        </p:nvPicPr>
        <p:blipFill>
          <a:blip r:embed="rId3" cstate="print"/>
          <a:srcRect/>
          <a:stretch>
            <a:fillRect/>
          </a:stretch>
        </p:blipFill>
        <p:spPr bwMode="auto">
          <a:xfrm>
            <a:off x="1485900" y="628650"/>
            <a:ext cx="3025379" cy="3771900"/>
          </a:xfrm>
          <a:prstGeom prst="rect">
            <a:avLst/>
          </a:prstGeom>
          <a:noFill/>
          <a:ln w="19050">
            <a:solidFill>
              <a:srgbClr val="C00000"/>
            </a:solidFill>
            <a:miter lim="800000"/>
            <a:headEnd/>
            <a:tailEnd/>
          </a:ln>
        </p:spPr>
      </p:pic>
      <p:pic>
        <p:nvPicPr>
          <p:cNvPr id="49157" name="Picture 5"/>
          <p:cNvPicPr>
            <a:picLocks noChangeAspect="1" noChangeArrowheads="1"/>
          </p:cNvPicPr>
          <p:nvPr/>
        </p:nvPicPr>
        <p:blipFill>
          <a:blip r:embed="rId4" cstate="print"/>
          <a:srcRect/>
          <a:stretch>
            <a:fillRect/>
          </a:stretch>
        </p:blipFill>
        <p:spPr bwMode="auto">
          <a:xfrm>
            <a:off x="4544616" y="628650"/>
            <a:ext cx="3109913" cy="3771900"/>
          </a:xfrm>
          <a:prstGeom prst="rect">
            <a:avLst/>
          </a:prstGeom>
          <a:noFill/>
          <a:ln w="19050">
            <a:solidFill>
              <a:srgbClr val="C00000"/>
            </a:solidFill>
            <a:miter lim="800000"/>
            <a:headEnd/>
            <a:tailEnd/>
          </a:ln>
        </p:spPr>
      </p:pic>
      <p:pic>
        <p:nvPicPr>
          <p:cNvPr id="2" name="Picture 2" descr="Surgeon Cartoon Images - Free Download on Freepik">
            <a:extLst>
              <a:ext uri="{FF2B5EF4-FFF2-40B4-BE49-F238E27FC236}">
                <a16:creationId xmlns:a16="http://schemas.microsoft.com/office/drawing/2014/main" id="{2DB77A12-7CBE-4153-DD1D-455B3F474F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1" y="0"/>
            <a:ext cx="1691680" cy="169168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699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endParaRPr lang="en-US"/>
          </a:p>
        </p:txBody>
      </p:sp>
      <p:sp>
        <p:nvSpPr>
          <p:cNvPr id="50179" name="Rectangle 3"/>
          <p:cNvSpPr>
            <a:spLocks noGrp="1" noChangeArrowheads="1"/>
          </p:cNvSpPr>
          <p:nvPr>
            <p:ph type="body" idx="1"/>
          </p:nvPr>
        </p:nvSpPr>
        <p:spPr/>
        <p:txBody>
          <a:bodyPr/>
          <a:lstStyle/>
          <a:p>
            <a:pPr eaLnBrk="1" hangingPunct="1"/>
            <a:endParaRPr lang="en-US"/>
          </a:p>
        </p:txBody>
      </p:sp>
      <p:pic>
        <p:nvPicPr>
          <p:cNvPr id="204804" name="Picture 4" descr="DSC00299"/>
          <p:cNvPicPr>
            <a:picLocks noChangeAspect="1" noChangeArrowheads="1"/>
          </p:cNvPicPr>
          <p:nvPr/>
        </p:nvPicPr>
        <p:blipFill>
          <a:blip r:embed="rId3" cstate="print"/>
          <a:srcRect/>
          <a:stretch>
            <a:fillRect/>
          </a:stretch>
        </p:blipFill>
        <p:spPr bwMode="auto">
          <a:xfrm>
            <a:off x="4321841" y="3685"/>
            <a:ext cx="3450431" cy="4600575"/>
          </a:xfrm>
          <a:prstGeom prst="rect">
            <a:avLst/>
          </a:prstGeom>
          <a:noFill/>
          <a:ln w="19050">
            <a:solidFill>
              <a:srgbClr val="C00000"/>
            </a:solidFill>
            <a:miter lim="800000"/>
            <a:headEnd/>
            <a:tailEnd/>
          </a:ln>
        </p:spPr>
      </p:pic>
      <p:pic>
        <p:nvPicPr>
          <p:cNvPr id="50181" name="Picture 5" descr="r001-001"/>
          <p:cNvPicPr>
            <a:picLocks noChangeAspect="1" noChangeArrowheads="1"/>
          </p:cNvPicPr>
          <p:nvPr/>
        </p:nvPicPr>
        <p:blipFill>
          <a:blip r:embed="rId4" cstate="print"/>
          <a:srcRect/>
          <a:stretch>
            <a:fillRect/>
          </a:stretch>
        </p:blipFill>
        <p:spPr bwMode="auto">
          <a:xfrm>
            <a:off x="1403747" y="0"/>
            <a:ext cx="3067050" cy="4600575"/>
          </a:xfrm>
          <a:prstGeom prst="rect">
            <a:avLst/>
          </a:prstGeom>
          <a:noFill/>
          <a:ln w="19050">
            <a:solidFill>
              <a:srgbClr val="C00000"/>
            </a:solidFill>
            <a:miter lim="800000"/>
            <a:headEnd/>
            <a:tailEnd/>
          </a:ln>
        </p:spPr>
      </p:pic>
      <p:pic>
        <p:nvPicPr>
          <p:cNvPr id="204806" name="Picture 6"/>
          <p:cNvPicPr>
            <a:picLocks noChangeAspect="1" noChangeArrowheads="1"/>
          </p:cNvPicPr>
          <p:nvPr/>
        </p:nvPicPr>
        <p:blipFill>
          <a:blip r:embed="rId5" cstate="print"/>
          <a:srcRect/>
          <a:stretch>
            <a:fillRect/>
          </a:stretch>
        </p:blipFill>
        <p:spPr bwMode="auto">
          <a:xfrm>
            <a:off x="3823494" y="-3685"/>
            <a:ext cx="1500188" cy="1714500"/>
          </a:xfrm>
          <a:prstGeom prst="rect">
            <a:avLst/>
          </a:prstGeom>
          <a:noFill/>
          <a:ln w="9525">
            <a:solidFill>
              <a:srgbClr val="FF0000"/>
            </a:solidFill>
            <a:miter lim="800000"/>
            <a:headEnd/>
            <a:tailEnd/>
          </a:ln>
        </p:spPr>
      </p:pic>
      <p:sp>
        <p:nvSpPr>
          <p:cNvPr id="7" name="TextBox 7">
            <a:extLst>
              <a:ext uri="{FF2B5EF4-FFF2-40B4-BE49-F238E27FC236}">
                <a16:creationId xmlns:a16="http://schemas.microsoft.com/office/drawing/2014/main" id="{4BDA5E0E-68B5-7512-E306-90BD96A0B93D}"/>
              </a:ext>
            </a:extLst>
          </p:cNvPr>
          <p:cNvSpPr txBox="1"/>
          <p:nvPr/>
        </p:nvSpPr>
        <p:spPr>
          <a:xfrm flipH="1">
            <a:off x="7801148" y="2038677"/>
            <a:ext cx="1307356"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pic>
        <p:nvPicPr>
          <p:cNvPr id="2" name="Picture 2" descr="Surgeon Cartoon Images - Free Download on Freepik">
            <a:extLst>
              <a:ext uri="{FF2B5EF4-FFF2-40B4-BE49-F238E27FC236}">
                <a16:creationId xmlns:a16="http://schemas.microsoft.com/office/drawing/2014/main" id="{1D5C3165-BD63-CD2F-3AC2-187919FA3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1" y="0"/>
            <a:ext cx="1691680" cy="169168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8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4804"/>
                                        </p:tgtEl>
                                        <p:attrNameLst>
                                          <p:attrName>style.visibility</p:attrName>
                                        </p:attrNameLst>
                                      </p:cBhvr>
                                      <p:to>
                                        <p:strVal val="visible"/>
                                      </p:to>
                                    </p:set>
                                    <p:anim calcmode="lin" valueType="num">
                                      <p:cBhvr>
                                        <p:cTn id="7" dur="500" fill="hold"/>
                                        <p:tgtEl>
                                          <p:spTgt spid="204804"/>
                                        </p:tgtEl>
                                        <p:attrNameLst>
                                          <p:attrName>ppt_w</p:attrName>
                                        </p:attrNameLst>
                                      </p:cBhvr>
                                      <p:tavLst>
                                        <p:tav tm="0">
                                          <p:val>
                                            <p:fltVal val="0"/>
                                          </p:val>
                                        </p:tav>
                                        <p:tav tm="100000">
                                          <p:val>
                                            <p:strVal val="#ppt_w"/>
                                          </p:val>
                                        </p:tav>
                                      </p:tavLst>
                                    </p:anim>
                                    <p:anim calcmode="lin" valueType="num">
                                      <p:cBhvr>
                                        <p:cTn id="8" dur="500" fill="hold"/>
                                        <p:tgtEl>
                                          <p:spTgt spid="204804"/>
                                        </p:tgtEl>
                                        <p:attrNameLst>
                                          <p:attrName>ppt_h</p:attrName>
                                        </p:attrNameLst>
                                      </p:cBhvr>
                                      <p:tavLst>
                                        <p:tav tm="0">
                                          <p:val>
                                            <p:fltVal val="0"/>
                                          </p:val>
                                        </p:tav>
                                        <p:tav tm="100000">
                                          <p:val>
                                            <p:strVal val="#ppt_h"/>
                                          </p:val>
                                        </p:tav>
                                      </p:tavLst>
                                    </p:anim>
                                    <p:animEffect transition="in" filter="fade">
                                      <p:cBhvr>
                                        <p:cTn id="9" dur="500"/>
                                        <p:tgtEl>
                                          <p:spTgt spid="20480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4806"/>
                                        </p:tgtEl>
                                        <p:attrNameLst>
                                          <p:attrName>style.visibility</p:attrName>
                                        </p:attrNameLst>
                                      </p:cBhvr>
                                      <p:to>
                                        <p:strVal val="visible"/>
                                      </p:to>
                                    </p:set>
                                    <p:anim calcmode="lin" valueType="num">
                                      <p:cBhvr>
                                        <p:cTn id="14" dur="500" fill="hold"/>
                                        <p:tgtEl>
                                          <p:spTgt spid="204806"/>
                                        </p:tgtEl>
                                        <p:attrNameLst>
                                          <p:attrName>ppt_w</p:attrName>
                                        </p:attrNameLst>
                                      </p:cBhvr>
                                      <p:tavLst>
                                        <p:tav tm="0">
                                          <p:val>
                                            <p:fltVal val="0"/>
                                          </p:val>
                                        </p:tav>
                                        <p:tav tm="100000">
                                          <p:val>
                                            <p:strVal val="#ppt_w"/>
                                          </p:val>
                                        </p:tav>
                                      </p:tavLst>
                                    </p:anim>
                                    <p:anim calcmode="lin" valueType="num">
                                      <p:cBhvr>
                                        <p:cTn id="15" dur="500" fill="hold"/>
                                        <p:tgtEl>
                                          <p:spTgt spid="204806"/>
                                        </p:tgtEl>
                                        <p:attrNameLst>
                                          <p:attrName>ppt_h</p:attrName>
                                        </p:attrNameLst>
                                      </p:cBhvr>
                                      <p:tavLst>
                                        <p:tav tm="0">
                                          <p:val>
                                            <p:fltVal val="0"/>
                                          </p:val>
                                        </p:tav>
                                        <p:tav tm="100000">
                                          <p:val>
                                            <p:strVal val="#ppt_h"/>
                                          </p:val>
                                        </p:tav>
                                      </p:tavLst>
                                    </p:anim>
                                    <p:animEffect transition="in" filter="fade">
                                      <p:cBhvr>
                                        <p:cTn id="16" dur="500"/>
                                        <p:tgtEl>
                                          <p:spTgt spid="204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endParaRPr lang="en-US"/>
          </a:p>
        </p:txBody>
      </p:sp>
      <p:sp>
        <p:nvSpPr>
          <p:cNvPr id="51203" name="Rectangle 3"/>
          <p:cNvSpPr>
            <a:spLocks noGrp="1" noChangeArrowheads="1"/>
          </p:cNvSpPr>
          <p:nvPr>
            <p:ph type="body" idx="1"/>
          </p:nvPr>
        </p:nvSpPr>
        <p:spPr/>
        <p:txBody>
          <a:bodyPr/>
          <a:lstStyle/>
          <a:p>
            <a:pPr eaLnBrk="1" hangingPunct="1"/>
            <a:endParaRPr lang="en-US"/>
          </a:p>
        </p:txBody>
      </p:sp>
      <p:pic>
        <p:nvPicPr>
          <p:cNvPr id="51204" name="Picture 4"/>
          <p:cNvPicPr>
            <a:picLocks noChangeAspect="1" noChangeArrowheads="1"/>
          </p:cNvPicPr>
          <p:nvPr/>
        </p:nvPicPr>
        <p:blipFill>
          <a:blip r:embed="rId3" cstate="print"/>
          <a:srcRect/>
          <a:stretch>
            <a:fillRect/>
          </a:stretch>
        </p:blipFill>
        <p:spPr bwMode="auto">
          <a:xfrm>
            <a:off x="2525152" y="25775"/>
            <a:ext cx="3651812" cy="4603375"/>
          </a:xfrm>
          <a:prstGeom prst="rect">
            <a:avLst/>
          </a:prstGeom>
          <a:noFill/>
          <a:ln w="19050">
            <a:solidFill>
              <a:srgbClr val="C00000"/>
            </a:solidFill>
            <a:miter lim="800000"/>
            <a:headEnd/>
            <a:tailEnd/>
          </a:ln>
        </p:spPr>
      </p:pic>
      <p:pic>
        <p:nvPicPr>
          <p:cNvPr id="2" name="Picture 2" descr="Surgeon Cartoon Images - Free Download on Freepik">
            <a:extLst>
              <a:ext uri="{FF2B5EF4-FFF2-40B4-BE49-F238E27FC236}">
                <a16:creationId xmlns:a16="http://schemas.microsoft.com/office/drawing/2014/main" id="{4E8B7984-0FA9-CC04-2CE3-6B3AC75979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1" y="0"/>
            <a:ext cx="1691680" cy="169168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925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altLang="en-US" sz="3600" b="1" dirty="0">
                <a:solidFill>
                  <a:srgbClr val="C00000"/>
                </a:solidFill>
                <a:latin typeface="Book Antiqua" pitchFamily="18" charset="0"/>
              </a:rPr>
              <a:t>Επιδημιολογία ΑΚΑ</a:t>
            </a:r>
            <a:endParaRPr lang="el-GR" sz="3600" dirty="0"/>
          </a:p>
        </p:txBody>
      </p:sp>
      <p:sp>
        <p:nvSpPr>
          <p:cNvPr id="3" name="2 - Θέση περιεχομένου"/>
          <p:cNvSpPr>
            <a:spLocks noGrp="1"/>
          </p:cNvSpPr>
          <p:nvPr>
            <p:ph sz="half" idx="1"/>
          </p:nvPr>
        </p:nvSpPr>
        <p:spPr/>
        <p:txBody>
          <a:bodyPr>
            <a:noAutofit/>
          </a:bodyPr>
          <a:lstStyle/>
          <a:p>
            <a:r>
              <a:rPr lang="el-GR" sz="2000" b="1" dirty="0">
                <a:solidFill>
                  <a:srgbClr val="0836F8"/>
                </a:solidFill>
                <a:latin typeface="Book Antiqua" pitchFamily="18" charset="0"/>
              </a:rPr>
              <a:t>Μείωση</a:t>
            </a:r>
            <a:r>
              <a:rPr lang="el-GR" sz="2000" dirty="0">
                <a:latin typeface="Book Antiqua" pitchFamily="18" charset="0"/>
              </a:rPr>
              <a:t> της επίπτωσης </a:t>
            </a:r>
            <a:r>
              <a:rPr lang="el-GR" sz="2000" u="sng" dirty="0">
                <a:latin typeface="Book Antiqua" pitchFamily="18" charset="0"/>
              </a:rPr>
              <a:t>ΑΚΑ</a:t>
            </a:r>
          </a:p>
          <a:p>
            <a:pPr lvl="1"/>
            <a:r>
              <a:rPr lang="el-GR" sz="2000" dirty="0">
                <a:latin typeface="Book Antiqua" pitchFamily="18" charset="0"/>
              </a:rPr>
              <a:t>τα τελευταία 20 χρόνια.</a:t>
            </a:r>
          </a:p>
          <a:p>
            <a:r>
              <a:rPr lang="el-GR" sz="2000" dirty="0">
                <a:latin typeface="Book Antiqua" pitchFamily="18" charset="0"/>
              </a:rPr>
              <a:t>Πρόσφατα (</a:t>
            </a:r>
            <a:r>
              <a:rPr lang="en-US" sz="2000" dirty="0">
                <a:latin typeface="Book Antiqua" pitchFamily="18" charset="0"/>
              </a:rPr>
              <a:t>2020</a:t>
            </a:r>
            <a:r>
              <a:rPr lang="el-GR" sz="2000" dirty="0">
                <a:latin typeface="Book Antiqua" pitchFamily="18" charset="0"/>
              </a:rPr>
              <a:t>-</a:t>
            </a:r>
            <a:r>
              <a:rPr lang="en-US" sz="2000" dirty="0">
                <a:latin typeface="Book Antiqua" pitchFamily="18" charset="0"/>
              </a:rPr>
              <a:t>2021</a:t>
            </a:r>
            <a:r>
              <a:rPr lang="el-GR" sz="2000" dirty="0">
                <a:latin typeface="Book Antiqua" pitchFamily="18" charset="0"/>
              </a:rPr>
              <a:t>) εθνικά προγράμματα ελέγχου του πληθυσμού (</a:t>
            </a:r>
            <a:r>
              <a:rPr lang="en-US" sz="2000" dirty="0">
                <a:latin typeface="Book Antiqua" pitchFamily="18" charset="0"/>
              </a:rPr>
              <a:t>screening</a:t>
            </a:r>
            <a:r>
              <a:rPr lang="el-GR" sz="2000" dirty="0">
                <a:latin typeface="Book Antiqua" pitchFamily="18" charset="0"/>
              </a:rPr>
              <a:t>)</a:t>
            </a:r>
          </a:p>
          <a:p>
            <a:pPr lvl="1"/>
            <a:r>
              <a:rPr lang="el-GR" sz="2000" dirty="0">
                <a:latin typeface="Book Antiqua" pitchFamily="18" charset="0"/>
              </a:rPr>
              <a:t>Επίπτωση ΑΚΑ </a:t>
            </a:r>
            <a:r>
              <a:rPr lang="en-US" sz="2000" b="1" dirty="0">
                <a:solidFill>
                  <a:srgbClr val="0836F8"/>
                </a:solidFill>
                <a:latin typeface="Book Antiqua" pitchFamily="18" charset="0"/>
              </a:rPr>
              <a:t>&lt; 1%. </a:t>
            </a:r>
            <a:endParaRPr lang="el-GR" sz="2000" b="1" dirty="0">
              <a:solidFill>
                <a:srgbClr val="0836F8"/>
              </a:solidFill>
              <a:latin typeface="Book Antiqua" pitchFamily="18" charset="0"/>
            </a:endParaRPr>
          </a:p>
          <a:p>
            <a:r>
              <a:rPr lang="el-GR" sz="2000" dirty="0">
                <a:latin typeface="Book Antiqua" pitchFamily="18" charset="0"/>
              </a:rPr>
              <a:t>Αντίθετα, σε ένα πρόγραμμα (ΗΠΑ)</a:t>
            </a:r>
            <a:r>
              <a:rPr lang="en-US" sz="2000" dirty="0">
                <a:latin typeface="Book Antiqua" pitchFamily="18" charset="0"/>
              </a:rPr>
              <a:t> </a:t>
            </a:r>
            <a:r>
              <a:rPr lang="el-GR" sz="2000" dirty="0">
                <a:latin typeface="Book Antiqua" pitchFamily="18" charset="0"/>
              </a:rPr>
              <a:t>με νυν και πρώην καπνιστές </a:t>
            </a:r>
          </a:p>
          <a:p>
            <a:pPr lvl="1"/>
            <a:r>
              <a:rPr lang="el-GR" sz="2000" dirty="0">
                <a:latin typeface="Book Antiqua" pitchFamily="18" charset="0"/>
              </a:rPr>
              <a:t>Επίπτωση </a:t>
            </a:r>
            <a:r>
              <a:rPr lang="el-GR" sz="2000" b="1" dirty="0">
                <a:solidFill>
                  <a:srgbClr val="0836F8"/>
                </a:solidFill>
                <a:latin typeface="Book Antiqua" pitchFamily="18" charset="0"/>
              </a:rPr>
              <a:t>&gt;</a:t>
            </a:r>
            <a:r>
              <a:rPr lang="en-US" sz="2000" b="1" dirty="0">
                <a:solidFill>
                  <a:srgbClr val="0836F8"/>
                </a:solidFill>
                <a:latin typeface="Book Antiqua" pitchFamily="18" charset="0"/>
              </a:rPr>
              <a:t> 5%</a:t>
            </a:r>
            <a:endParaRPr lang="el-GR" sz="2000" dirty="0">
              <a:latin typeface="Book Antiqua" pitchFamily="18" charset="0"/>
            </a:endParaRPr>
          </a:p>
        </p:txBody>
      </p:sp>
      <p:sp>
        <p:nvSpPr>
          <p:cNvPr id="7" name="6 - Θέση περιεχομένου"/>
          <p:cNvSpPr>
            <a:spLocks noGrp="1"/>
          </p:cNvSpPr>
          <p:nvPr>
            <p:ph sz="half" idx="2"/>
          </p:nvPr>
        </p:nvSpPr>
        <p:spPr/>
        <p:txBody>
          <a:bodyPr/>
          <a:lstStyle/>
          <a:p>
            <a:endParaRPr lang="el-GR" dirty="0"/>
          </a:p>
          <a:p>
            <a:endParaRPr lang="el-GR" dirty="0"/>
          </a:p>
          <a:p>
            <a:endParaRPr lang="el-GR" dirty="0"/>
          </a:p>
        </p:txBody>
      </p:sp>
      <p:pic>
        <p:nvPicPr>
          <p:cNvPr id="26626" name="Picture 2" descr="C:\Users\spapad\AppData\Local\Packages\Microsoft.Windows.Photos_8wekyb3d8bbwe\TempState\ShareServiceTempFolder\AKA.jpeg"/>
          <p:cNvPicPr>
            <a:picLocks noChangeAspect="1" noChangeArrowheads="1"/>
          </p:cNvPicPr>
          <p:nvPr/>
        </p:nvPicPr>
        <p:blipFill>
          <a:blip r:embed="rId2" cstate="print"/>
          <a:srcRect/>
          <a:stretch>
            <a:fillRect/>
          </a:stretch>
        </p:blipFill>
        <p:spPr bwMode="auto">
          <a:xfrm>
            <a:off x="4561670" y="1237901"/>
            <a:ext cx="3096344" cy="2889109"/>
          </a:xfrm>
          <a:prstGeom prst="rect">
            <a:avLst/>
          </a:prstGeom>
          <a:noFill/>
          <a:ln w="12700">
            <a:solidFill>
              <a:srgbClr val="C00000"/>
            </a:solidFill>
          </a:ln>
        </p:spPr>
      </p:pic>
      <p:sp>
        <p:nvSpPr>
          <p:cNvPr id="8" name="TextBox 7">
            <a:extLst>
              <a:ext uri="{FF2B5EF4-FFF2-40B4-BE49-F238E27FC236}">
                <a16:creationId xmlns:a16="http://schemas.microsoft.com/office/drawing/2014/main" id="{4BDA5E0E-68B5-7512-E306-90BD96A0B93D}"/>
              </a:ext>
            </a:extLst>
          </p:cNvPr>
          <p:cNvSpPr txBox="1"/>
          <p:nvPr/>
        </p:nvSpPr>
        <p:spPr>
          <a:xfrm flipH="1">
            <a:off x="5508104" y="4146037"/>
            <a:ext cx="1224136"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
        <p:nvSpPr>
          <p:cNvPr id="4" name="TextBox 3">
            <a:extLst>
              <a:ext uri="{FF2B5EF4-FFF2-40B4-BE49-F238E27FC236}">
                <a16:creationId xmlns:a16="http://schemas.microsoft.com/office/drawing/2014/main" id="{BB22F955-E011-A9F8-2D75-6379A383A88D}"/>
              </a:ext>
            </a:extLst>
          </p:cNvPr>
          <p:cNvSpPr txBox="1"/>
          <p:nvPr/>
        </p:nvSpPr>
        <p:spPr>
          <a:xfrm>
            <a:off x="971600" y="4752855"/>
            <a:ext cx="3096344" cy="369332"/>
          </a:xfrm>
          <a:prstGeom prst="rect">
            <a:avLst/>
          </a:prstGeom>
          <a:noFill/>
          <a:ln w="9525">
            <a:solidFill>
              <a:srgbClr val="C00000"/>
            </a:solidFill>
          </a:ln>
        </p:spPr>
        <p:txBody>
          <a:bodyPr wrap="square" rtlCol="0">
            <a:spAutoFit/>
          </a:bodyPr>
          <a:lstStyle/>
          <a:p>
            <a:r>
              <a:rPr lang="en-US" b="1" i="0" dirty="0">
                <a:solidFill>
                  <a:srgbClr val="00B050"/>
                </a:solidFill>
                <a:effectLst/>
                <a:highlight>
                  <a:srgbClr val="FFFFFF"/>
                </a:highlight>
                <a:latin typeface="BlinkMacSystemFont"/>
              </a:rPr>
              <a:t>European Guidelines 2024</a:t>
            </a:r>
            <a:endParaRPr lang="en-US" b="1" dirty="0">
              <a:solidFill>
                <a:srgbClr val="00B05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alpha val="34000"/>
          </a:schemeClr>
        </a:solidFill>
        <a:effectLst/>
      </p:bgPr>
    </p:bg>
    <p:spTree>
      <p:nvGrpSpPr>
        <p:cNvPr id="1" name=""/>
        <p:cNvGrpSpPr/>
        <p:nvPr/>
      </p:nvGrpSpPr>
      <p:grpSpPr>
        <a:xfrm>
          <a:off x="0" y="0"/>
          <a:ext cx="0" cy="0"/>
          <a:chOff x="0" y="0"/>
          <a:chExt cx="0" cy="0"/>
        </a:xfrm>
      </p:grpSpPr>
      <p:pic>
        <p:nvPicPr>
          <p:cNvPr id="39938" name="Picture 2" descr="C:\Users\kakkos\Downloads\100_4321.JPG"/>
          <p:cNvPicPr>
            <a:picLocks noChangeAspect="1" noChangeArrowheads="1"/>
          </p:cNvPicPr>
          <p:nvPr/>
        </p:nvPicPr>
        <p:blipFill>
          <a:blip r:embed="rId3" cstate="print"/>
          <a:srcRect/>
          <a:stretch>
            <a:fillRect/>
          </a:stretch>
        </p:blipFill>
        <p:spPr bwMode="auto">
          <a:xfrm>
            <a:off x="1" y="28590"/>
            <a:ext cx="3491880" cy="4655839"/>
          </a:xfrm>
          <a:prstGeom prst="rect">
            <a:avLst/>
          </a:prstGeom>
          <a:noFill/>
          <a:ln w="19050">
            <a:solidFill>
              <a:srgbClr val="C00000"/>
            </a:solidFill>
            <a:miter lim="800000"/>
            <a:headEnd/>
            <a:tailEnd/>
          </a:ln>
        </p:spPr>
      </p:pic>
      <p:pic>
        <p:nvPicPr>
          <p:cNvPr id="145411" name="Picture 3" descr="C:\Users\kakkos\Downloads\11052012307.jpg"/>
          <p:cNvPicPr>
            <a:picLocks noChangeAspect="1" noChangeArrowheads="1"/>
          </p:cNvPicPr>
          <p:nvPr/>
        </p:nvPicPr>
        <p:blipFill>
          <a:blip r:embed="rId4" cstate="print"/>
          <a:srcRect/>
          <a:stretch>
            <a:fillRect/>
          </a:stretch>
        </p:blipFill>
        <p:spPr bwMode="auto">
          <a:xfrm>
            <a:off x="4955769" y="2287"/>
            <a:ext cx="3491880" cy="4656776"/>
          </a:xfrm>
          <a:prstGeom prst="rect">
            <a:avLst/>
          </a:prstGeom>
          <a:ln w="19050" cap="sq" cmpd="thickThin">
            <a:solidFill>
              <a:srgbClr val="C00000"/>
            </a:solidFill>
            <a:prstDash val="solid"/>
            <a:miter lim="800000"/>
          </a:ln>
          <a:effectLst>
            <a:innerShdw blurRad="76200">
              <a:srgbClr val="000000"/>
            </a:innerShdw>
          </a:effectLst>
        </p:spPr>
      </p:pic>
      <p:pic>
        <p:nvPicPr>
          <p:cNvPr id="2" name="Picture 2" descr="Surgeon Cartoon Images - Free Download on Freepik">
            <a:extLst>
              <a:ext uri="{FF2B5EF4-FFF2-40B4-BE49-F238E27FC236}">
                <a16:creationId xmlns:a16="http://schemas.microsoft.com/office/drawing/2014/main" id="{5326A9B3-9BA3-CF61-C4BC-B20541E1F9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1" y="0"/>
            <a:ext cx="1691680" cy="169168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EC463C-C563-FBF1-B3D2-7865A477D019}"/>
              </a:ext>
            </a:extLst>
          </p:cNvPr>
          <p:cNvSpPr txBox="1"/>
          <p:nvPr/>
        </p:nvSpPr>
        <p:spPr>
          <a:xfrm>
            <a:off x="-14068" y="4680164"/>
            <a:ext cx="6012160" cy="461665"/>
          </a:xfrm>
          <a:prstGeom prst="rect">
            <a:avLst/>
          </a:prstGeom>
          <a:solidFill>
            <a:schemeClr val="accent3">
              <a:lumMod val="20000"/>
              <a:lumOff val="80000"/>
            </a:schemeClr>
          </a:solidFill>
          <a:ln>
            <a:noFill/>
          </a:ln>
        </p:spPr>
        <p:txBody>
          <a:bodyPr wrap="square" rtlCol="0">
            <a:spAutoFit/>
          </a:bodyPr>
          <a:lstStyle/>
          <a:p>
            <a:r>
              <a:rPr lang="en-US" sz="1200" b="0" i="0" dirty="0">
                <a:solidFill>
                  <a:srgbClr val="212121"/>
                </a:solidFill>
                <a:effectLst/>
                <a:latin typeface="BlinkMacSystemFont"/>
              </a:rPr>
              <a:t>Papadoulas S et al. Custom-Made Bifurcated Prosthetic Graft for Aortoiliac Aneurysm Repair. Aorta (Stamford). 2021 Apr;9(2):88-91.</a:t>
            </a:r>
            <a:endParaRPr lang="en-US" sz="1200" dirty="0"/>
          </a:p>
        </p:txBody>
      </p:sp>
      <p:pic>
        <p:nvPicPr>
          <p:cNvPr id="5" name="Εικόνα 4" descr="Εικόνα που περιέχει κείμενο, ιατρική απεικόνιση, ακτινολογία, στιγμιότυπο οθόνης&#10;&#10;Περιγραφή που δημιουργήθηκε αυτόματα">
            <a:extLst>
              <a:ext uri="{FF2B5EF4-FFF2-40B4-BE49-F238E27FC236}">
                <a16:creationId xmlns:a16="http://schemas.microsoft.com/office/drawing/2014/main" id="{C0410A38-E936-13D2-8B49-35842DF0A2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800" y="35169"/>
            <a:ext cx="1585671" cy="1944925"/>
          </a:xfrm>
          <a:prstGeom prst="rect">
            <a:avLst/>
          </a:prstGeom>
          <a:ln w="19050">
            <a:solidFill>
              <a:srgbClr val="C00000"/>
            </a:solidFill>
          </a:ln>
        </p:spPr>
      </p:pic>
      <p:pic>
        <p:nvPicPr>
          <p:cNvPr id="7" name="Εικόνα 6" descr="Εικόνα που περιέχει ζωγραφιά, καρτούν, clipart, σκίτσο/σχέδιο&#10;&#10;Περιγραφή που δημιουργήθηκε αυτόματα">
            <a:extLst>
              <a:ext uri="{FF2B5EF4-FFF2-40B4-BE49-F238E27FC236}">
                <a16:creationId xmlns:a16="http://schemas.microsoft.com/office/drawing/2014/main" id="{0860255A-C5FB-841E-0CDE-5F3028BE22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36496" y="1772529"/>
            <a:ext cx="1630168" cy="1653047"/>
          </a:xfrm>
          <a:prstGeom prst="rect">
            <a:avLst/>
          </a:prstGeom>
          <a:noFill/>
          <a:ln w="19050">
            <a:solidFill>
              <a:srgbClr val="C00000"/>
            </a:solidFill>
          </a:ln>
          <a:scene3d>
            <a:camera prst="orthographicFront">
              <a:rot lat="0" lon="10799977" rev="0"/>
            </a:camera>
            <a:lightRig rig="threePt" dir="t"/>
          </a:scene3d>
        </p:spPr>
      </p:pic>
      <p:sp>
        <p:nvSpPr>
          <p:cNvPr id="4" name="TextBox 7">
            <a:extLst>
              <a:ext uri="{FF2B5EF4-FFF2-40B4-BE49-F238E27FC236}">
                <a16:creationId xmlns:a16="http://schemas.microsoft.com/office/drawing/2014/main" id="{46F1D8A6-5317-D4EC-DC85-787D1B2286BD}"/>
              </a:ext>
            </a:extLst>
          </p:cNvPr>
          <p:cNvSpPr txBox="1"/>
          <p:nvPr/>
        </p:nvSpPr>
        <p:spPr>
          <a:xfrm flipH="1">
            <a:off x="3564635" y="4135843"/>
            <a:ext cx="1307356"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14602882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6283DD-3A84-6019-1C8B-1417A16A1613}"/>
              </a:ext>
            </a:extLst>
          </p:cNvPr>
          <p:cNvSpPr>
            <a:spLocks noGrp="1"/>
          </p:cNvSpPr>
          <p:nvPr>
            <p:ph type="title"/>
          </p:nvPr>
        </p:nvSpPr>
        <p:spPr/>
        <p:txBody>
          <a:bodyPr>
            <a:normAutofit/>
          </a:bodyPr>
          <a:lstStyle/>
          <a:p>
            <a:pPr algn="l"/>
            <a:r>
              <a:rPr lang="el-GR" sz="3200" b="1" dirty="0" err="1">
                <a:solidFill>
                  <a:srgbClr val="C00000"/>
                </a:solidFill>
                <a:latin typeface="Book Antiqua" panose="02040602050305030304" pitchFamily="18" charset="0"/>
              </a:rPr>
              <a:t>Ενδαγγειακή</a:t>
            </a:r>
            <a:r>
              <a:rPr lang="el-GR" sz="3200" b="1" dirty="0">
                <a:solidFill>
                  <a:srgbClr val="C00000"/>
                </a:solidFill>
                <a:latin typeface="Book Antiqua" panose="02040602050305030304" pitchFamily="18" charset="0"/>
              </a:rPr>
              <a:t> αποκατάσταση (</a:t>
            </a:r>
            <a:r>
              <a:rPr lang="en-US" sz="3200" b="1" dirty="0">
                <a:solidFill>
                  <a:srgbClr val="C00000"/>
                </a:solidFill>
                <a:latin typeface="Book Antiqua" panose="02040602050305030304" pitchFamily="18" charset="0"/>
              </a:rPr>
              <a:t>EVAR</a:t>
            </a:r>
            <a:r>
              <a:rPr lang="el-GR" sz="3200" b="1" dirty="0">
                <a:solidFill>
                  <a:srgbClr val="C00000"/>
                </a:solidFill>
                <a:latin typeface="Book Antiqua" panose="02040602050305030304" pitchFamily="18" charset="0"/>
              </a:rPr>
              <a:t>)</a:t>
            </a:r>
            <a:endParaRPr lang="en-US" sz="32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8A75E5AD-C38D-C379-FE52-3B7FCC482A66}"/>
              </a:ext>
            </a:extLst>
          </p:cNvPr>
          <p:cNvSpPr>
            <a:spLocks noGrp="1"/>
          </p:cNvSpPr>
          <p:nvPr>
            <p:ph idx="1"/>
          </p:nvPr>
        </p:nvSpPr>
        <p:spPr/>
        <p:txBody>
          <a:bodyPr>
            <a:normAutofit/>
          </a:bodyPr>
          <a:lstStyle/>
          <a:p>
            <a:pPr eaLnBrk="1" hangingPunct="1"/>
            <a:r>
              <a:rPr lang="el-GR" sz="2200" u="sng" dirty="0">
                <a:latin typeface="Book Antiqua" panose="02040602050305030304" pitchFamily="18" charset="0"/>
              </a:rPr>
              <a:t>Μικρότερος χειρουργικός κίνδυνος</a:t>
            </a:r>
          </a:p>
          <a:p>
            <a:pPr eaLnBrk="1" hangingPunct="1"/>
            <a:r>
              <a:rPr lang="el-GR" sz="2200" dirty="0">
                <a:latin typeface="Book Antiqua" panose="02040602050305030304" pitchFamily="18" charset="0"/>
              </a:rPr>
              <a:t>Αποφυγή μεγάλης χειρουργικής τομής</a:t>
            </a:r>
          </a:p>
          <a:p>
            <a:pPr eaLnBrk="1" hangingPunct="1"/>
            <a:r>
              <a:rPr lang="el-GR" sz="2200" dirty="0">
                <a:latin typeface="Book Antiqua" panose="02040602050305030304" pitchFamily="18" charset="0"/>
              </a:rPr>
              <a:t>Μικρότερος χρόνος ανάρρωσης</a:t>
            </a:r>
            <a:endParaRPr lang="en-US" sz="2200" dirty="0">
              <a:latin typeface="Book Antiqua" panose="02040602050305030304" pitchFamily="18" charset="0"/>
            </a:endParaRPr>
          </a:p>
          <a:p>
            <a:r>
              <a:rPr lang="el-GR" sz="2200" u="sng" dirty="0">
                <a:latin typeface="Book Antiqua" panose="02040602050305030304" pitchFamily="18" charset="0"/>
              </a:rPr>
              <a:t>Χρειάζεται </a:t>
            </a:r>
            <a:r>
              <a:rPr lang="en-US" sz="2200" u="sng" dirty="0">
                <a:latin typeface="Book Antiqua" panose="02040602050305030304" pitchFamily="18" charset="0"/>
              </a:rPr>
              <a:t>follow-up </a:t>
            </a:r>
            <a:r>
              <a:rPr lang="el-GR" sz="2200" u="sng" dirty="0">
                <a:latin typeface="Book Antiqua" panose="02040602050305030304" pitchFamily="18" charset="0"/>
              </a:rPr>
              <a:t>εφόρου ζωής </a:t>
            </a:r>
            <a:r>
              <a:rPr lang="el-GR" sz="2200" dirty="0">
                <a:latin typeface="Book Antiqua" panose="02040602050305030304" pitchFamily="18" charset="0"/>
              </a:rPr>
              <a:t>(</a:t>
            </a:r>
            <a:r>
              <a:rPr lang="en-US" sz="2200" dirty="0">
                <a:latin typeface="Book Antiqua" panose="02040602050305030304" pitchFamily="18" charset="0"/>
              </a:rPr>
              <a:t>CT-scan</a:t>
            </a:r>
            <a:r>
              <a:rPr lang="el-GR" sz="2200" dirty="0">
                <a:latin typeface="Book Antiqua" panose="02040602050305030304" pitchFamily="18" charset="0"/>
              </a:rPr>
              <a:t>)</a:t>
            </a:r>
          </a:p>
          <a:p>
            <a:pPr eaLnBrk="1" hangingPunct="1"/>
            <a:r>
              <a:rPr lang="en-GB" sz="2200" u="sng" dirty="0">
                <a:latin typeface="Book Antiqua" panose="02040602050305030304" pitchFamily="18" charset="0"/>
              </a:rPr>
              <a:t>20% </a:t>
            </a:r>
            <a:r>
              <a:rPr lang="el-GR" sz="2200" u="sng" dirty="0">
                <a:latin typeface="Book Antiqua" panose="02040602050305030304" pitchFamily="18" charset="0"/>
              </a:rPr>
              <a:t>θα χρειαστούν </a:t>
            </a:r>
            <a:r>
              <a:rPr lang="el-GR" sz="2200" u="sng" dirty="0" err="1">
                <a:latin typeface="Book Antiqua" panose="02040602050305030304" pitchFamily="18" charset="0"/>
              </a:rPr>
              <a:t>επανεπέμβαση</a:t>
            </a:r>
            <a:r>
              <a:rPr lang="el-GR" sz="2200" u="sng" dirty="0">
                <a:latin typeface="Book Antiqua" panose="02040602050305030304" pitchFamily="18" charset="0"/>
              </a:rPr>
              <a:t> </a:t>
            </a:r>
            <a:r>
              <a:rPr lang="el-GR" sz="2200" dirty="0">
                <a:latin typeface="Book Antiqua" panose="02040602050305030304" pitchFamily="18" charset="0"/>
              </a:rPr>
              <a:t>(συνήθως </a:t>
            </a:r>
            <a:r>
              <a:rPr lang="el-GR" sz="2200" dirty="0" err="1">
                <a:latin typeface="Book Antiqua" panose="02040602050305030304" pitchFamily="18" charset="0"/>
              </a:rPr>
              <a:t>διαδερμικά</a:t>
            </a:r>
            <a:r>
              <a:rPr lang="el-GR" sz="2200" dirty="0">
                <a:latin typeface="Book Antiqua" panose="02040602050305030304" pitchFamily="18" charset="0"/>
              </a:rPr>
              <a:t>) για αντιμετώπιση επιπλοκών, κυρίως, </a:t>
            </a:r>
            <a:r>
              <a:rPr lang="el-GR" sz="2200" dirty="0" err="1">
                <a:latin typeface="Book Antiqua" panose="02040602050305030304" pitchFamily="18" charset="0"/>
              </a:rPr>
              <a:t>ενδοδιαφυγών</a:t>
            </a:r>
            <a:r>
              <a:rPr lang="el-GR" sz="2200" dirty="0">
                <a:latin typeface="Book Antiqua" panose="02040602050305030304" pitchFamily="18" charset="0"/>
              </a:rPr>
              <a:t>)</a:t>
            </a:r>
          </a:p>
          <a:p>
            <a:endParaRPr lang="en-US" dirty="0"/>
          </a:p>
        </p:txBody>
      </p:sp>
      <p:pic>
        <p:nvPicPr>
          <p:cNvPr id="17410" name="Picture 2" descr="EVAR Surgery (Percutaneous Endovascular Aneurysm Repair) - BroadcastMed">
            <a:extLst>
              <a:ext uri="{FF2B5EF4-FFF2-40B4-BE49-F238E27FC236}">
                <a16:creationId xmlns:a16="http://schemas.microsoft.com/office/drawing/2014/main" id="{CC16F0F2-4B34-F339-0BC2-C67C231D1E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51870"/>
            <a:ext cx="2649783" cy="1490043"/>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17412" name="Picture 4" descr="Improving treatment for abdominal aortic aneurysm – without open surgery |  Discovery | Heart | UT Southwestern Medical Center">
            <a:extLst>
              <a:ext uri="{FF2B5EF4-FFF2-40B4-BE49-F238E27FC236}">
                <a16:creationId xmlns:a16="http://schemas.microsoft.com/office/drawing/2014/main" id="{C66E12E5-283C-D6F2-7A78-919AE3F923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109" y="3651870"/>
            <a:ext cx="2352700" cy="1490043"/>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6" name="Εικόνα 5" descr="Εικόνα που περιέχει τέχνη&#10;&#10;Περιγραφή που δημιουργήθηκε αυτόματα με χαμηλό επίπεδο εμπιστοσύνης">
            <a:extLst>
              <a:ext uri="{FF2B5EF4-FFF2-40B4-BE49-F238E27FC236}">
                <a16:creationId xmlns:a16="http://schemas.microsoft.com/office/drawing/2014/main" id="{8BE7A9E9-9DC2-1999-D3E2-71E19014C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0030" y="30216"/>
            <a:ext cx="1182897" cy="1995686"/>
          </a:xfrm>
          <a:prstGeom prst="rect">
            <a:avLst/>
          </a:prstGeom>
          <a:ln w="19050">
            <a:solidFill>
              <a:srgbClr val="C00000"/>
            </a:solidFill>
          </a:ln>
        </p:spPr>
      </p:pic>
      <p:pic>
        <p:nvPicPr>
          <p:cNvPr id="8" name="Picture 5" descr="spiros xeir-300 tif0001_filtered">
            <a:extLst>
              <a:ext uri="{FF2B5EF4-FFF2-40B4-BE49-F238E27FC236}">
                <a16:creationId xmlns:a16="http://schemas.microsoft.com/office/drawing/2014/main" id="{3947C8F7-229D-D237-3CDE-0BFA77C8EE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2038" y="3645253"/>
            <a:ext cx="1621552" cy="110104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091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71DEF9-9349-6A36-1177-0C7B0D7AA6BD}"/>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Τύποι μοσχευμάτων</a:t>
            </a:r>
            <a:endParaRPr lang="en-US" sz="3600" b="1" dirty="0">
              <a:solidFill>
                <a:srgbClr val="C00000"/>
              </a:solidFill>
              <a:latin typeface="Book Antiqua" panose="02040602050305030304" pitchFamily="18" charset="0"/>
            </a:endParaRPr>
          </a:p>
        </p:txBody>
      </p:sp>
      <p:pic>
        <p:nvPicPr>
          <p:cNvPr id="5" name="Θέση περιεχομένου 4" descr="Εικόνα που περιέχει σκίτσο/σχέδιο, τέχνη&#10;&#10;Περιγραφή που δημιουργήθηκε αυτόματα">
            <a:extLst>
              <a:ext uri="{FF2B5EF4-FFF2-40B4-BE49-F238E27FC236}">
                <a16:creationId xmlns:a16="http://schemas.microsoft.com/office/drawing/2014/main" id="{F43C01D2-C58F-6675-6F82-BB65786858D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16852" y="1200150"/>
            <a:ext cx="4710296" cy="3394075"/>
          </a:xfrm>
          <a:ln w="19050">
            <a:solidFill>
              <a:srgbClr val="C00000"/>
            </a:solidFill>
          </a:ln>
        </p:spPr>
      </p:pic>
      <p:sp>
        <p:nvSpPr>
          <p:cNvPr id="6" name="5 - TextBox">
            <a:extLst>
              <a:ext uri="{FF2B5EF4-FFF2-40B4-BE49-F238E27FC236}">
                <a16:creationId xmlns:a16="http://schemas.microsoft.com/office/drawing/2014/main" id="{34C1D53E-70BE-4283-875A-0A9113745A94}"/>
              </a:ext>
            </a:extLst>
          </p:cNvPr>
          <p:cNvSpPr txBox="1"/>
          <p:nvPr/>
        </p:nvSpPr>
        <p:spPr>
          <a:xfrm>
            <a:off x="0" y="4712613"/>
            <a:ext cx="6084168" cy="430887"/>
          </a:xfrm>
          <a:prstGeom prst="rect">
            <a:avLst/>
          </a:prstGeom>
          <a:solidFill>
            <a:schemeClr val="accent3">
              <a:lumMod val="20000"/>
              <a:lumOff val="80000"/>
            </a:schemeClr>
          </a:solidFill>
        </p:spPr>
        <p:txBody>
          <a:bodyPr wrap="square" rtlCol="0">
            <a:spAutoFit/>
          </a:bodyPr>
          <a:lstStyle/>
          <a:p>
            <a:r>
              <a:rPr lang="en-US" sz="1100" dirty="0">
                <a:latin typeface="BlinkMacSystemFont"/>
              </a:rPr>
              <a:t>Anton N. </a:t>
            </a:r>
            <a:r>
              <a:rPr lang="en-US" sz="1100" dirty="0" err="1">
                <a:latin typeface="BlinkMacSystemFont"/>
              </a:rPr>
              <a:t>Sindawy</a:t>
            </a:r>
            <a:r>
              <a:rPr lang="en-US" sz="1100" dirty="0">
                <a:latin typeface="BlinkMacSystemFont"/>
              </a:rPr>
              <a:t> and Bruce A. </a:t>
            </a:r>
            <a:r>
              <a:rPr lang="en-US" sz="1100" dirty="0" err="1">
                <a:latin typeface="BlinkMacSystemFont"/>
              </a:rPr>
              <a:t>Perler</a:t>
            </a:r>
            <a:r>
              <a:rPr lang="en-US" sz="1100" dirty="0">
                <a:latin typeface="BlinkMacSystemFont"/>
              </a:rPr>
              <a:t>. Rutherford’s vascular surgery and endovascular therapy, 10 edition, Elsevier 2022.</a:t>
            </a:r>
            <a:endParaRPr lang="el-GR" sz="1100" dirty="0">
              <a:latin typeface="BlinkMacSystemFont"/>
            </a:endParaRPr>
          </a:p>
        </p:txBody>
      </p:sp>
      <p:sp>
        <p:nvSpPr>
          <p:cNvPr id="7" name="TextBox 6">
            <a:extLst>
              <a:ext uri="{FF2B5EF4-FFF2-40B4-BE49-F238E27FC236}">
                <a16:creationId xmlns:a16="http://schemas.microsoft.com/office/drawing/2014/main" id="{140723F9-B17E-3DDC-4E67-C27434960A8A}"/>
              </a:ext>
            </a:extLst>
          </p:cNvPr>
          <p:cNvSpPr txBox="1"/>
          <p:nvPr/>
        </p:nvSpPr>
        <p:spPr>
          <a:xfrm>
            <a:off x="7227834" y="560531"/>
            <a:ext cx="1656184" cy="646331"/>
          </a:xfrm>
          <a:prstGeom prst="rect">
            <a:avLst/>
          </a:prstGeom>
          <a:noFill/>
          <a:ln w="19050">
            <a:solidFill>
              <a:srgbClr val="C00000"/>
            </a:solidFill>
          </a:ln>
        </p:spPr>
        <p:txBody>
          <a:bodyPr wrap="square" rtlCol="0">
            <a:spAutoFit/>
          </a:bodyPr>
          <a:lstStyle/>
          <a:p>
            <a:pPr marL="285750" indent="-285750">
              <a:buFont typeface="Arial" panose="020B0604020202020204" pitchFamily="34" charset="0"/>
              <a:buChar char="•"/>
            </a:pPr>
            <a:r>
              <a:rPr lang="en-US" dirty="0">
                <a:solidFill>
                  <a:srgbClr val="00B050"/>
                </a:solidFill>
              </a:rPr>
              <a:t>Fixation</a:t>
            </a:r>
          </a:p>
          <a:p>
            <a:pPr marL="285750" indent="-285750">
              <a:buFont typeface="Arial" panose="020B0604020202020204" pitchFamily="34" charset="0"/>
              <a:buChar char="•"/>
            </a:pPr>
            <a:r>
              <a:rPr lang="en-US" dirty="0">
                <a:solidFill>
                  <a:srgbClr val="00B050"/>
                </a:solidFill>
              </a:rPr>
              <a:t>Sealing</a:t>
            </a:r>
          </a:p>
        </p:txBody>
      </p:sp>
      <p:sp>
        <p:nvSpPr>
          <p:cNvPr id="8" name="TextBox 7">
            <a:extLst>
              <a:ext uri="{FF2B5EF4-FFF2-40B4-BE49-F238E27FC236}">
                <a16:creationId xmlns:a16="http://schemas.microsoft.com/office/drawing/2014/main" id="{A1B3B3FF-C3BE-90F7-0727-BBD2EAD9842D}"/>
              </a:ext>
            </a:extLst>
          </p:cNvPr>
          <p:cNvSpPr txBox="1"/>
          <p:nvPr/>
        </p:nvSpPr>
        <p:spPr>
          <a:xfrm>
            <a:off x="7051569" y="1289760"/>
            <a:ext cx="2004370" cy="3293209"/>
          </a:xfrm>
          <a:prstGeom prst="rect">
            <a:avLst/>
          </a:prstGeom>
          <a:noFill/>
          <a:ln w="19050">
            <a:solidFill>
              <a:srgbClr val="C00000"/>
            </a:solidFill>
          </a:ln>
        </p:spPr>
        <p:txBody>
          <a:bodyPr wrap="square" rtlCol="0">
            <a:spAutoFit/>
          </a:bodyPr>
          <a:lstStyle/>
          <a:p>
            <a:r>
              <a:rPr lang="en-US" sz="1600" dirty="0">
                <a:solidFill>
                  <a:srgbClr val="00B050"/>
                </a:solidFill>
              </a:rPr>
              <a:t>Commercially Available Endografts:</a:t>
            </a:r>
          </a:p>
          <a:p>
            <a:r>
              <a:rPr lang="en-US" sz="1600" dirty="0"/>
              <a:t>(A) Cook Zenith Flex; (B) Gore Excluder; </a:t>
            </a:r>
          </a:p>
          <a:p>
            <a:r>
              <a:rPr lang="en-US" sz="1600" dirty="0"/>
              <a:t>(C) Medtronic Endurant IIs;</a:t>
            </a:r>
          </a:p>
          <a:p>
            <a:r>
              <a:rPr lang="en-US" sz="1600" dirty="0"/>
              <a:t>(D) </a:t>
            </a:r>
            <a:r>
              <a:rPr lang="en-US" sz="1600" dirty="0" err="1"/>
              <a:t>Endologix</a:t>
            </a:r>
            <a:r>
              <a:rPr lang="en-US" sz="1600" dirty="0"/>
              <a:t> AFX;</a:t>
            </a:r>
          </a:p>
          <a:p>
            <a:r>
              <a:rPr lang="en-US" sz="1600" dirty="0"/>
              <a:t>(E) </a:t>
            </a:r>
            <a:r>
              <a:rPr lang="en-US" sz="1600" dirty="0" err="1"/>
              <a:t>Trivascular</a:t>
            </a:r>
            <a:r>
              <a:rPr lang="en-US" sz="1600" dirty="0"/>
              <a:t> Ovation; </a:t>
            </a:r>
          </a:p>
          <a:p>
            <a:r>
              <a:rPr lang="en-US" sz="1600" dirty="0"/>
              <a:t>(F) Lombard </a:t>
            </a:r>
            <a:r>
              <a:rPr lang="en-US" sz="1600" dirty="0" err="1"/>
              <a:t>Aorfix</a:t>
            </a:r>
            <a:r>
              <a:rPr lang="en-US" sz="1600" dirty="0"/>
              <a:t>; (G) Terumo Treo.</a:t>
            </a:r>
          </a:p>
          <a:p>
            <a:r>
              <a:rPr lang="en-US" sz="1600" dirty="0"/>
              <a:t>(H) Lombard Altura</a:t>
            </a:r>
          </a:p>
          <a:p>
            <a:r>
              <a:rPr lang="en-US" sz="1600" dirty="0"/>
              <a:t>(I) Gore </a:t>
            </a:r>
            <a:r>
              <a:rPr lang="en-US" sz="1600" dirty="0" err="1"/>
              <a:t>Comformable</a:t>
            </a:r>
            <a:endParaRPr lang="en-US" sz="1600" dirty="0"/>
          </a:p>
        </p:txBody>
      </p:sp>
      <p:pic>
        <p:nvPicPr>
          <p:cNvPr id="1026" name="Picture 2" descr="It changes the game”: A novel application of the Altura Endograft System">
            <a:extLst>
              <a:ext uri="{FF2B5EF4-FFF2-40B4-BE49-F238E27FC236}">
                <a16:creationId xmlns:a16="http://schemas.microsoft.com/office/drawing/2014/main" id="{BC5ADE03-F6CA-714D-3336-857B10CD93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246" y="2766088"/>
            <a:ext cx="1110347" cy="182153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11" name="Εικόνα 10" descr="Εικόνα που περιέχει σκίτσο/σχέδιο, ζωγραφιά, τέχνη, αξεσουάρ μόδας&#10;&#10;Περιγραφή που δημιουργήθηκε αυτόματα">
            <a:extLst>
              <a:ext uri="{FF2B5EF4-FFF2-40B4-BE49-F238E27FC236}">
                <a16:creationId xmlns:a16="http://schemas.microsoft.com/office/drawing/2014/main" id="{0742C4E5-8AD4-7266-F790-885E1B5ADF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246" y="1206862"/>
            <a:ext cx="1109773" cy="1549855"/>
          </a:xfrm>
          <a:prstGeom prst="rect">
            <a:avLst/>
          </a:prstGeom>
          <a:ln w="19050">
            <a:solidFill>
              <a:srgbClr val="C00000"/>
            </a:solidFill>
          </a:ln>
        </p:spPr>
      </p:pic>
      <p:sp>
        <p:nvSpPr>
          <p:cNvPr id="12" name="TextBox 11">
            <a:extLst>
              <a:ext uri="{FF2B5EF4-FFF2-40B4-BE49-F238E27FC236}">
                <a16:creationId xmlns:a16="http://schemas.microsoft.com/office/drawing/2014/main" id="{851C950C-1E6B-967C-DE19-ADFFEEC97C62}"/>
              </a:ext>
            </a:extLst>
          </p:cNvPr>
          <p:cNvSpPr txBox="1"/>
          <p:nvPr/>
        </p:nvSpPr>
        <p:spPr>
          <a:xfrm>
            <a:off x="1037642" y="4361932"/>
            <a:ext cx="504056" cy="276999"/>
          </a:xfrm>
          <a:prstGeom prst="rect">
            <a:avLst/>
          </a:prstGeom>
          <a:noFill/>
        </p:spPr>
        <p:txBody>
          <a:bodyPr wrap="square" rtlCol="0">
            <a:spAutoFit/>
          </a:bodyPr>
          <a:lstStyle/>
          <a:p>
            <a:r>
              <a:rPr lang="en-US" sz="1200" dirty="0"/>
              <a:t>H</a:t>
            </a:r>
          </a:p>
        </p:txBody>
      </p:sp>
      <p:sp>
        <p:nvSpPr>
          <p:cNvPr id="13" name="TextBox 12">
            <a:extLst>
              <a:ext uri="{FF2B5EF4-FFF2-40B4-BE49-F238E27FC236}">
                <a16:creationId xmlns:a16="http://schemas.microsoft.com/office/drawing/2014/main" id="{FFFEE969-D871-D982-5350-277E4BD2AE91}"/>
              </a:ext>
            </a:extLst>
          </p:cNvPr>
          <p:cNvSpPr txBox="1"/>
          <p:nvPr/>
        </p:nvSpPr>
        <p:spPr>
          <a:xfrm>
            <a:off x="1017825" y="2529944"/>
            <a:ext cx="332359" cy="276999"/>
          </a:xfrm>
          <a:prstGeom prst="rect">
            <a:avLst/>
          </a:prstGeom>
          <a:noFill/>
        </p:spPr>
        <p:txBody>
          <a:bodyPr wrap="square" rtlCol="0">
            <a:spAutoFit/>
          </a:bodyPr>
          <a:lstStyle/>
          <a:p>
            <a:r>
              <a:rPr lang="en-US" sz="1200" dirty="0"/>
              <a:t>I</a:t>
            </a:r>
          </a:p>
        </p:txBody>
      </p:sp>
      <p:pic>
        <p:nvPicPr>
          <p:cNvPr id="3" name="Picture 2" descr="Aorfix™ - EVAR">
            <a:extLst>
              <a:ext uri="{FF2B5EF4-FFF2-40B4-BE49-F238E27FC236}">
                <a16:creationId xmlns:a16="http://schemas.microsoft.com/office/drawing/2014/main" id="{76CF01D0-036D-17B7-C5F9-26E028F285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2756717"/>
            <a:ext cx="562667" cy="660761"/>
          </a:xfrm>
          <a:prstGeom prst="rect">
            <a:avLst/>
          </a:prstGeom>
          <a:noFill/>
          <a:extLst>
            <a:ext uri="{909E8E84-426E-40DD-AFC4-6F175D3DCCD1}">
              <a14:hiddenFill xmlns:a14="http://schemas.microsoft.com/office/drawing/2010/main">
                <a:solidFill>
                  <a:srgbClr val="FFFFFF"/>
                </a:solidFill>
              </a14:hiddenFill>
            </a:ext>
          </a:extLst>
        </p:spPr>
      </p:pic>
      <p:pic>
        <p:nvPicPr>
          <p:cNvPr id="9" name="Εικόνα 8">
            <a:extLst>
              <a:ext uri="{FF2B5EF4-FFF2-40B4-BE49-F238E27FC236}">
                <a16:creationId xmlns:a16="http://schemas.microsoft.com/office/drawing/2014/main" id="{DF7FB4D0-798B-3110-34DF-9F92A9508B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32" y="7650"/>
            <a:ext cx="1519212" cy="1411972"/>
          </a:xfrm>
          <a:prstGeom prst="rect">
            <a:avLst/>
          </a:prstGeom>
          <a:ln w="19050">
            <a:solidFill>
              <a:srgbClr val="C00000"/>
            </a:solidFill>
          </a:ln>
        </p:spPr>
      </p:pic>
    </p:spTree>
    <p:extLst>
      <p:ext uri="{BB962C8B-B14F-4D97-AF65-F5344CB8AC3E}">
        <p14:creationId xmlns:p14="http://schemas.microsoft.com/office/powerpoint/2010/main" val="2273147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4" name="Picture 2"/>
          <p:cNvPicPr>
            <a:picLocks noChangeAspect="1" noChangeArrowheads="1"/>
          </p:cNvPicPr>
          <p:nvPr/>
        </p:nvPicPr>
        <p:blipFill>
          <a:blip r:embed="rId2" cstate="print"/>
          <a:srcRect/>
          <a:stretch>
            <a:fillRect/>
          </a:stretch>
        </p:blipFill>
        <p:spPr bwMode="auto">
          <a:xfrm>
            <a:off x="1643435" y="822484"/>
            <a:ext cx="5860306" cy="3859632"/>
          </a:xfrm>
          <a:prstGeom prst="rect">
            <a:avLst/>
          </a:prstGeom>
          <a:noFill/>
          <a:ln w="19050">
            <a:solidFill>
              <a:srgbClr val="C00000"/>
            </a:solidFill>
            <a:miter lim="800000"/>
            <a:headEnd/>
            <a:tailEnd/>
          </a:ln>
        </p:spPr>
      </p:pic>
      <p:sp>
        <p:nvSpPr>
          <p:cNvPr id="2" name="TextBox 1">
            <a:extLst>
              <a:ext uri="{FF2B5EF4-FFF2-40B4-BE49-F238E27FC236}">
                <a16:creationId xmlns:a16="http://schemas.microsoft.com/office/drawing/2014/main" id="{E841AD31-CF70-D7D0-15F2-BE86CEEC6BB4}"/>
              </a:ext>
            </a:extLst>
          </p:cNvPr>
          <p:cNvSpPr txBox="1"/>
          <p:nvPr/>
        </p:nvSpPr>
        <p:spPr>
          <a:xfrm>
            <a:off x="3563888" y="195486"/>
            <a:ext cx="1944216" cy="646331"/>
          </a:xfrm>
          <a:prstGeom prst="rect">
            <a:avLst/>
          </a:prstGeom>
          <a:noFill/>
        </p:spPr>
        <p:txBody>
          <a:bodyPr wrap="square" rtlCol="0">
            <a:spAutoFit/>
          </a:bodyPr>
          <a:lstStyle/>
          <a:p>
            <a:pPr algn="ctr"/>
            <a:r>
              <a:rPr lang="en-US" sz="3600" b="1" dirty="0">
                <a:solidFill>
                  <a:srgbClr val="C00000"/>
                </a:solidFill>
                <a:latin typeface="Book Antiqua" panose="02040602050305030304" pitchFamily="18" charset="0"/>
              </a:rPr>
              <a:t>EVAR</a:t>
            </a:r>
            <a:endParaRPr lang="en-US" dirty="0"/>
          </a:p>
        </p:txBody>
      </p:sp>
      <p:pic>
        <p:nvPicPr>
          <p:cNvPr id="3" name="Εικόνα 2" descr="Εικόνα που περιέχει τέχνη&#10;&#10;Περιγραφή που δημιουργήθηκε αυτόματα με χαμηλό επίπεδο εμπιστοσύνης">
            <a:extLst>
              <a:ext uri="{FF2B5EF4-FFF2-40B4-BE49-F238E27FC236}">
                <a16:creationId xmlns:a16="http://schemas.microsoft.com/office/drawing/2014/main" id="{C1A4B240-53B9-75FF-F265-284D164E77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0030" y="30216"/>
            <a:ext cx="1182897" cy="1995686"/>
          </a:xfrm>
          <a:prstGeom prst="rect">
            <a:avLst/>
          </a:prstGeom>
          <a:ln w="19050">
            <a:solidFill>
              <a:srgbClr val="C00000"/>
            </a:solidFill>
          </a:ln>
        </p:spPr>
      </p:pic>
    </p:spTree>
    <p:extLst>
      <p:ext uri="{BB962C8B-B14F-4D97-AF65-F5344CB8AC3E}">
        <p14:creationId xmlns:p14="http://schemas.microsoft.com/office/powerpoint/2010/main" val="319450501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098" name="Picture 2"/>
          <p:cNvPicPr>
            <a:picLocks noChangeAspect="1" noChangeArrowheads="1"/>
          </p:cNvPicPr>
          <p:nvPr/>
        </p:nvPicPr>
        <p:blipFill>
          <a:blip r:embed="rId2" cstate="print"/>
          <a:srcRect/>
          <a:stretch>
            <a:fillRect/>
          </a:stretch>
        </p:blipFill>
        <p:spPr bwMode="auto">
          <a:xfrm>
            <a:off x="51234" y="751644"/>
            <a:ext cx="9036496" cy="3973312"/>
          </a:xfrm>
          <a:prstGeom prst="rect">
            <a:avLst/>
          </a:prstGeom>
          <a:noFill/>
          <a:ln w="19050">
            <a:solidFill>
              <a:srgbClr val="C00000"/>
            </a:solidFill>
            <a:miter lim="800000"/>
            <a:headEnd/>
            <a:tailEnd/>
          </a:ln>
        </p:spPr>
      </p:pic>
      <p:sp>
        <p:nvSpPr>
          <p:cNvPr id="2" name="TextBox 1">
            <a:extLst>
              <a:ext uri="{FF2B5EF4-FFF2-40B4-BE49-F238E27FC236}">
                <a16:creationId xmlns:a16="http://schemas.microsoft.com/office/drawing/2014/main" id="{8C215937-C60F-2A28-3536-DB8F0F79777B}"/>
              </a:ext>
            </a:extLst>
          </p:cNvPr>
          <p:cNvSpPr txBox="1"/>
          <p:nvPr/>
        </p:nvSpPr>
        <p:spPr>
          <a:xfrm>
            <a:off x="2267744" y="51470"/>
            <a:ext cx="4320480" cy="646331"/>
          </a:xfrm>
          <a:prstGeom prst="rect">
            <a:avLst/>
          </a:prstGeom>
          <a:noFill/>
        </p:spPr>
        <p:txBody>
          <a:bodyPr wrap="square" rtlCol="0">
            <a:spAutoFit/>
          </a:bodyPr>
          <a:lstStyle/>
          <a:p>
            <a:pPr algn="ctr"/>
            <a:r>
              <a:rPr lang="en-US" sz="3600" b="1" dirty="0">
                <a:solidFill>
                  <a:srgbClr val="C00000"/>
                </a:solidFill>
                <a:latin typeface="Book Antiqua" panose="02040602050305030304" pitchFamily="18" charset="0"/>
              </a:rPr>
              <a:t>EVAR</a:t>
            </a:r>
          </a:p>
        </p:txBody>
      </p:sp>
    </p:spTree>
    <p:extLst>
      <p:ext uri="{BB962C8B-B14F-4D97-AF65-F5344CB8AC3E}">
        <p14:creationId xmlns:p14="http://schemas.microsoft.com/office/powerpoint/2010/main" val="102069243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8C79BC-4693-559C-D39C-4BD73F69E52A}"/>
              </a:ext>
            </a:extLst>
          </p:cNvPr>
          <p:cNvSpPr>
            <a:spLocks noGrp="1"/>
          </p:cNvSpPr>
          <p:nvPr>
            <p:ph type="title"/>
          </p:nvPr>
        </p:nvSpPr>
        <p:spPr/>
        <p:txBody>
          <a:bodyPr/>
          <a:lstStyle/>
          <a:p>
            <a:endParaRPr lang="en-US"/>
          </a:p>
        </p:txBody>
      </p:sp>
      <p:sp>
        <p:nvSpPr>
          <p:cNvPr id="4" name="Θέση περιεχομένου 3">
            <a:extLst>
              <a:ext uri="{FF2B5EF4-FFF2-40B4-BE49-F238E27FC236}">
                <a16:creationId xmlns:a16="http://schemas.microsoft.com/office/drawing/2014/main" id="{71279B4B-969C-5F77-FA61-D4219660DCB2}"/>
              </a:ext>
            </a:extLst>
          </p:cNvPr>
          <p:cNvSpPr>
            <a:spLocks noGrp="1"/>
          </p:cNvSpPr>
          <p:nvPr>
            <p:ph sz="half" idx="2"/>
          </p:nvPr>
        </p:nvSpPr>
        <p:spPr/>
        <p:txBody>
          <a:bodyPr>
            <a:normAutofit/>
          </a:bodyPr>
          <a:lstStyle/>
          <a:p>
            <a:endParaRPr lang="en-US"/>
          </a:p>
        </p:txBody>
      </p:sp>
      <p:pic>
        <p:nvPicPr>
          <p:cNvPr id="6" name="Θέση περιεχομένου 5" descr="Εικόνα που περιέχει κείμενο, διάγραμμα, γραμματοσειρά, χάρτης&#10;&#10;Περιγραφή που δημιουργήθηκε αυτόματα">
            <a:extLst>
              <a:ext uri="{FF2B5EF4-FFF2-40B4-BE49-F238E27FC236}">
                <a16:creationId xmlns:a16="http://schemas.microsoft.com/office/drawing/2014/main" id="{82A08C0D-28BF-800E-8507-4372867D9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6234" y="348871"/>
            <a:ext cx="4078913" cy="4798091"/>
          </a:xfrm>
          <a:prstGeom prst="rect">
            <a:avLst/>
          </a:prstGeom>
          <a:ln w="19050">
            <a:solidFill>
              <a:srgbClr val="C00000"/>
            </a:solidFill>
          </a:ln>
        </p:spPr>
      </p:pic>
      <p:sp>
        <p:nvSpPr>
          <p:cNvPr id="7" name="Θέση περιεχομένου 6">
            <a:extLst>
              <a:ext uri="{FF2B5EF4-FFF2-40B4-BE49-F238E27FC236}">
                <a16:creationId xmlns:a16="http://schemas.microsoft.com/office/drawing/2014/main" id="{0C0B531C-992B-FCE3-4191-A555D4EDA4BD}"/>
              </a:ext>
            </a:extLst>
          </p:cNvPr>
          <p:cNvSpPr>
            <a:spLocks noGrp="1"/>
          </p:cNvSpPr>
          <p:nvPr>
            <p:ph sz="half" idx="1"/>
          </p:nvPr>
        </p:nvSpPr>
        <p:spPr/>
        <p:txBody>
          <a:bodyPr/>
          <a:lstStyle/>
          <a:p>
            <a:endParaRPr lang="en-US"/>
          </a:p>
        </p:txBody>
      </p:sp>
      <p:pic>
        <p:nvPicPr>
          <p:cNvPr id="8" name="Picture 1" descr="Untitled.jpg">
            <a:extLst>
              <a:ext uri="{FF2B5EF4-FFF2-40B4-BE49-F238E27FC236}">
                <a16:creationId xmlns:a16="http://schemas.microsoft.com/office/drawing/2014/main" id="{40F634C4-4E3F-015C-27A0-D67B8F0E7C78}"/>
              </a:ext>
            </a:extLst>
          </p:cNvPr>
          <p:cNvPicPr>
            <a:picLocks noChangeAspect="1"/>
          </p:cNvPicPr>
          <p:nvPr/>
        </p:nvPicPr>
        <p:blipFill>
          <a:blip r:embed="rId3" cstate="print"/>
          <a:stretch>
            <a:fillRect/>
          </a:stretch>
        </p:blipFill>
        <p:spPr>
          <a:xfrm>
            <a:off x="35496" y="343197"/>
            <a:ext cx="4958536" cy="4782667"/>
          </a:xfrm>
          <a:prstGeom prst="rect">
            <a:avLst/>
          </a:prstGeom>
          <a:ln w="19050">
            <a:solidFill>
              <a:srgbClr val="C00000"/>
            </a:solidFill>
          </a:ln>
        </p:spPr>
      </p:pic>
      <p:sp>
        <p:nvSpPr>
          <p:cNvPr id="9" name="Θέση περιεχομένου 2">
            <a:extLst>
              <a:ext uri="{FF2B5EF4-FFF2-40B4-BE49-F238E27FC236}">
                <a16:creationId xmlns:a16="http://schemas.microsoft.com/office/drawing/2014/main" id="{282191B4-3AF9-A47B-010D-52A767F685DA}"/>
              </a:ext>
            </a:extLst>
          </p:cNvPr>
          <p:cNvSpPr txBox="1">
            <a:spLocks/>
          </p:cNvSpPr>
          <p:nvPr/>
        </p:nvSpPr>
        <p:spPr>
          <a:xfrm>
            <a:off x="15408" y="-4898"/>
            <a:ext cx="9128592" cy="332310"/>
          </a:xfrm>
          <a:prstGeom prst="rect">
            <a:avLst/>
          </a:prstGeom>
          <a:ln w="19050">
            <a:solidFill>
              <a:srgbClr val="C00000"/>
            </a:solidFill>
          </a:ln>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solidFill>
                  <a:srgbClr val="C00000"/>
                </a:solidFill>
                <a:latin typeface="Book Antiqua" panose="02040602050305030304" pitchFamily="18" charset="0"/>
              </a:rPr>
              <a:t>CTA - </a:t>
            </a:r>
            <a:r>
              <a:rPr lang="el-GR" sz="2800" b="1" dirty="0">
                <a:solidFill>
                  <a:srgbClr val="C00000"/>
                </a:solidFill>
                <a:latin typeface="Book Antiqua" panose="02040602050305030304" pitchFamily="18" charset="0"/>
              </a:rPr>
              <a:t>Μετρήσεις προ</a:t>
            </a:r>
            <a:r>
              <a:rPr lang="en-US" sz="2800" b="1" dirty="0">
                <a:solidFill>
                  <a:srgbClr val="C00000"/>
                </a:solidFill>
                <a:latin typeface="Book Antiqua" panose="02040602050305030304" pitchFamily="18" charset="0"/>
              </a:rPr>
              <a:t> EVAR</a:t>
            </a:r>
            <a:endParaRPr lang="en-US" dirty="0"/>
          </a:p>
          <a:p>
            <a:pPr algn="ctr"/>
            <a:endParaRPr lang="en-US" dirty="0"/>
          </a:p>
        </p:txBody>
      </p:sp>
    </p:spTree>
    <p:extLst>
      <p:ext uri="{BB962C8B-B14F-4D97-AF65-F5344CB8AC3E}">
        <p14:creationId xmlns:p14="http://schemas.microsoft.com/office/powerpoint/2010/main" val="1197192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17413A-BF51-B133-2746-19EB5DE97AC3}"/>
              </a:ext>
            </a:extLst>
          </p:cNvPr>
          <p:cNvSpPr>
            <a:spLocks noGrp="1"/>
          </p:cNvSpPr>
          <p:nvPr>
            <p:ph type="title"/>
          </p:nvPr>
        </p:nvSpPr>
        <p:spPr/>
        <p:txBody>
          <a:bodyPr>
            <a:normAutofit/>
          </a:bodyPr>
          <a:lstStyle/>
          <a:p>
            <a:r>
              <a:rPr lang="el-GR" sz="3600" b="1" dirty="0" err="1">
                <a:solidFill>
                  <a:srgbClr val="C00000"/>
                </a:solidFill>
                <a:latin typeface="Book Antiqua" panose="02040602050305030304" pitchFamily="18" charset="0"/>
              </a:rPr>
              <a:t>Προεγχειρητικός</a:t>
            </a:r>
            <a:r>
              <a:rPr lang="el-GR" sz="3600" b="1" dirty="0">
                <a:solidFill>
                  <a:srgbClr val="C00000"/>
                </a:solidFill>
                <a:latin typeface="Book Antiqua" panose="02040602050305030304" pitchFamily="18" charset="0"/>
              </a:rPr>
              <a:t> σχεδιασμός</a:t>
            </a:r>
            <a:endParaRPr lang="en-US" sz="3600" b="1" dirty="0">
              <a:solidFill>
                <a:srgbClr val="C00000"/>
              </a:solidFill>
              <a:latin typeface="Book Antiqua" panose="02040602050305030304" pitchFamily="18" charset="0"/>
            </a:endParaRPr>
          </a:p>
        </p:txBody>
      </p:sp>
      <p:pic>
        <p:nvPicPr>
          <p:cNvPr id="5" name="Θέση περιεχομένου 4">
            <a:extLst>
              <a:ext uri="{FF2B5EF4-FFF2-40B4-BE49-F238E27FC236}">
                <a16:creationId xmlns:a16="http://schemas.microsoft.com/office/drawing/2014/main" id="{3B4B1CB7-24FC-55D4-A208-E0B2326895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9832" y="1089028"/>
            <a:ext cx="2611848" cy="4030630"/>
          </a:xfrm>
          <a:ln w="19050">
            <a:solidFill>
              <a:srgbClr val="C00000"/>
            </a:solidFill>
          </a:ln>
        </p:spPr>
      </p:pic>
      <p:sp>
        <p:nvSpPr>
          <p:cNvPr id="3" name="TextBox 2">
            <a:extLst>
              <a:ext uri="{FF2B5EF4-FFF2-40B4-BE49-F238E27FC236}">
                <a16:creationId xmlns:a16="http://schemas.microsoft.com/office/drawing/2014/main" id="{399083F8-713A-816F-D579-A12CF8B32BD7}"/>
              </a:ext>
            </a:extLst>
          </p:cNvPr>
          <p:cNvSpPr txBox="1"/>
          <p:nvPr/>
        </p:nvSpPr>
        <p:spPr>
          <a:xfrm flipH="1">
            <a:off x="5686488" y="2842733"/>
            <a:ext cx="1090463" cy="523220"/>
          </a:xfrm>
          <a:prstGeom prst="rect">
            <a:avLst/>
          </a:prstGeom>
          <a:noFill/>
          <a:ln w="19050">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
        <p:nvSpPr>
          <p:cNvPr id="4" name="TextBox 3">
            <a:extLst>
              <a:ext uri="{FF2B5EF4-FFF2-40B4-BE49-F238E27FC236}">
                <a16:creationId xmlns:a16="http://schemas.microsoft.com/office/drawing/2014/main" id="{B9F13E67-1063-C469-E6BF-F62F2EEE74C9}"/>
              </a:ext>
            </a:extLst>
          </p:cNvPr>
          <p:cNvSpPr txBox="1"/>
          <p:nvPr/>
        </p:nvSpPr>
        <p:spPr>
          <a:xfrm>
            <a:off x="35496" y="2042514"/>
            <a:ext cx="3024336" cy="984885"/>
          </a:xfrm>
          <a:prstGeom prst="rect">
            <a:avLst/>
          </a:prstGeom>
          <a:noFill/>
          <a:ln w="19050">
            <a:solidFill>
              <a:srgbClr val="C00000"/>
            </a:solidFill>
          </a:ln>
        </p:spPr>
        <p:txBody>
          <a:bodyPr wrap="square" rtlCol="0">
            <a:spAutoFit/>
          </a:bodyPr>
          <a:lstStyle/>
          <a:p>
            <a:r>
              <a:rPr lang="en-US" sz="2000" b="1" dirty="0">
                <a:solidFill>
                  <a:srgbClr val="C00000"/>
                </a:solidFill>
                <a:latin typeface="Book Antiqua" panose="02040602050305030304" pitchFamily="18" charset="0"/>
              </a:rPr>
              <a:t>EVAR</a:t>
            </a:r>
            <a:endParaRPr lang="el-GR" sz="2000" b="1" dirty="0">
              <a:solidFill>
                <a:srgbClr val="C00000"/>
              </a:solidFill>
              <a:latin typeface="Book Antiqua" panose="02040602050305030304" pitchFamily="18" charset="0"/>
            </a:endParaRPr>
          </a:p>
          <a:p>
            <a:r>
              <a:rPr lang="en-US" b="1" dirty="0">
                <a:solidFill>
                  <a:srgbClr val="C00000"/>
                </a:solidFill>
                <a:latin typeface="Book Antiqua" panose="02040602050305030304" pitchFamily="18" charset="0"/>
              </a:rPr>
              <a:t>Stent-graft</a:t>
            </a:r>
          </a:p>
          <a:p>
            <a:r>
              <a:rPr lang="en-US" b="1" dirty="0">
                <a:solidFill>
                  <a:srgbClr val="C00000"/>
                </a:solidFill>
                <a:latin typeface="Book Antiqua" panose="02040602050305030304" pitchFamily="18" charset="0"/>
              </a:rPr>
              <a:t>IFU (Instructions for use)</a:t>
            </a:r>
            <a:endParaRPr lang="en-US" dirty="0"/>
          </a:p>
        </p:txBody>
      </p:sp>
    </p:spTree>
    <p:extLst>
      <p:ext uri="{BB962C8B-B14F-4D97-AF65-F5344CB8AC3E}">
        <p14:creationId xmlns:p14="http://schemas.microsoft.com/office/powerpoint/2010/main" val="38091058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6E5702-EFD1-FFA3-E9A3-32F1E45C48F4}"/>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Χειρουργείο  (Φορητό </a:t>
            </a:r>
            <a:r>
              <a:rPr lang="en-US" sz="3600" b="1" dirty="0">
                <a:solidFill>
                  <a:srgbClr val="C00000"/>
                </a:solidFill>
                <a:latin typeface="Book Antiqua" panose="02040602050305030304" pitchFamily="18" charset="0"/>
              </a:rPr>
              <a:t>C-arm</a:t>
            </a:r>
            <a:r>
              <a:rPr lang="el-GR" sz="3600" b="1" dirty="0">
                <a:solidFill>
                  <a:srgbClr val="C00000"/>
                </a:solidFill>
                <a:latin typeface="Book Antiqua" panose="02040602050305030304" pitchFamily="18" charset="0"/>
              </a:rPr>
              <a:t>)</a:t>
            </a:r>
            <a:endParaRPr lang="en-US" sz="3600" b="1" dirty="0">
              <a:solidFill>
                <a:srgbClr val="C00000"/>
              </a:solidFill>
              <a:latin typeface="Book Antiqua" panose="02040602050305030304" pitchFamily="18" charset="0"/>
            </a:endParaRPr>
          </a:p>
        </p:txBody>
      </p:sp>
      <p:pic>
        <p:nvPicPr>
          <p:cNvPr id="5" name="Θέση περιεχομένου 4" descr="Εικόνα που περιέχει ασπρόμαυρο, μονοχρωματική φωτογραφία, μονοχρωματικό, φιλμ ακτινογραφίας&#10;&#10;Περιγραφή που δημιουργήθηκε αυτόματα">
            <a:extLst>
              <a:ext uri="{FF2B5EF4-FFF2-40B4-BE49-F238E27FC236}">
                <a16:creationId xmlns:a16="http://schemas.microsoft.com/office/drawing/2014/main" id="{98B5A5E0-EE85-3442-AAF7-82333369CAC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20375" y="1058327"/>
            <a:ext cx="2186817" cy="3616659"/>
          </a:xfrm>
          <a:ln w="19050">
            <a:solidFill>
              <a:srgbClr val="C00000"/>
            </a:solidFill>
          </a:ln>
        </p:spPr>
      </p:pic>
      <p:pic>
        <p:nvPicPr>
          <p:cNvPr id="7" name="Εικόνα 6" descr="Εικόνα που περιέχει ιατρικός εξοπλισμός, ιατρικό, υγειονομική περίθαλψη, ρουχισμός&#10;&#10;Περιγραφή που δημιουργήθηκε αυτόματα">
            <a:extLst>
              <a:ext uri="{FF2B5EF4-FFF2-40B4-BE49-F238E27FC236}">
                <a16:creationId xmlns:a16="http://schemas.microsoft.com/office/drawing/2014/main" id="{ACDC42DB-DB4F-3257-7D7A-3E7E41CBA5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0" y="1063229"/>
            <a:ext cx="6395364" cy="3596753"/>
          </a:xfrm>
          <a:prstGeom prst="rect">
            <a:avLst/>
          </a:prstGeom>
          <a:ln w="19050">
            <a:solidFill>
              <a:srgbClr val="C00000"/>
            </a:solidFill>
          </a:ln>
        </p:spPr>
      </p:pic>
      <p:sp>
        <p:nvSpPr>
          <p:cNvPr id="8" name="Ορθογώνιο 7">
            <a:extLst>
              <a:ext uri="{FF2B5EF4-FFF2-40B4-BE49-F238E27FC236}">
                <a16:creationId xmlns:a16="http://schemas.microsoft.com/office/drawing/2014/main" id="{B4C9770F-ACEB-51F9-F20E-652117969F5B}"/>
              </a:ext>
            </a:extLst>
          </p:cNvPr>
          <p:cNvSpPr/>
          <p:nvPr/>
        </p:nvSpPr>
        <p:spPr>
          <a:xfrm rot="20189330">
            <a:off x="2977228" y="2508605"/>
            <a:ext cx="288032" cy="110728"/>
          </a:xfrm>
          <a:prstGeom prst="rect">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Εικόνα που περιέχει τέχνη&#10;&#10;Περιγραφή που δημιουργήθηκε αυτόματα με χαμηλό επίπεδο εμπιστοσύνης">
            <a:extLst>
              <a:ext uri="{FF2B5EF4-FFF2-40B4-BE49-F238E27FC236}">
                <a16:creationId xmlns:a16="http://schemas.microsoft.com/office/drawing/2014/main" id="{6CD49AB9-876D-26C5-8A19-22EAB742F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3538" y="30216"/>
            <a:ext cx="609389" cy="1028111"/>
          </a:xfrm>
          <a:prstGeom prst="rect">
            <a:avLst/>
          </a:prstGeom>
          <a:ln w="19050">
            <a:solidFill>
              <a:srgbClr val="C00000"/>
            </a:solidFill>
          </a:ln>
        </p:spPr>
      </p:pic>
    </p:spTree>
    <p:extLst>
      <p:ext uri="{BB962C8B-B14F-4D97-AF65-F5344CB8AC3E}">
        <p14:creationId xmlns:p14="http://schemas.microsoft.com/office/powerpoint/2010/main" val="6295891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CCC1AE-D55B-E4AC-B176-E8B26E094D46}"/>
              </a:ext>
            </a:extLst>
          </p:cNvPr>
          <p:cNvSpPr>
            <a:spLocks noGrp="1"/>
          </p:cNvSpPr>
          <p:nvPr>
            <p:ph type="title"/>
          </p:nvPr>
        </p:nvSpPr>
        <p:spPr/>
        <p:txBody>
          <a:bodyPr/>
          <a:lstStyle/>
          <a:p>
            <a:endParaRPr lang="en-US"/>
          </a:p>
        </p:txBody>
      </p:sp>
      <p:pic>
        <p:nvPicPr>
          <p:cNvPr id="4" name="Picture 5" descr="spiros xeir-300 tif0001_filtered">
            <a:extLst>
              <a:ext uri="{FF2B5EF4-FFF2-40B4-BE49-F238E27FC236}">
                <a16:creationId xmlns:a16="http://schemas.microsoft.com/office/drawing/2014/main" id="{3947C8F7-229D-D237-3CDE-0BFA77C8EE9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7204" y="23502"/>
            <a:ext cx="6824008" cy="4633544"/>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923B61-172C-523D-7EB2-4798C26734CB}"/>
              </a:ext>
            </a:extLst>
          </p:cNvPr>
          <p:cNvSpPr txBox="1"/>
          <p:nvPr/>
        </p:nvSpPr>
        <p:spPr>
          <a:xfrm flipH="1">
            <a:off x="8030794" y="2310140"/>
            <a:ext cx="1090463" cy="523220"/>
          </a:xfrm>
          <a:prstGeom prst="rect">
            <a:avLst/>
          </a:prstGeom>
          <a:noFill/>
          <a:ln w="19050">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
        <p:nvSpPr>
          <p:cNvPr id="7" name="TextBox 6">
            <a:extLst>
              <a:ext uri="{FF2B5EF4-FFF2-40B4-BE49-F238E27FC236}">
                <a16:creationId xmlns:a16="http://schemas.microsoft.com/office/drawing/2014/main" id="{696BED5B-8A46-26A4-40BF-30D4454FE91C}"/>
              </a:ext>
            </a:extLst>
          </p:cNvPr>
          <p:cNvSpPr txBox="1"/>
          <p:nvPr/>
        </p:nvSpPr>
        <p:spPr>
          <a:xfrm>
            <a:off x="8202205" y="2868486"/>
            <a:ext cx="676495" cy="369332"/>
          </a:xfrm>
          <a:prstGeom prst="rect">
            <a:avLst/>
          </a:prstGeom>
          <a:noFill/>
          <a:ln w="19050">
            <a:solidFill>
              <a:srgbClr val="C00000"/>
            </a:solidFill>
          </a:ln>
        </p:spPr>
        <p:txBody>
          <a:bodyPr wrap="square" rtlCol="0">
            <a:spAutoFit/>
          </a:bodyPr>
          <a:lstStyle/>
          <a:p>
            <a:r>
              <a:rPr lang="el-GR" b="1" dirty="0">
                <a:solidFill>
                  <a:srgbClr val="00B050"/>
                </a:solidFill>
              </a:rPr>
              <a:t>2006</a:t>
            </a:r>
            <a:endParaRPr lang="en-US" b="1" dirty="0">
              <a:solidFill>
                <a:srgbClr val="00B050"/>
              </a:solidFill>
            </a:endParaRPr>
          </a:p>
        </p:txBody>
      </p:sp>
      <p:pic>
        <p:nvPicPr>
          <p:cNvPr id="8" name="Εικόνα 7" descr="Εικόνα που περιέχει τέχνη&#10;&#10;Περιγραφή που δημιουργήθηκε αυτόματα με χαμηλό επίπεδο εμπιστοσύνης">
            <a:extLst>
              <a:ext uri="{FF2B5EF4-FFF2-40B4-BE49-F238E27FC236}">
                <a16:creationId xmlns:a16="http://schemas.microsoft.com/office/drawing/2014/main" id="{0906F703-F7CC-BF78-C2F5-EF30D98D3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30216"/>
            <a:ext cx="1094543" cy="1846622"/>
          </a:xfrm>
          <a:prstGeom prst="rect">
            <a:avLst/>
          </a:prstGeom>
          <a:ln w="19050">
            <a:solidFill>
              <a:srgbClr val="C00000"/>
            </a:solidFill>
          </a:ln>
        </p:spPr>
      </p:pic>
    </p:spTree>
    <p:extLst>
      <p:ext uri="{BB962C8B-B14F-4D97-AF65-F5344CB8AC3E}">
        <p14:creationId xmlns:p14="http://schemas.microsoft.com/office/powerpoint/2010/main" val="1854407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F43299-B367-C117-C624-FED51D7E7FE3}"/>
              </a:ext>
            </a:extLst>
          </p:cNvPr>
          <p:cNvSpPr>
            <a:spLocks noGrp="1"/>
          </p:cNvSpPr>
          <p:nvPr>
            <p:ph type="title"/>
          </p:nvPr>
        </p:nvSpPr>
        <p:spPr/>
        <p:txBody>
          <a:bodyPr>
            <a:normAutofit/>
          </a:bodyPr>
          <a:lstStyle/>
          <a:p>
            <a:r>
              <a:rPr lang="en-US" sz="3600" b="1" dirty="0">
                <a:solidFill>
                  <a:srgbClr val="C00000"/>
                </a:solidFill>
                <a:latin typeface="Book Antiqua" panose="02040602050305030304" pitchFamily="18" charset="0"/>
              </a:rPr>
              <a:t>Altura endograft</a:t>
            </a:r>
          </a:p>
        </p:txBody>
      </p:sp>
      <p:pic>
        <p:nvPicPr>
          <p:cNvPr id="4098" name="Picture 2">
            <a:extLst>
              <a:ext uri="{FF2B5EF4-FFF2-40B4-BE49-F238E27FC236}">
                <a16:creationId xmlns:a16="http://schemas.microsoft.com/office/drawing/2014/main" id="{D4E906DC-D0BD-2327-95F1-5EC46E3438F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77925" y="1200150"/>
            <a:ext cx="6788150" cy="3394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7">
            <a:extLst>
              <a:ext uri="{FF2B5EF4-FFF2-40B4-BE49-F238E27FC236}">
                <a16:creationId xmlns:a16="http://schemas.microsoft.com/office/drawing/2014/main" id="{4BDA5E0E-68B5-7512-E306-90BD96A0B93D}"/>
              </a:ext>
            </a:extLst>
          </p:cNvPr>
          <p:cNvSpPr txBox="1"/>
          <p:nvPr/>
        </p:nvSpPr>
        <p:spPr>
          <a:xfrm flipH="1">
            <a:off x="3963152" y="4592949"/>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192639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0CC134-BAE8-453D-2E28-C39A13B98334}"/>
              </a:ext>
            </a:extLst>
          </p:cNvPr>
          <p:cNvSpPr>
            <a:spLocks noGrp="1"/>
          </p:cNvSpPr>
          <p:nvPr>
            <p:ph type="title"/>
          </p:nvPr>
        </p:nvSpPr>
        <p:spPr/>
        <p:txBody>
          <a:bodyPr/>
          <a:lstStyle/>
          <a:p>
            <a:r>
              <a:rPr lang="el-GR" altLang="en-US" sz="4400" b="1" dirty="0">
                <a:solidFill>
                  <a:srgbClr val="C00000"/>
                </a:solidFill>
                <a:latin typeface="Book Antiqua" pitchFamily="18" charset="0"/>
              </a:rPr>
              <a:t>Επιδημιολογία ΑΚΑ</a:t>
            </a:r>
            <a:endParaRPr lang="en-US" dirty="0"/>
          </a:p>
        </p:txBody>
      </p:sp>
      <p:sp>
        <p:nvSpPr>
          <p:cNvPr id="3" name="Θέση περιεχομένου 2">
            <a:extLst>
              <a:ext uri="{FF2B5EF4-FFF2-40B4-BE49-F238E27FC236}">
                <a16:creationId xmlns:a16="http://schemas.microsoft.com/office/drawing/2014/main" id="{175C9316-50BD-AD87-D8F5-4B8FD3C4A84F}"/>
              </a:ext>
            </a:extLst>
          </p:cNvPr>
          <p:cNvSpPr>
            <a:spLocks noGrp="1"/>
          </p:cNvSpPr>
          <p:nvPr>
            <p:ph idx="1"/>
          </p:nvPr>
        </p:nvSpPr>
        <p:spPr/>
        <p:txBody>
          <a:bodyPr>
            <a:normAutofit/>
          </a:bodyPr>
          <a:lstStyle/>
          <a:p>
            <a:r>
              <a:rPr lang="el-GR" sz="2000" b="1" dirty="0">
                <a:solidFill>
                  <a:srgbClr val="0836F8"/>
                </a:solidFill>
                <a:latin typeface="Book Antiqua" pitchFamily="18" charset="0"/>
              </a:rPr>
              <a:t>Μείωση</a:t>
            </a:r>
            <a:r>
              <a:rPr lang="el-GR" sz="2000" dirty="0">
                <a:latin typeface="Book Antiqua" pitchFamily="18" charset="0"/>
              </a:rPr>
              <a:t> της επίπτωσης </a:t>
            </a:r>
            <a:r>
              <a:rPr lang="el-GR" sz="2000" u="sng" dirty="0" err="1">
                <a:latin typeface="Book Antiqua" pitchFamily="18" charset="0"/>
              </a:rPr>
              <a:t>ραγέντων</a:t>
            </a:r>
            <a:r>
              <a:rPr lang="el-GR" sz="2000" u="sng" dirty="0">
                <a:latin typeface="Book Antiqua" pitchFamily="18" charset="0"/>
              </a:rPr>
              <a:t> ΑΚΑ </a:t>
            </a:r>
          </a:p>
          <a:p>
            <a:pPr lvl="1"/>
            <a:r>
              <a:rPr lang="el-GR" sz="2000" dirty="0">
                <a:latin typeface="Book Antiqua" pitchFamily="18" charset="0"/>
              </a:rPr>
              <a:t>τελευταία 20-30 χρόνια</a:t>
            </a:r>
          </a:p>
          <a:p>
            <a:pPr lvl="1"/>
            <a:r>
              <a:rPr lang="el-GR" sz="2000" dirty="0">
                <a:latin typeface="Book Antiqua" pitchFamily="18" charset="0"/>
              </a:rPr>
              <a:t>κατά 20-50% </a:t>
            </a:r>
          </a:p>
          <a:p>
            <a:pPr lvl="1"/>
            <a:r>
              <a:rPr lang="el-GR" sz="2000" dirty="0">
                <a:latin typeface="Book Antiqua" pitchFamily="18" charset="0"/>
              </a:rPr>
              <a:t>σε χώρες της Ευρώπης και στις ΗΠΑ, </a:t>
            </a:r>
          </a:p>
          <a:p>
            <a:pPr lvl="1"/>
            <a:r>
              <a:rPr lang="el-GR" sz="2000" dirty="0">
                <a:latin typeface="Book Antiqua" pitchFamily="18" charset="0"/>
              </a:rPr>
              <a:t>παρά τη γήρανση του πληθυσμού.</a:t>
            </a:r>
            <a:endParaRPr lang="en-US" sz="2000" dirty="0"/>
          </a:p>
        </p:txBody>
      </p:sp>
      <p:pic>
        <p:nvPicPr>
          <p:cNvPr id="6" name="Picture 7"/>
          <p:cNvPicPr>
            <a:picLocks noChangeAspect="1" noChangeArrowheads="1"/>
          </p:cNvPicPr>
          <p:nvPr/>
        </p:nvPicPr>
        <p:blipFill>
          <a:blip r:embed="rId2" cstate="print"/>
          <a:srcRect/>
          <a:stretch>
            <a:fillRect/>
          </a:stretch>
        </p:blipFill>
        <p:spPr bwMode="auto">
          <a:xfrm>
            <a:off x="5796136" y="1177648"/>
            <a:ext cx="2736304" cy="3416975"/>
          </a:xfrm>
          <a:prstGeom prst="rect">
            <a:avLst/>
          </a:prstGeom>
          <a:noFill/>
          <a:ln w="12700">
            <a:solidFill>
              <a:srgbClr val="C00000"/>
            </a:solidFill>
            <a:miter lim="800000"/>
            <a:headEnd/>
            <a:tailEnd/>
          </a:ln>
        </p:spPr>
      </p:pic>
      <p:sp>
        <p:nvSpPr>
          <p:cNvPr id="4" name="TextBox 3">
            <a:extLst>
              <a:ext uri="{FF2B5EF4-FFF2-40B4-BE49-F238E27FC236}">
                <a16:creationId xmlns:a16="http://schemas.microsoft.com/office/drawing/2014/main" id="{AAE1BE35-5D48-E817-785D-E4D02BC10DDC}"/>
              </a:ext>
            </a:extLst>
          </p:cNvPr>
          <p:cNvSpPr txBox="1"/>
          <p:nvPr/>
        </p:nvSpPr>
        <p:spPr>
          <a:xfrm>
            <a:off x="1115616" y="4731545"/>
            <a:ext cx="3096344" cy="369332"/>
          </a:xfrm>
          <a:prstGeom prst="rect">
            <a:avLst/>
          </a:prstGeom>
          <a:noFill/>
          <a:ln w="9525">
            <a:solidFill>
              <a:srgbClr val="C00000"/>
            </a:solidFill>
          </a:ln>
        </p:spPr>
        <p:txBody>
          <a:bodyPr wrap="square" rtlCol="0">
            <a:spAutoFit/>
          </a:bodyPr>
          <a:lstStyle/>
          <a:p>
            <a:r>
              <a:rPr lang="en-US" b="1" i="0" dirty="0">
                <a:solidFill>
                  <a:srgbClr val="00B050"/>
                </a:solidFill>
                <a:effectLst/>
                <a:highlight>
                  <a:srgbClr val="FFFFFF"/>
                </a:highlight>
                <a:latin typeface="BlinkMacSystemFont"/>
              </a:rPr>
              <a:t>European Guidelines 2024</a:t>
            </a:r>
            <a:endParaRPr lang="en-US" b="1" dirty="0">
              <a:solidFill>
                <a:srgbClr val="00B050"/>
              </a:solidFill>
            </a:endParaRPr>
          </a:p>
        </p:txBody>
      </p:sp>
    </p:spTree>
    <p:extLst>
      <p:ext uri="{BB962C8B-B14F-4D97-AF65-F5344CB8AC3E}">
        <p14:creationId xmlns:p14="http://schemas.microsoft.com/office/powerpoint/2010/main" val="20919500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B68498-8A06-2BEF-3E2B-A993C90291B6}"/>
              </a:ext>
            </a:extLst>
          </p:cNvPr>
          <p:cNvSpPr>
            <a:spLocks noGrp="1"/>
          </p:cNvSpPr>
          <p:nvPr>
            <p:ph type="title"/>
          </p:nvPr>
        </p:nvSpPr>
        <p:spPr/>
        <p:txBody>
          <a:bodyPr>
            <a:normAutofit/>
          </a:bodyPr>
          <a:lstStyle/>
          <a:p>
            <a:r>
              <a:rPr lang="en-US" sz="3600" b="1" dirty="0">
                <a:solidFill>
                  <a:srgbClr val="C00000"/>
                </a:solidFill>
                <a:latin typeface="Book Antiqua" panose="02040602050305030304" pitchFamily="18" charset="0"/>
              </a:rPr>
              <a:t>Alto endograft</a:t>
            </a:r>
          </a:p>
        </p:txBody>
      </p:sp>
      <p:pic>
        <p:nvPicPr>
          <p:cNvPr id="5122" name="Picture 2">
            <a:extLst>
              <a:ext uri="{FF2B5EF4-FFF2-40B4-BE49-F238E27FC236}">
                <a16:creationId xmlns:a16="http://schemas.microsoft.com/office/drawing/2014/main" id="{A8D31AB5-9860-4AA3-712F-63C5804FCA7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31592" y="1200150"/>
            <a:ext cx="4280815" cy="3394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7">
            <a:extLst>
              <a:ext uri="{FF2B5EF4-FFF2-40B4-BE49-F238E27FC236}">
                <a16:creationId xmlns:a16="http://schemas.microsoft.com/office/drawing/2014/main" id="{4BDA5E0E-68B5-7512-E306-90BD96A0B93D}"/>
              </a:ext>
            </a:extLst>
          </p:cNvPr>
          <p:cNvSpPr txBox="1"/>
          <p:nvPr/>
        </p:nvSpPr>
        <p:spPr>
          <a:xfrm flipH="1">
            <a:off x="4864670" y="4594225"/>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
        <p:nvSpPr>
          <p:cNvPr id="5" name="TextBox 4">
            <a:extLst>
              <a:ext uri="{FF2B5EF4-FFF2-40B4-BE49-F238E27FC236}">
                <a16:creationId xmlns:a16="http://schemas.microsoft.com/office/drawing/2014/main" id="{E970EA4F-FF11-C181-E0D6-97F6A03F33A5}"/>
              </a:ext>
            </a:extLst>
          </p:cNvPr>
          <p:cNvSpPr txBox="1"/>
          <p:nvPr/>
        </p:nvSpPr>
        <p:spPr>
          <a:xfrm>
            <a:off x="0" y="4706688"/>
            <a:ext cx="4757166" cy="461665"/>
          </a:xfrm>
          <a:prstGeom prst="rect">
            <a:avLst/>
          </a:prstGeom>
          <a:solidFill>
            <a:schemeClr val="accent3">
              <a:lumMod val="20000"/>
              <a:lumOff val="80000"/>
            </a:schemeClr>
          </a:solidFill>
        </p:spPr>
        <p:txBody>
          <a:bodyPr wrap="square" rtlCol="0">
            <a:spAutoFit/>
          </a:bodyPr>
          <a:lstStyle/>
          <a:p>
            <a:r>
              <a:rPr lang="en-US" sz="1200" b="0" i="0" dirty="0">
                <a:solidFill>
                  <a:srgbClr val="212121"/>
                </a:solidFill>
                <a:effectLst/>
                <a:latin typeface="BlinkMacSystemFont"/>
              </a:rPr>
              <a:t>Papadoulas S et al. Myasthenia Gravis and Abdominal Aortic Aneurysm: A Rare Combination. Aorta (Stamford). 2023 Apr;11(2):87-90</a:t>
            </a:r>
            <a:endParaRPr lang="en-US" sz="1200" dirty="0"/>
          </a:p>
        </p:txBody>
      </p:sp>
    </p:spTree>
    <p:extLst>
      <p:ext uri="{BB962C8B-B14F-4D97-AF65-F5344CB8AC3E}">
        <p14:creationId xmlns:p14="http://schemas.microsoft.com/office/powerpoint/2010/main" val="5300748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A80482-849F-FFE5-7CC2-C2EF42FA97D9}"/>
              </a:ext>
            </a:extLst>
          </p:cNvPr>
          <p:cNvSpPr>
            <a:spLocks noGrp="1"/>
          </p:cNvSpPr>
          <p:nvPr>
            <p:ph type="title"/>
          </p:nvPr>
        </p:nvSpPr>
        <p:spPr/>
        <p:txBody>
          <a:bodyPr>
            <a:normAutofit/>
          </a:bodyPr>
          <a:lstStyle/>
          <a:p>
            <a:r>
              <a:rPr lang="fr-FR" sz="3600" b="1" dirty="0" err="1">
                <a:solidFill>
                  <a:srgbClr val="C00000"/>
                </a:solidFill>
                <a:latin typeface="Book Antiqua" panose="02040602050305030304" pitchFamily="18" charset="0"/>
              </a:rPr>
              <a:t>Ankura</a:t>
            </a:r>
            <a:r>
              <a:rPr lang="fr-FR" sz="3600" b="1" dirty="0">
                <a:solidFill>
                  <a:srgbClr val="C00000"/>
                </a:solidFill>
                <a:latin typeface="Book Antiqua" panose="02040602050305030304" pitchFamily="18" charset="0"/>
              </a:rPr>
              <a:t> </a:t>
            </a:r>
            <a:r>
              <a:rPr lang="fr-FR" sz="3600" b="1" dirty="0" err="1">
                <a:solidFill>
                  <a:srgbClr val="C00000"/>
                </a:solidFill>
                <a:latin typeface="Book Antiqua" panose="02040602050305030304" pitchFamily="18" charset="0"/>
              </a:rPr>
              <a:t>endograft</a:t>
            </a:r>
            <a:endParaRPr lang="en-US" sz="3600" b="1" dirty="0">
              <a:solidFill>
                <a:srgbClr val="C00000"/>
              </a:solidFill>
              <a:latin typeface="Book Antiqua" panose="02040602050305030304" pitchFamily="18" charset="0"/>
            </a:endParaRPr>
          </a:p>
        </p:txBody>
      </p:sp>
      <p:pic>
        <p:nvPicPr>
          <p:cNvPr id="4" name="Θέση περιεχομένου 4" descr="Εικόνα που περιέχει ασπρόμαυρο, μονοχρωματική φωτογραφία, μονοχρωματικό, φιλμ ακτινογραφίας&#10;&#10;Περιγραφή που δημιουργήθηκε αυτόματα">
            <a:extLst>
              <a:ext uri="{FF2B5EF4-FFF2-40B4-BE49-F238E27FC236}">
                <a16:creationId xmlns:a16="http://schemas.microsoft.com/office/drawing/2014/main" id="{AC2F94EA-C692-E3CE-D8A2-21E3750E65D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91880" y="1063228"/>
            <a:ext cx="2189759" cy="3619129"/>
          </a:xfrm>
          <a:ln w="19050">
            <a:solidFill>
              <a:srgbClr val="C00000"/>
            </a:solidFill>
          </a:ln>
        </p:spPr>
      </p:pic>
      <p:sp>
        <p:nvSpPr>
          <p:cNvPr id="3" name="TextBox 7">
            <a:extLst>
              <a:ext uri="{FF2B5EF4-FFF2-40B4-BE49-F238E27FC236}">
                <a16:creationId xmlns:a16="http://schemas.microsoft.com/office/drawing/2014/main" id="{68EF36F9-BA00-9601-3646-2BADF3752995}"/>
              </a:ext>
            </a:extLst>
          </p:cNvPr>
          <p:cNvSpPr txBox="1"/>
          <p:nvPr/>
        </p:nvSpPr>
        <p:spPr>
          <a:xfrm flipH="1">
            <a:off x="-18221" y="4718829"/>
            <a:ext cx="1080120" cy="400110"/>
          </a:xfrm>
          <a:prstGeom prst="rect">
            <a:avLst/>
          </a:prstGeom>
          <a:no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Tree>
    <p:extLst>
      <p:ext uri="{BB962C8B-B14F-4D97-AF65-F5344CB8AC3E}">
        <p14:creationId xmlns:p14="http://schemas.microsoft.com/office/powerpoint/2010/main" val="33784017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2612E4-5B48-4535-1F91-35BA412A3B08}"/>
              </a:ext>
            </a:extLst>
          </p:cNvPr>
          <p:cNvSpPr>
            <a:spLocks noGrp="1"/>
          </p:cNvSpPr>
          <p:nvPr>
            <p:ph type="title"/>
          </p:nvPr>
        </p:nvSpPr>
        <p:spPr/>
        <p:txBody>
          <a:bodyPr>
            <a:normAutofit/>
          </a:bodyPr>
          <a:lstStyle/>
          <a:p>
            <a:r>
              <a:rPr lang="en-US" sz="3600" b="1" dirty="0">
                <a:solidFill>
                  <a:srgbClr val="C00000"/>
                </a:solidFill>
                <a:latin typeface="Book Antiqua" pitchFamily="18" charset="0"/>
              </a:rPr>
              <a:t>AFX-2 (UNIBODY)</a:t>
            </a:r>
          </a:p>
        </p:txBody>
      </p:sp>
      <p:sp>
        <p:nvSpPr>
          <p:cNvPr id="4" name="3 - Θέση περιεχομένου"/>
          <p:cNvSpPr>
            <a:spLocks noGrp="1"/>
          </p:cNvSpPr>
          <p:nvPr>
            <p:ph idx="1"/>
          </p:nvPr>
        </p:nvSpPr>
        <p:spPr/>
        <p:txBody>
          <a:bodyPr/>
          <a:lstStyle/>
          <a:p>
            <a:endParaRPr lang="el-GR"/>
          </a:p>
        </p:txBody>
      </p:sp>
      <p:pic>
        <p:nvPicPr>
          <p:cNvPr id="59394" name="Picture 2" descr="C:\Users\spapad\AppData\Local\Packages\Microsoft.Windows.Photos_8wekyb3d8bbwe\TempState\ShareServiceTempFolder\afx----.jpeg"/>
          <p:cNvPicPr>
            <a:picLocks noChangeAspect="1" noChangeArrowheads="1"/>
          </p:cNvPicPr>
          <p:nvPr/>
        </p:nvPicPr>
        <p:blipFill>
          <a:blip r:embed="rId2" cstate="print"/>
          <a:srcRect/>
          <a:stretch>
            <a:fillRect/>
          </a:stretch>
        </p:blipFill>
        <p:spPr bwMode="auto">
          <a:xfrm>
            <a:off x="5038405" y="1203598"/>
            <a:ext cx="3638051" cy="3386739"/>
          </a:xfrm>
          <a:prstGeom prst="rect">
            <a:avLst/>
          </a:prstGeom>
          <a:noFill/>
          <a:ln w="19050">
            <a:solidFill>
              <a:srgbClr val="C00000"/>
            </a:solidFill>
          </a:ln>
        </p:spPr>
      </p:pic>
      <p:pic>
        <p:nvPicPr>
          <p:cNvPr id="59396" name="Picture 4" descr="C:\Users\spapad\AppData\Local\Packages\Microsoft.Windows.Photos_8wekyb3d8bbwe\TempState\ShareServiceTempFolder\2.jpeg"/>
          <p:cNvPicPr>
            <a:picLocks noChangeAspect="1" noChangeArrowheads="1"/>
          </p:cNvPicPr>
          <p:nvPr/>
        </p:nvPicPr>
        <p:blipFill>
          <a:blip r:embed="rId3" cstate="print"/>
          <a:srcRect/>
          <a:stretch>
            <a:fillRect/>
          </a:stretch>
        </p:blipFill>
        <p:spPr bwMode="auto">
          <a:xfrm>
            <a:off x="467544" y="1203598"/>
            <a:ext cx="4561456" cy="3387641"/>
          </a:xfrm>
          <a:prstGeom prst="rect">
            <a:avLst/>
          </a:prstGeom>
          <a:noFill/>
          <a:ln w="19050">
            <a:solidFill>
              <a:srgbClr val="C00000"/>
            </a:solidFill>
          </a:ln>
        </p:spPr>
      </p:pic>
      <p:sp>
        <p:nvSpPr>
          <p:cNvPr id="3" name="TextBox 7">
            <a:extLst>
              <a:ext uri="{FF2B5EF4-FFF2-40B4-BE49-F238E27FC236}">
                <a16:creationId xmlns:a16="http://schemas.microsoft.com/office/drawing/2014/main" id="{0FD2732B-76B3-22FD-D1F9-DC4D16D0336E}"/>
              </a:ext>
            </a:extLst>
          </p:cNvPr>
          <p:cNvSpPr txBox="1"/>
          <p:nvPr/>
        </p:nvSpPr>
        <p:spPr>
          <a:xfrm flipH="1">
            <a:off x="35496" y="4731194"/>
            <a:ext cx="1080120" cy="400110"/>
          </a:xfrm>
          <a:prstGeom prst="rect">
            <a:avLst/>
          </a:prstGeom>
          <a:no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Tree>
    <p:extLst>
      <p:ext uri="{BB962C8B-B14F-4D97-AF65-F5344CB8AC3E}">
        <p14:creationId xmlns:p14="http://schemas.microsoft.com/office/powerpoint/2010/main" val="18626607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D4DD5E-58B7-36A4-5406-975BC8891354}"/>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Σύγκριση απώτερης επιβίωσης</a:t>
            </a:r>
            <a:endParaRPr lang="en-US" sz="3600" b="1" dirty="0">
              <a:solidFill>
                <a:srgbClr val="C00000"/>
              </a:solidFill>
              <a:latin typeface="Book Antiqua" panose="02040602050305030304" pitchFamily="18" charset="0"/>
            </a:endParaRPr>
          </a:p>
        </p:txBody>
      </p:sp>
      <p:pic>
        <p:nvPicPr>
          <p:cNvPr id="4" name="Picture 2">
            <a:extLst>
              <a:ext uri="{FF2B5EF4-FFF2-40B4-BE49-F238E27FC236}">
                <a16:creationId xmlns:a16="http://schemas.microsoft.com/office/drawing/2014/main" id="{477369B8-50A9-F49F-844A-A1A520169EEE}"/>
              </a:ext>
            </a:extLst>
          </p:cNvPr>
          <p:cNvPicPr>
            <a:picLocks noGrp="1" noChangeAspect="1" noChangeArrowheads="1"/>
          </p:cNvPicPr>
          <p:nvPr>
            <p:ph idx="1"/>
          </p:nvPr>
        </p:nvPicPr>
        <p:blipFill>
          <a:blip r:embed="rId2" cstate="print"/>
          <a:srcRect/>
          <a:stretch>
            <a:fillRect/>
          </a:stretch>
        </p:blipFill>
        <p:spPr bwMode="auto">
          <a:xfrm>
            <a:off x="1331640" y="1075382"/>
            <a:ext cx="5109645" cy="3394075"/>
          </a:xfrm>
          <a:prstGeom prst="rect">
            <a:avLst/>
          </a:prstGeom>
          <a:noFill/>
          <a:ln w="9525">
            <a:noFill/>
            <a:miter lim="800000"/>
            <a:headEnd/>
            <a:tailEnd/>
          </a:ln>
        </p:spPr>
      </p:pic>
      <p:sp>
        <p:nvSpPr>
          <p:cNvPr id="5" name="TextBox 4">
            <a:extLst>
              <a:ext uri="{FF2B5EF4-FFF2-40B4-BE49-F238E27FC236}">
                <a16:creationId xmlns:a16="http://schemas.microsoft.com/office/drawing/2014/main" id="{FAA857B1-2E51-F749-97D7-6D8AD059B4F9}"/>
              </a:ext>
            </a:extLst>
          </p:cNvPr>
          <p:cNvSpPr txBox="1"/>
          <p:nvPr/>
        </p:nvSpPr>
        <p:spPr>
          <a:xfrm>
            <a:off x="11088" y="4681835"/>
            <a:ext cx="6084168" cy="461665"/>
          </a:xfrm>
          <a:prstGeom prst="rect">
            <a:avLst/>
          </a:prstGeom>
          <a:solidFill>
            <a:schemeClr val="accent3">
              <a:lumMod val="20000"/>
              <a:lumOff val="80000"/>
            </a:schemeClr>
          </a:solidFill>
        </p:spPr>
        <p:txBody>
          <a:bodyPr wrap="square" rtlCol="0">
            <a:spAutoFit/>
          </a:bodyPr>
          <a:lstStyle/>
          <a:p>
            <a:r>
              <a:rPr lang="en-US" sz="1200" dirty="0">
                <a:latin typeface="Book Antiqua" panose="02040602050305030304" pitchFamily="18" charset="0"/>
              </a:rPr>
              <a:t>15-years’ follow-up of the UK endovascular aneurysm repair trial 1 (EVAR trial 1)</a:t>
            </a:r>
            <a:r>
              <a:rPr lang="en-US" sz="1200" dirty="0">
                <a:solidFill>
                  <a:srgbClr val="FF0000"/>
                </a:solidFill>
                <a:latin typeface="Book Antiqua" panose="02040602050305030304" pitchFamily="18" charset="0"/>
              </a:rPr>
              <a:t> </a:t>
            </a:r>
            <a:r>
              <a:rPr lang="en-US" sz="1200" dirty="0">
                <a:latin typeface="Book Antiqua" panose="02040602050305030304" pitchFamily="18" charset="0"/>
              </a:rPr>
              <a:t>Patel, Lancet, 2016</a:t>
            </a:r>
            <a:endParaRPr lang="en-US" sz="1200" dirty="0"/>
          </a:p>
        </p:txBody>
      </p:sp>
      <p:pic>
        <p:nvPicPr>
          <p:cNvPr id="3" name="Picture 2" descr="Surgeon Cartoon Images - Free Download on Freepik">
            <a:extLst>
              <a:ext uri="{FF2B5EF4-FFF2-40B4-BE49-F238E27FC236}">
                <a16:creationId xmlns:a16="http://schemas.microsoft.com/office/drawing/2014/main" id="{DB47F3B1-4CF4-1056-8339-3D00BD32E0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74" y="30217"/>
            <a:ext cx="1245390" cy="124539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6" name="Εικόνα 5" descr="Εικόνα που περιέχει τέχνη&#10;&#10;Περιγραφή που δημιουργήθηκε αυτόματα με χαμηλό επίπεδο εμπιστοσύνης">
            <a:extLst>
              <a:ext uri="{FF2B5EF4-FFF2-40B4-BE49-F238E27FC236}">
                <a16:creationId xmlns:a16="http://schemas.microsoft.com/office/drawing/2014/main" id="{4AB0F246-1938-A089-DFB1-4AF46F9410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30216"/>
            <a:ext cx="950527" cy="1603651"/>
          </a:xfrm>
          <a:prstGeom prst="rect">
            <a:avLst/>
          </a:prstGeom>
          <a:ln w="19050">
            <a:solidFill>
              <a:srgbClr val="C00000"/>
            </a:solidFill>
          </a:ln>
        </p:spPr>
      </p:pic>
      <p:sp>
        <p:nvSpPr>
          <p:cNvPr id="7" name="TextBox 6">
            <a:extLst>
              <a:ext uri="{FF2B5EF4-FFF2-40B4-BE49-F238E27FC236}">
                <a16:creationId xmlns:a16="http://schemas.microsoft.com/office/drawing/2014/main" id="{B18C79F3-9370-4EE1-4F6F-65699A86E5F2}"/>
              </a:ext>
            </a:extLst>
          </p:cNvPr>
          <p:cNvSpPr txBox="1"/>
          <p:nvPr/>
        </p:nvSpPr>
        <p:spPr>
          <a:xfrm>
            <a:off x="6328327" y="1203598"/>
            <a:ext cx="1803123" cy="646331"/>
          </a:xfrm>
          <a:prstGeom prst="rect">
            <a:avLst/>
          </a:prstGeom>
          <a:noFill/>
          <a:ln>
            <a:solidFill>
              <a:srgbClr val="C00000"/>
            </a:solidFill>
          </a:ln>
        </p:spPr>
        <p:txBody>
          <a:bodyPr wrap="square" rtlCol="0">
            <a:spAutoFit/>
          </a:bodyPr>
          <a:lstStyle/>
          <a:p>
            <a:r>
              <a:rPr lang="el-GR" dirty="0">
                <a:solidFill>
                  <a:srgbClr val="00B050"/>
                </a:solidFill>
              </a:rPr>
              <a:t>- Ρήξη: 7% </a:t>
            </a:r>
            <a:r>
              <a:rPr lang="en-US" dirty="0">
                <a:solidFill>
                  <a:srgbClr val="00B050"/>
                </a:solidFill>
              </a:rPr>
              <a:t>vs 1%</a:t>
            </a:r>
          </a:p>
          <a:p>
            <a:r>
              <a:rPr lang="el-GR" dirty="0">
                <a:solidFill>
                  <a:srgbClr val="00B050"/>
                </a:solidFill>
              </a:rPr>
              <a:t>- Κακοήθεια</a:t>
            </a:r>
            <a:endParaRPr lang="en-US" dirty="0">
              <a:solidFill>
                <a:srgbClr val="00B050"/>
              </a:solidFill>
            </a:endParaRPr>
          </a:p>
        </p:txBody>
      </p:sp>
    </p:spTree>
    <p:extLst>
      <p:ext uri="{BB962C8B-B14F-4D97-AF65-F5344CB8AC3E}">
        <p14:creationId xmlns:p14="http://schemas.microsoft.com/office/powerpoint/2010/main" val="5930822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2FF37C-1C6F-83A2-82F9-AA02E6CA885D}"/>
              </a:ext>
            </a:extLst>
          </p:cNvPr>
          <p:cNvSpPr>
            <a:spLocks noGrp="1"/>
          </p:cNvSpPr>
          <p:nvPr>
            <p:ph type="title"/>
          </p:nvPr>
        </p:nvSpPr>
        <p:spPr/>
        <p:txBody>
          <a:bodyPr>
            <a:normAutofit/>
          </a:bodyPr>
          <a:lstStyle/>
          <a:p>
            <a:r>
              <a:rPr lang="en-US" sz="3600" b="1" dirty="0">
                <a:solidFill>
                  <a:srgbClr val="C00000"/>
                </a:solidFill>
                <a:latin typeface="Book Antiqua" panose="02040602050305030304" pitchFamily="18" charset="0"/>
              </a:rPr>
              <a:t>EVAR vs </a:t>
            </a:r>
            <a:r>
              <a:rPr lang="el-GR" sz="3600" b="1" dirty="0">
                <a:solidFill>
                  <a:srgbClr val="C00000"/>
                </a:solidFill>
                <a:latin typeface="Book Antiqua" panose="02040602050305030304" pitchFamily="18" charset="0"/>
              </a:rPr>
              <a:t>συντηρητική Τ</a:t>
            </a:r>
            <a:r>
              <a:rPr lang="en-US" sz="3600" b="1" dirty="0">
                <a:solidFill>
                  <a:srgbClr val="C00000"/>
                </a:solidFill>
                <a:latin typeface="Book Antiqua" panose="02040602050305030304" pitchFamily="18" charset="0"/>
              </a:rPr>
              <a:t>x (high risk)</a:t>
            </a:r>
          </a:p>
        </p:txBody>
      </p:sp>
      <p:pic>
        <p:nvPicPr>
          <p:cNvPr id="4" name="Picture 3">
            <a:extLst>
              <a:ext uri="{FF2B5EF4-FFF2-40B4-BE49-F238E27FC236}">
                <a16:creationId xmlns:a16="http://schemas.microsoft.com/office/drawing/2014/main" id="{587DC5F6-0360-D923-8E97-BF4DDAF14F18}"/>
              </a:ext>
            </a:extLst>
          </p:cNvPr>
          <p:cNvPicPr>
            <a:picLocks noGrp="1" noChangeAspect="1" noChangeArrowheads="1"/>
          </p:cNvPicPr>
          <p:nvPr>
            <p:ph idx="1"/>
          </p:nvPr>
        </p:nvPicPr>
        <p:blipFill>
          <a:blip r:embed="rId2" cstate="print"/>
          <a:srcRect/>
          <a:stretch>
            <a:fillRect/>
          </a:stretch>
        </p:blipFill>
        <p:spPr bwMode="auto">
          <a:xfrm>
            <a:off x="0" y="1303842"/>
            <a:ext cx="6581898" cy="3212124"/>
          </a:xfrm>
          <a:prstGeom prst="rect">
            <a:avLst/>
          </a:prstGeom>
          <a:noFill/>
          <a:ln w="19050">
            <a:solidFill>
              <a:srgbClr val="C00000"/>
            </a:solidFill>
            <a:miter lim="800000"/>
            <a:headEnd/>
            <a:tailEnd/>
          </a:ln>
        </p:spPr>
      </p:pic>
      <p:pic>
        <p:nvPicPr>
          <p:cNvPr id="5" name="Picture 4">
            <a:extLst>
              <a:ext uri="{FF2B5EF4-FFF2-40B4-BE49-F238E27FC236}">
                <a16:creationId xmlns:a16="http://schemas.microsoft.com/office/drawing/2014/main" id="{AA6A6247-CDAD-4A80-1F79-B720C2C48E2A}"/>
              </a:ext>
            </a:extLst>
          </p:cNvPr>
          <p:cNvPicPr>
            <a:picLocks noChangeAspect="1" noChangeArrowheads="1"/>
          </p:cNvPicPr>
          <p:nvPr/>
        </p:nvPicPr>
        <p:blipFill>
          <a:blip r:embed="rId3" cstate="print"/>
          <a:srcRect/>
          <a:stretch>
            <a:fillRect/>
          </a:stretch>
        </p:blipFill>
        <p:spPr bwMode="auto">
          <a:xfrm>
            <a:off x="5779082" y="1952836"/>
            <a:ext cx="3341076" cy="1512168"/>
          </a:xfrm>
          <a:prstGeom prst="rect">
            <a:avLst/>
          </a:prstGeom>
          <a:noFill/>
          <a:ln w="19050">
            <a:solidFill>
              <a:srgbClr val="C00000"/>
            </a:solidFill>
            <a:miter lim="800000"/>
            <a:headEnd/>
            <a:tailEnd/>
          </a:ln>
        </p:spPr>
      </p:pic>
      <p:pic>
        <p:nvPicPr>
          <p:cNvPr id="6" name="Picture 2">
            <a:extLst>
              <a:ext uri="{FF2B5EF4-FFF2-40B4-BE49-F238E27FC236}">
                <a16:creationId xmlns:a16="http://schemas.microsoft.com/office/drawing/2014/main" id="{A193F983-F7C3-9F45-77D0-F9EA7CC5CFB4}"/>
              </a:ext>
            </a:extLst>
          </p:cNvPr>
          <p:cNvPicPr>
            <a:picLocks noChangeAspect="1" noChangeArrowheads="1"/>
          </p:cNvPicPr>
          <p:nvPr/>
        </p:nvPicPr>
        <p:blipFill>
          <a:blip r:embed="rId4" cstate="print"/>
          <a:srcRect/>
          <a:stretch>
            <a:fillRect/>
          </a:stretch>
        </p:blipFill>
        <p:spPr bwMode="auto">
          <a:xfrm>
            <a:off x="1390650" y="4443958"/>
            <a:ext cx="4243214" cy="699543"/>
          </a:xfrm>
          <a:prstGeom prst="rect">
            <a:avLst/>
          </a:prstGeom>
          <a:noFill/>
          <a:ln w="19050">
            <a:solidFill>
              <a:srgbClr val="C00000"/>
            </a:solidFill>
            <a:miter lim="800000"/>
            <a:headEnd/>
            <a:tailEnd/>
          </a:ln>
        </p:spPr>
      </p:pic>
    </p:spTree>
    <p:extLst>
      <p:ext uri="{BB962C8B-B14F-4D97-AF65-F5344CB8AC3E}">
        <p14:creationId xmlns:p14="http://schemas.microsoft.com/office/powerpoint/2010/main" val="2353351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809848-F022-7DF3-3F96-6436043C7985}"/>
              </a:ext>
            </a:extLst>
          </p:cNvPr>
          <p:cNvSpPr>
            <a:spLocks noGrp="1"/>
          </p:cNvSpPr>
          <p:nvPr>
            <p:ph type="title"/>
          </p:nvPr>
        </p:nvSpPr>
        <p:spPr/>
        <p:txBody>
          <a:bodyPr>
            <a:normAutofit fontScale="90000"/>
          </a:bodyPr>
          <a:lstStyle/>
          <a:p>
            <a:r>
              <a:rPr lang="el-GR" sz="3600" b="1" dirty="0" err="1">
                <a:solidFill>
                  <a:srgbClr val="C00000"/>
                </a:solidFill>
                <a:latin typeface="Book Antiqua" panose="02040602050305030304" pitchFamily="18" charset="0"/>
              </a:rPr>
              <a:t>Νεώτερης</a:t>
            </a:r>
            <a:r>
              <a:rPr lang="el-GR" sz="3600" b="1" dirty="0">
                <a:solidFill>
                  <a:srgbClr val="C00000"/>
                </a:solidFill>
                <a:latin typeface="Book Antiqua" panose="02040602050305030304" pitchFamily="18" charset="0"/>
              </a:rPr>
              <a:t> γενιάς &gt; Παλαιότερης γενιάς</a:t>
            </a:r>
            <a:endParaRPr lang="en-US" sz="3600" b="1" dirty="0">
              <a:solidFill>
                <a:srgbClr val="C00000"/>
              </a:solidFill>
              <a:latin typeface="Book Antiqua" panose="02040602050305030304" pitchFamily="18" charset="0"/>
            </a:endParaRPr>
          </a:p>
        </p:txBody>
      </p:sp>
      <p:pic>
        <p:nvPicPr>
          <p:cNvPr id="6" name="Θέση περιεχομένου 5">
            <a:extLst>
              <a:ext uri="{FF2B5EF4-FFF2-40B4-BE49-F238E27FC236}">
                <a16:creationId xmlns:a16="http://schemas.microsoft.com/office/drawing/2014/main" id="{9A87A1E3-6439-0087-5F59-7FCB650254C4}"/>
              </a:ext>
            </a:extLst>
          </p:cNvPr>
          <p:cNvPicPr>
            <a:picLocks noGrp="1"/>
          </p:cNvPicPr>
          <p:nvPr>
            <p:ph idx="1"/>
          </p:nvPr>
        </p:nvPicPr>
        <p:blipFill>
          <a:blip r:embed="rId2" cstate="print"/>
          <a:srcRect l="3876" r="12808"/>
          <a:stretch>
            <a:fillRect/>
          </a:stretch>
        </p:blipFill>
        <p:spPr bwMode="auto">
          <a:xfrm>
            <a:off x="1763688" y="1071701"/>
            <a:ext cx="2160240" cy="3588281"/>
          </a:xfrm>
          <a:prstGeom prst="rect">
            <a:avLst/>
          </a:prstGeom>
          <a:noFill/>
          <a:ln w="19050">
            <a:solidFill>
              <a:srgbClr val="C00000"/>
            </a:solidFill>
            <a:miter lim="800000"/>
            <a:headEnd/>
            <a:tailEnd/>
          </a:ln>
        </p:spPr>
      </p:pic>
      <p:pic>
        <p:nvPicPr>
          <p:cNvPr id="7" name="Εικόνα 6">
            <a:extLst>
              <a:ext uri="{FF2B5EF4-FFF2-40B4-BE49-F238E27FC236}">
                <a16:creationId xmlns:a16="http://schemas.microsoft.com/office/drawing/2014/main" id="{C1B3BE38-00F4-A495-963C-7C9031E52111}"/>
              </a:ext>
            </a:extLst>
          </p:cNvPr>
          <p:cNvPicPr/>
          <p:nvPr/>
        </p:nvPicPr>
        <p:blipFill>
          <a:blip r:embed="rId3" cstate="print"/>
          <a:srcRect l="8533"/>
          <a:stretch>
            <a:fillRect/>
          </a:stretch>
        </p:blipFill>
        <p:spPr bwMode="auto">
          <a:xfrm>
            <a:off x="4788024" y="1071701"/>
            <a:ext cx="3600400" cy="3588281"/>
          </a:xfrm>
          <a:prstGeom prst="rect">
            <a:avLst/>
          </a:prstGeom>
          <a:noFill/>
          <a:ln w="19050">
            <a:solidFill>
              <a:srgbClr val="C00000"/>
            </a:solidFill>
            <a:miter lim="800000"/>
            <a:headEnd/>
            <a:tailEnd/>
          </a:ln>
        </p:spPr>
      </p:pic>
      <p:sp>
        <p:nvSpPr>
          <p:cNvPr id="5" name="TextBox 4">
            <a:extLst>
              <a:ext uri="{FF2B5EF4-FFF2-40B4-BE49-F238E27FC236}">
                <a16:creationId xmlns:a16="http://schemas.microsoft.com/office/drawing/2014/main" id="{118BEE1A-4A61-4850-C9A3-D3E71CFF0A29}"/>
              </a:ext>
            </a:extLst>
          </p:cNvPr>
          <p:cNvSpPr txBox="1"/>
          <p:nvPr/>
        </p:nvSpPr>
        <p:spPr>
          <a:xfrm>
            <a:off x="0" y="4680764"/>
            <a:ext cx="6156175" cy="461665"/>
          </a:xfrm>
          <a:prstGeom prst="rect">
            <a:avLst/>
          </a:prstGeom>
          <a:solidFill>
            <a:schemeClr val="accent3">
              <a:lumMod val="20000"/>
              <a:lumOff val="80000"/>
            </a:schemeClr>
          </a:solidFill>
        </p:spPr>
        <p:txBody>
          <a:bodyPr wrap="square" rtlCol="0">
            <a:spAutoFit/>
          </a:bodyPr>
          <a:lstStyle/>
          <a:p>
            <a:r>
              <a:rPr lang="en-US" sz="1200" b="0" i="0" dirty="0">
                <a:solidFill>
                  <a:srgbClr val="222222"/>
                </a:solidFill>
                <a:effectLst/>
                <a:latin typeface="Book Antiqua" panose="02040602050305030304" pitchFamily="18" charset="0"/>
              </a:rPr>
              <a:t>Li B</a:t>
            </a:r>
            <a:r>
              <a:rPr lang="el-GR" sz="1200" b="0" i="0" dirty="0">
                <a:solidFill>
                  <a:srgbClr val="222222"/>
                </a:solidFill>
                <a:effectLst/>
                <a:latin typeface="Book Antiqua" panose="02040602050305030304" pitchFamily="18" charset="0"/>
              </a:rPr>
              <a:t> </a:t>
            </a:r>
            <a:r>
              <a:rPr lang="en-US" sz="1200" b="0" i="0" dirty="0">
                <a:solidFill>
                  <a:srgbClr val="222222"/>
                </a:solidFill>
                <a:effectLst/>
                <a:latin typeface="Book Antiqua" panose="02040602050305030304" pitchFamily="18" charset="0"/>
              </a:rPr>
              <a:t>et al</a:t>
            </a:r>
            <a:r>
              <a:rPr lang="el-GR" sz="1200" b="0" i="0" dirty="0">
                <a:solidFill>
                  <a:srgbClr val="222222"/>
                </a:solidFill>
                <a:effectLst/>
                <a:latin typeface="Book Antiqua" panose="02040602050305030304" pitchFamily="18" charset="0"/>
              </a:rPr>
              <a:t>. </a:t>
            </a:r>
            <a:r>
              <a:rPr lang="en-US" sz="1200" b="0" i="0" dirty="0">
                <a:solidFill>
                  <a:srgbClr val="222222"/>
                </a:solidFill>
                <a:effectLst/>
                <a:latin typeface="Book Antiqua" panose="02040602050305030304" pitchFamily="18" charset="0"/>
              </a:rPr>
              <a:t>A systematic review and meta-analysis of the long-term outcomes of  endo-vascular versus open repair of abdominal aortic aneurysm. J Vasc Surg. 2019;70:954–969</a:t>
            </a:r>
            <a:endParaRPr lang="en-US" sz="1200" dirty="0"/>
          </a:p>
        </p:txBody>
      </p:sp>
    </p:spTree>
    <p:extLst>
      <p:ext uri="{BB962C8B-B14F-4D97-AF65-F5344CB8AC3E}">
        <p14:creationId xmlns:p14="http://schemas.microsoft.com/office/powerpoint/2010/main" val="42091638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5C715B-3BC9-1B2F-E7E0-2533C2393BCD}"/>
              </a:ext>
            </a:extLst>
          </p:cNvPr>
          <p:cNvSpPr>
            <a:spLocks noGrp="1"/>
          </p:cNvSpPr>
          <p:nvPr>
            <p:ph type="title"/>
          </p:nvPr>
        </p:nvSpPr>
        <p:spPr/>
        <p:txBody>
          <a:bodyPr>
            <a:normAutofit/>
          </a:bodyPr>
          <a:lstStyle/>
          <a:p>
            <a:r>
              <a:rPr lang="el-GR" sz="3600" b="1" dirty="0">
                <a:solidFill>
                  <a:srgbClr val="C00000"/>
                </a:solidFill>
              </a:rPr>
              <a:t>Ενδείξεις είδους επέμβασης</a:t>
            </a:r>
            <a:endParaRPr lang="en-US" sz="3600" dirty="0"/>
          </a:p>
        </p:txBody>
      </p:sp>
      <p:pic>
        <p:nvPicPr>
          <p:cNvPr id="4" name="Picture 4">
            <a:extLst>
              <a:ext uri="{FF2B5EF4-FFF2-40B4-BE49-F238E27FC236}">
                <a16:creationId xmlns:a16="http://schemas.microsoft.com/office/drawing/2014/main" id="{17A67DB3-46CA-EE2D-9A57-4C3F5BC6D865}"/>
              </a:ext>
            </a:extLst>
          </p:cNvPr>
          <p:cNvPicPr>
            <a:picLocks noGrp="1" noChangeAspect="1" noChangeArrowheads="1"/>
          </p:cNvPicPr>
          <p:nvPr>
            <p:ph idx="1"/>
          </p:nvPr>
        </p:nvPicPr>
        <p:blipFill>
          <a:blip r:embed="rId2" cstate="print"/>
          <a:srcRect/>
          <a:stretch>
            <a:fillRect/>
          </a:stretch>
        </p:blipFill>
        <p:spPr bwMode="auto">
          <a:xfrm>
            <a:off x="1423562" y="1063229"/>
            <a:ext cx="6692384" cy="3717044"/>
          </a:xfrm>
          <a:prstGeom prst="rect">
            <a:avLst/>
          </a:prstGeom>
          <a:noFill/>
          <a:ln w="9525">
            <a:noFill/>
            <a:miter lim="800000"/>
            <a:headEnd/>
            <a:tailEnd/>
          </a:ln>
          <a:effectLst/>
        </p:spPr>
      </p:pic>
      <p:pic>
        <p:nvPicPr>
          <p:cNvPr id="1026" name="Picture 2">
            <a:extLst>
              <a:ext uri="{FF2B5EF4-FFF2-40B4-BE49-F238E27FC236}">
                <a16:creationId xmlns:a16="http://schemas.microsoft.com/office/drawing/2014/main" id="{E0EE7F12-E017-5A79-CBA0-6E44B941A1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401" y="1304"/>
            <a:ext cx="1816988" cy="1922374"/>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descr="Surgeon Cartoon Images - Free Download on Freepik">
            <a:extLst>
              <a:ext uri="{FF2B5EF4-FFF2-40B4-BE49-F238E27FC236}">
                <a16:creationId xmlns:a16="http://schemas.microsoft.com/office/drawing/2014/main" id="{D0C31953-D4EA-05F1-2CF0-058FB43676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23878"/>
            <a:ext cx="1417805" cy="1417805"/>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9002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1C70E4-012D-C1E0-A93B-220262CCB2DC}"/>
              </a:ext>
            </a:extLst>
          </p:cNvPr>
          <p:cNvSpPr>
            <a:spLocks noGrp="1"/>
          </p:cNvSpPr>
          <p:nvPr>
            <p:ph type="title"/>
          </p:nvPr>
        </p:nvSpPr>
        <p:spPr>
          <a:ln>
            <a:noFill/>
          </a:ln>
        </p:spPr>
        <p:txBody>
          <a:bodyPr>
            <a:normAutofit/>
          </a:bodyPr>
          <a:lstStyle/>
          <a:p>
            <a:r>
              <a:rPr lang="el-GR" sz="3600" b="1" dirty="0">
                <a:solidFill>
                  <a:srgbClr val="C00000"/>
                </a:solidFill>
              </a:rPr>
              <a:t>Ενδείξεις είδους επέμβασης</a:t>
            </a:r>
            <a:endParaRPr lang="en-US" sz="3600" b="1" dirty="0">
              <a:solidFill>
                <a:srgbClr val="C00000"/>
              </a:solidFill>
            </a:endParaRPr>
          </a:p>
        </p:txBody>
      </p:sp>
      <p:sp>
        <p:nvSpPr>
          <p:cNvPr id="3" name="Θέση περιεχομένου 2">
            <a:extLst>
              <a:ext uri="{FF2B5EF4-FFF2-40B4-BE49-F238E27FC236}">
                <a16:creationId xmlns:a16="http://schemas.microsoft.com/office/drawing/2014/main" id="{9D3E4949-EB90-8FF1-D8D5-AA1425566F44}"/>
              </a:ext>
            </a:extLst>
          </p:cNvPr>
          <p:cNvSpPr>
            <a:spLocks noGrp="1"/>
          </p:cNvSpPr>
          <p:nvPr>
            <p:ph idx="1"/>
          </p:nvPr>
        </p:nvSpPr>
        <p:spPr/>
        <p:txBody>
          <a:bodyPr>
            <a:noAutofit/>
          </a:bodyPr>
          <a:lstStyle/>
          <a:p>
            <a:pPr algn="l"/>
            <a:r>
              <a:rPr lang="el-GR" sz="2000" b="0" i="0" u="none" strike="noStrike" baseline="0" dirty="0">
                <a:latin typeface="Book Antiqua" panose="02040602050305030304" pitchFamily="18" charset="0"/>
              </a:rPr>
              <a:t>Για τους </a:t>
            </a:r>
            <a:r>
              <a:rPr lang="el-GR" sz="2000" b="0" i="0" strike="noStrike" baseline="0" dirty="0">
                <a:latin typeface="Book Antiqua" panose="02040602050305030304" pitchFamily="18" charset="0"/>
              </a:rPr>
              <a:t>περισσότερους</a:t>
            </a:r>
            <a:r>
              <a:rPr lang="el-GR" sz="2000" b="0" i="0" u="none" strike="noStrike" baseline="0" dirty="0">
                <a:latin typeface="Book Antiqua" panose="02040602050305030304" pitchFamily="18" charset="0"/>
              </a:rPr>
              <a:t> ασθενείς με </a:t>
            </a:r>
            <a:r>
              <a:rPr lang="el-GR" sz="2000" b="0" i="0" u="sng" strike="noStrike" baseline="0" dirty="0">
                <a:latin typeface="Book Antiqua" panose="02040602050305030304" pitchFamily="18" charset="0"/>
              </a:rPr>
              <a:t>συμβατή μορφολογία </a:t>
            </a:r>
            <a:r>
              <a:rPr lang="el-GR" sz="2000" b="0" i="0" u="none" strike="noStrike" baseline="0" dirty="0">
                <a:latin typeface="Book Antiqua" panose="02040602050305030304" pitchFamily="18" charset="0"/>
              </a:rPr>
              <a:t>του ΑΚΑ και </a:t>
            </a:r>
            <a:r>
              <a:rPr lang="el-GR" sz="2000" b="0" i="0" u="sng" strike="noStrike" baseline="0" dirty="0">
                <a:latin typeface="Book Antiqua" panose="02040602050305030304" pitchFamily="18" charset="0"/>
              </a:rPr>
              <a:t>εύλογο</a:t>
            </a:r>
            <a:r>
              <a:rPr lang="el-GR" sz="2000" b="0" i="0" u="none" strike="noStrike" baseline="0" dirty="0">
                <a:latin typeface="Book Antiqua" panose="02040602050305030304" pitchFamily="18" charset="0"/>
              </a:rPr>
              <a:t> (</a:t>
            </a:r>
            <a:r>
              <a:rPr lang="en-US" sz="2000" b="0" i="0" u="none" strike="noStrike" baseline="0" dirty="0">
                <a:latin typeface="Book Antiqua" panose="02040602050305030304" pitchFamily="18" charset="0"/>
              </a:rPr>
              <a:t>reasonable) </a:t>
            </a:r>
            <a:r>
              <a:rPr lang="el-GR" sz="2000" b="0" i="0" u="sng" strike="noStrike" baseline="0" dirty="0">
                <a:latin typeface="Book Antiqua" panose="02040602050305030304" pitchFamily="18" charset="0"/>
              </a:rPr>
              <a:t>προσδόκιμο</a:t>
            </a:r>
            <a:r>
              <a:rPr lang="el-GR" sz="2000" b="0" i="0" u="none" strike="noStrike" baseline="0" dirty="0">
                <a:latin typeface="Book Antiqua" panose="02040602050305030304" pitchFamily="18" charset="0"/>
              </a:rPr>
              <a:t> επιβίωσης, η </a:t>
            </a:r>
            <a:r>
              <a:rPr lang="en-US" sz="2000" b="1" i="0" u="none" strike="noStrike" baseline="0" dirty="0">
                <a:solidFill>
                  <a:srgbClr val="0836F8"/>
                </a:solidFill>
                <a:latin typeface="Book Antiqua" panose="02040602050305030304" pitchFamily="18" charset="0"/>
              </a:rPr>
              <a:t>EVAR</a:t>
            </a:r>
            <a:r>
              <a:rPr lang="en-US" sz="2000" b="0" i="0" u="none" strike="noStrike" baseline="0" dirty="0">
                <a:latin typeface="Book Antiqua" panose="02040602050305030304" pitchFamily="18" charset="0"/>
              </a:rPr>
              <a:t> </a:t>
            </a:r>
            <a:r>
              <a:rPr lang="el-GR" sz="2000" b="0" i="0" u="none" strike="noStrike" baseline="0" dirty="0">
                <a:latin typeface="Book Antiqua" panose="02040602050305030304" pitchFamily="18" charset="0"/>
              </a:rPr>
              <a:t>θα πρέπει να θεωρείται το  προτιμότερο είδος θεραπείας για την εκλεκτική αντιμετώπιση του ΑΚΑ. </a:t>
            </a:r>
          </a:p>
          <a:p>
            <a:pPr algn="l"/>
            <a:r>
              <a:rPr lang="el-GR" sz="2000" b="0" i="0" u="none" strike="noStrike" baseline="0" dirty="0">
                <a:latin typeface="Book Antiqua" panose="02040602050305030304" pitchFamily="18" charset="0"/>
              </a:rPr>
              <a:t>Για τους </a:t>
            </a:r>
            <a:r>
              <a:rPr lang="el-GR" sz="2000" b="0" i="0" strike="noStrike" baseline="0" dirty="0">
                <a:latin typeface="Book Antiqua" panose="02040602050305030304" pitchFamily="18" charset="0"/>
              </a:rPr>
              <a:t>περισσότερους </a:t>
            </a:r>
            <a:r>
              <a:rPr lang="el-GR" sz="2000" b="0" i="0" u="none" strike="noStrike" baseline="0" dirty="0">
                <a:latin typeface="Book Antiqua" panose="02040602050305030304" pitchFamily="18" charset="0"/>
              </a:rPr>
              <a:t>ασθενείς με </a:t>
            </a:r>
            <a:r>
              <a:rPr lang="el-GR" sz="2000" b="0" i="0" u="sng" strike="noStrike" baseline="0" dirty="0">
                <a:latin typeface="Book Antiqua" panose="02040602050305030304" pitchFamily="18" charset="0"/>
              </a:rPr>
              <a:t>υψηλό προσδόκιμο </a:t>
            </a:r>
            <a:r>
              <a:rPr lang="el-GR" sz="2000" b="0" i="0" u="none" strike="noStrike" baseline="0" dirty="0">
                <a:latin typeface="Book Antiqua" panose="02040602050305030304" pitchFamily="18" charset="0"/>
              </a:rPr>
              <a:t>επιβίωσης </a:t>
            </a:r>
            <a:r>
              <a:rPr lang="en-US" sz="2000" b="0" i="0" u="none" strike="noStrike" baseline="0" dirty="0">
                <a:latin typeface="Book Antiqua" panose="02040602050305030304" pitchFamily="18" charset="0"/>
              </a:rPr>
              <a:t>(10-15 </a:t>
            </a:r>
            <a:r>
              <a:rPr lang="el-GR" sz="2000" b="0" i="0" u="none" strike="noStrike" baseline="0" dirty="0">
                <a:latin typeface="Book Antiqua" panose="02040602050305030304" pitchFamily="18" charset="0"/>
              </a:rPr>
              <a:t>έτη</a:t>
            </a:r>
            <a:r>
              <a:rPr lang="en-US" sz="2000" b="0" i="0" u="none" strike="noStrike" baseline="0" dirty="0">
                <a:latin typeface="Book Antiqua" panose="02040602050305030304" pitchFamily="18" charset="0"/>
              </a:rPr>
              <a:t>), </a:t>
            </a:r>
            <a:r>
              <a:rPr lang="el-GR" sz="2000" b="0" i="0" u="none" strike="noStrike" baseline="0" dirty="0">
                <a:latin typeface="Book Antiqua" panose="02040602050305030304" pitchFamily="18" charset="0"/>
              </a:rPr>
              <a:t>η </a:t>
            </a:r>
            <a:r>
              <a:rPr lang="el-GR" sz="2000" b="1" i="0" u="none" strike="noStrike" baseline="0" dirty="0">
                <a:solidFill>
                  <a:srgbClr val="0836F8"/>
                </a:solidFill>
                <a:latin typeface="Book Antiqua" panose="02040602050305030304" pitchFamily="18" charset="0"/>
              </a:rPr>
              <a:t>ανοικτή</a:t>
            </a:r>
            <a:r>
              <a:rPr lang="el-GR" sz="2000" b="0" i="0" u="none" strike="noStrike" baseline="0" dirty="0">
                <a:latin typeface="Book Antiqua" panose="02040602050305030304" pitchFamily="18" charset="0"/>
              </a:rPr>
              <a:t> χειρουργική αποκατάσταση θα πρέπει να θεωρείται το  προτιμότερο είδος θεραπείας για την εκλεκτική αντιμετώπιση του ΑΚΑ.</a:t>
            </a:r>
            <a:r>
              <a:rPr lang="en-US" sz="2000" b="0" i="0" u="none" strike="noStrike" baseline="0" dirty="0">
                <a:latin typeface="Book Antiqua" panose="02040602050305030304" pitchFamily="18" charset="0"/>
              </a:rPr>
              <a:t> </a:t>
            </a:r>
            <a:endParaRPr lang="el-GR" sz="2000" b="0" i="0" u="none" strike="noStrike" baseline="0" dirty="0">
              <a:latin typeface="Book Antiqua" panose="02040602050305030304" pitchFamily="18" charset="0"/>
            </a:endParaRPr>
          </a:p>
          <a:p>
            <a:pPr algn="l"/>
            <a:r>
              <a:rPr lang="el-GR" sz="2000" b="0" i="0" u="none" strike="noStrike" baseline="0" dirty="0">
                <a:latin typeface="Book Antiqua" panose="02040602050305030304" pitchFamily="18" charset="0"/>
              </a:rPr>
              <a:t>Για ασθενείς με </a:t>
            </a:r>
            <a:r>
              <a:rPr lang="el-GR" sz="2000" b="0" i="0" u="sng" strike="noStrike" baseline="0" dirty="0">
                <a:latin typeface="Book Antiqua" panose="02040602050305030304" pitchFamily="18" charset="0"/>
              </a:rPr>
              <a:t>μικρό προσδόκιμο </a:t>
            </a:r>
            <a:r>
              <a:rPr lang="el-GR" sz="2000" b="0" i="0" u="none" strike="noStrike" baseline="0" dirty="0">
                <a:latin typeface="Book Antiqua" panose="02040602050305030304" pitchFamily="18" charset="0"/>
              </a:rPr>
              <a:t>επιβίωσης εκλεκτική αντιμετώπιση του ΑΚΑ </a:t>
            </a:r>
            <a:r>
              <a:rPr lang="el-GR" sz="2000" b="1" i="0" u="none" strike="noStrike" baseline="0" dirty="0">
                <a:solidFill>
                  <a:srgbClr val="0836F8"/>
                </a:solidFill>
                <a:latin typeface="Book Antiqua" panose="02040602050305030304" pitchFamily="18" charset="0"/>
              </a:rPr>
              <a:t>δεν συνιστάται</a:t>
            </a:r>
            <a:r>
              <a:rPr lang="el-GR" sz="2000" b="0" i="0" u="none" strike="noStrike" baseline="0" dirty="0">
                <a:latin typeface="Book Antiqua" panose="02040602050305030304" pitchFamily="18" charset="0"/>
              </a:rPr>
              <a:t>, ούτε ανοικτή , ούτε </a:t>
            </a:r>
            <a:r>
              <a:rPr lang="el-GR" sz="2000" b="0" i="0" u="none" strike="noStrike" baseline="0" dirty="0" err="1">
                <a:latin typeface="Book Antiqua" panose="02040602050305030304" pitchFamily="18" charset="0"/>
              </a:rPr>
              <a:t>ενδαγγειακή</a:t>
            </a:r>
            <a:r>
              <a:rPr lang="el-GR" sz="2000" b="0" i="0" u="none" strike="noStrike" baseline="0" dirty="0">
                <a:latin typeface="Book Antiqua" panose="02040602050305030304" pitchFamily="18" charset="0"/>
              </a:rPr>
              <a:t>. </a:t>
            </a:r>
            <a:endParaRPr lang="en-US" sz="2000" dirty="0">
              <a:latin typeface="Book Antiqua" panose="02040602050305030304" pitchFamily="18" charset="0"/>
            </a:endParaRPr>
          </a:p>
        </p:txBody>
      </p:sp>
      <p:sp>
        <p:nvSpPr>
          <p:cNvPr id="4" name="TextBox 3">
            <a:extLst>
              <a:ext uri="{FF2B5EF4-FFF2-40B4-BE49-F238E27FC236}">
                <a16:creationId xmlns:a16="http://schemas.microsoft.com/office/drawing/2014/main" id="{8912199E-9A42-D833-594D-09EE6DD22AC9}"/>
              </a:ext>
            </a:extLst>
          </p:cNvPr>
          <p:cNvSpPr txBox="1"/>
          <p:nvPr/>
        </p:nvSpPr>
        <p:spPr>
          <a:xfrm>
            <a:off x="2771800" y="4774168"/>
            <a:ext cx="3096344" cy="369332"/>
          </a:xfrm>
          <a:prstGeom prst="rect">
            <a:avLst/>
          </a:prstGeom>
          <a:noFill/>
          <a:ln w="9525">
            <a:solidFill>
              <a:srgbClr val="C00000"/>
            </a:solidFill>
          </a:ln>
        </p:spPr>
        <p:txBody>
          <a:bodyPr wrap="square" rtlCol="0">
            <a:spAutoFit/>
          </a:bodyPr>
          <a:lstStyle/>
          <a:p>
            <a:r>
              <a:rPr lang="en-US" b="1" i="0" dirty="0">
                <a:solidFill>
                  <a:srgbClr val="00B050"/>
                </a:solidFill>
                <a:effectLst/>
                <a:highlight>
                  <a:srgbClr val="FFFFFF"/>
                </a:highlight>
                <a:latin typeface="BlinkMacSystemFont"/>
              </a:rPr>
              <a:t>European Guidelines 2024</a:t>
            </a:r>
            <a:endParaRPr lang="en-US" b="1" dirty="0">
              <a:solidFill>
                <a:srgbClr val="00B050"/>
              </a:solidFill>
            </a:endParaRPr>
          </a:p>
        </p:txBody>
      </p:sp>
      <p:pic>
        <p:nvPicPr>
          <p:cNvPr id="5" name="Picture 2" descr="Surgeon Cartoon Images - Free Download on Freepik">
            <a:extLst>
              <a:ext uri="{FF2B5EF4-FFF2-40B4-BE49-F238E27FC236}">
                <a16:creationId xmlns:a16="http://schemas.microsoft.com/office/drawing/2014/main" id="{2F424202-CEFF-F2CD-5794-F8D10EF3E8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8" y="0"/>
            <a:ext cx="1200151" cy="120015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A42E73C-D7AB-99A0-6D44-4856BA82B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3" y="1304"/>
            <a:ext cx="1110005" cy="1174386"/>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4094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9D64271-E649-85B4-C6AA-3692EC9D3B1B}"/>
              </a:ext>
            </a:extLst>
          </p:cNvPr>
          <p:cNvSpPr>
            <a:spLocks noGrp="1"/>
          </p:cNvSpPr>
          <p:nvPr>
            <p:ph idx="1"/>
          </p:nvPr>
        </p:nvSpPr>
        <p:spPr/>
        <p:txBody>
          <a:bodyPr>
            <a:normAutofit/>
          </a:bodyPr>
          <a:lstStyle/>
          <a:p>
            <a:r>
              <a:rPr lang="el-GR" sz="2000" dirty="0" err="1">
                <a:latin typeface="Book Antiqua" panose="02040602050305030304" pitchFamily="18" charset="0"/>
                <a:ea typeface="Calibri" panose="020F0502020204030204" pitchFamily="34" charset="0"/>
                <a:cs typeface="Times New Roman" panose="02020603050405020304" pitchFamily="18" charset="0"/>
              </a:rPr>
              <a:t>Μετανάλυση</a:t>
            </a:r>
            <a:r>
              <a:rPr lang="en-US" sz="2000" dirty="0">
                <a:latin typeface="Book Antiqua" panose="02040602050305030304" pitchFamily="18" charset="0"/>
                <a:ea typeface="Calibri" panose="020F0502020204030204" pitchFamily="34" charset="0"/>
                <a:cs typeface="Times New Roman" panose="02020603050405020304" pitchFamily="18" charset="0"/>
              </a:rPr>
              <a:t> 2016</a:t>
            </a:r>
            <a:r>
              <a:rPr lang="el-GR" sz="2000" dirty="0">
                <a:latin typeface="Book Antiqua" panose="02040602050305030304" pitchFamily="18" charset="0"/>
                <a:ea typeface="Calibri" panose="020F0502020204030204" pitchFamily="34" charset="0"/>
                <a:cs typeface="Times New Roman" panose="02020603050405020304" pitchFamily="18" charset="0"/>
              </a:rPr>
              <a:t>: </a:t>
            </a:r>
            <a:r>
              <a:rPr lang="el-GR" sz="2000" u="sng" dirty="0">
                <a:latin typeface="Book Antiqua" panose="02040602050305030304" pitchFamily="18" charset="0"/>
                <a:ea typeface="Calibri" panose="020F0502020204030204" pitchFamily="34" charset="0"/>
                <a:cs typeface="Times New Roman" panose="02020603050405020304" pitchFamily="18" charset="0"/>
              </a:rPr>
              <a:t>Καλύτερη επιβίωση σε </a:t>
            </a:r>
            <a:r>
              <a:rPr lang="en-US" sz="2000" u="sng" dirty="0">
                <a:latin typeface="Book Antiqua" panose="02040602050305030304" pitchFamily="18" charset="0"/>
                <a:ea typeface="Calibri" panose="020F0502020204030204" pitchFamily="34" charset="0"/>
                <a:cs typeface="Times New Roman" panose="02020603050405020304" pitchFamily="18" charset="0"/>
              </a:rPr>
              <a:t>EVAR </a:t>
            </a:r>
          </a:p>
          <a:p>
            <a:pPr lvl="1"/>
            <a:r>
              <a:rPr lang="el-GR" sz="1600" dirty="0">
                <a:latin typeface="Book Antiqua" panose="02040602050305030304" pitchFamily="18" charset="0"/>
                <a:ea typeface="Calibri" panose="020F0502020204030204" pitchFamily="34" charset="0"/>
                <a:cs typeface="Times New Roman" panose="02020603050405020304" pitchFamily="18" charset="0"/>
              </a:rPr>
              <a:t>Σταθεροί: </a:t>
            </a:r>
            <a:r>
              <a:rPr lang="en-US" sz="1600" dirty="0">
                <a:latin typeface="Book Antiqua" panose="02040602050305030304" pitchFamily="18" charset="0"/>
                <a:ea typeface="Calibri" panose="020F0502020204030204" pitchFamily="34" charset="0"/>
                <a:cs typeface="Times New Roman" panose="02020603050405020304" pitchFamily="18" charset="0"/>
              </a:rPr>
              <a:t>(18.9% for EVAR vs. 28.2% for OSR) </a:t>
            </a:r>
            <a:endParaRPr lang="el-GR" sz="1600" dirty="0">
              <a:latin typeface="Book Antiqua" panose="02040602050305030304" pitchFamily="18" charset="0"/>
              <a:ea typeface="Calibri" panose="020F0502020204030204" pitchFamily="34" charset="0"/>
              <a:cs typeface="Times New Roman" panose="02020603050405020304" pitchFamily="18" charset="0"/>
            </a:endParaRPr>
          </a:p>
          <a:p>
            <a:pPr lvl="1"/>
            <a:r>
              <a:rPr lang="el-GR" sz="1600" dirty="0">
                <a:latin typeface="Book Antiqua" panose="02040602050305030304" pitchFamily="18" charset="0"/>
                <a:ea typeface="Calibri" panose="020F0502020204030204" pitchFamily="34" charset="0"/>
                <a:cs typeface="Times New Roman" panose="02020603050405020304" pitchFamily="18" charset="0"/>
              </a:rPr>
              <a:t>Ασταθείς:</a:t>
            </a:r>
            <a:r>
              <a:rPr lang="en-US" sz="1600" dirty="0">
                <a:latin typeface="Book Antiqua" panose="02040602050305030304" pitchFamily="18" charset="0"/>
                <a:ea typeface="Calibri" panose="020F0502020204030204" pitchFamily="34" charset="0"/>
                <a:cs typeface="Times New Roman" panose="02020603050405020304" pitchFamily="18" charset="0"/>
              </a:rPr>
              <a:t> (36.8% for EVAR vs. 61.7% for OSR)</a:t>
            </a:r>
            <a:r>
              <a:rPr lang="el-GR" sz="1600" dirty="0">
                <a:latin typeface="Book Antiqua" panose="02040602050305030304" pitchFamily="18" charset="0"/>
                <a:ea typeface="Calibri" panose="020F0502020204030204" pitchFamily="34" charset="0"/>
                <a:cs typeface="Times New Roman" panose="02020603050405020304" pitchFamily="18" charset="0"/>
              </a:rPr>
              <a:t> </a:t>
            </a:r>
          </a:p>
          <a:p>
            <a:r>
              <a:rPr lang="el-GR" sz="2000" dirty="0">
                <a:latin typeface="Book Antiqua" panose="02040602050305030304" pitchFamily="18" charset="0"/>
                <a:ea typeface="Calibri" panose="020F0502020204030204" pitchFamily="34" charset="0"/>
                <a:cs typeface="Times New Roman" panose="02020603050405020304" pitchFamily="18" charset="0"/>
              </a:rPr>
              <a:t>Ανασκόπηση 2018 σε 11 χώρες:</a:t>
            </a:r>
            <a:r>
              <a:rPr lang="en-US" sz="2000" b="0" i="0" dirty="0">
                <a:solidFill>
                  <a:srgbClr val="212121"/>
                </a:solidFill>
                <a:effectLst/>
                <a:latin typeface="Book Antiqua" panose="02040602050305030304" pitchFamily="18" charset="0"/>
              </a:rPr>
              <a:t> </a:t>
            </a:r>
            <a:r>
              <a:rPr lang="el-GR" sz="2000" u="sng" dirty="0">
                <a:latin typeface="Book Antiqua" panose="02040602050305030304" pitchFamily="18" charset="0"/>
                <a:ea typeface="Calibri" panose="020F0502020204030204" pitchFamily="34" charset="0"/>
                <a:cs typeface="Times New Roman" panose="02020603050405020304" pitchFamily="18" charset="0"/>
              </a:rPr>
              <a:t>Καλύτερη επιβίωση σε </a:t>
            </a:r>
            <a:r>
              <a:rPr lang="en-US" sz="2000" u="sng" dirty="0">
                <a:latin typeface="Book Antiqua" panose="02040602050305030304" pitchFamily="18" charset="0"/>
                <a:ea typeface="Calibri" panose="020F0502020204030204" pitchFamily="34" charset="0"/>
                <a:cs typeface="Times New Roman" panose="02020603050405020304" pitchFamily="18" charset="0"/>
              </a:rPr>
              <a:t>EVAR </a:t>
            </a:r>
            <a:endParaRPr lang="el-GR" sz="2000" u="sng" dirty="0">
              <a:latin typeface="Book Antiqua" panose="02040602050305030304" pitchFamily="18" charset="0"/>
              <a:ea typeface="Calibri" panose="020F0502020204030204" pitchFamily="34" charset="0"/>
              <a:cs typeface="Times New Roman" panose="02020603050405020304" pitchFamily="18" charset="0"/>
            </a:endParaRPr>
          </a:p>
          <a:p>
            <a:pPr lvl="1"/>
            <a:r>
              <a:rPr lang="el-GR" sz="1600" dirty="0">
                <a:latin typeface="Book Antiqua" panose="02040602050305030304" pitchFamily="18" charset="0"/>
                <a:ea typeface="Calibri" panose="020F0502020204030204" pitchFamily="34" charset="0"/>
                <a:cs typeface="Times New Roman" panose="02020603050405020304" pitchFamily="18" charset="0"/>
              </a:rPr>
              <a:t>(</a:t>
            </a:r>
            <a:r>
              <a:rPr lang="en-US" sz="1600" b="0" i="0" dirty="0">
                <a:solidFill>
                  <a:srgbClr val="212121"/>
                </a:solidFill>
                <a:effectLst/>
                <a:latin typeface="Book Antiqua" panose="02040602050305030304" pitchFamily="18" charset="0"/>
              </a:rPr>
              <a:t>17.9% </a:t>
            </a:r>
            <a:r>
              <a:rPr lang="en-US" sz="1600" dirty="0">
                <a:effectLst/>
                <a:latin typeface="Book Antiqua" panose="02040602050305030304" pitchFamily="18" charset="0"/>
                <a:ea typeface="Calibri" panose="020F0502020204030204" pitchFamily="34" charset="0"/>
                <a:cs typeface="Times New Roman" panose="02020603050405020304" pitchFamily="18" charset="0"/>
              </a:rPr>
              <a:t>for EVAR </a:t>
            </a:r>
            <a:r>
              <a:rPr lang="en-US" sz="1600" b="0" i="0" dirty="0">
                <a:solidFill>
                  <a:srgbClr val="212121"/>
                </a:solidFill>
                <a:effectLst/>
                <a:latin typeface="Book Antiqua" panose="02040602050305030304" pitchFamily="18" charset="0"/>
              </a:rPr>
              <a:t>32.1% </a:t>
            </a:r>
            <a:r>
              <a:rPr lang="en-US" sz="1600" dirty="0">
                <a:effectLst/>
                <a:latin typeface="Book Antiqua" panose="02040602050305030304" pitchFamily="18" charset="0"/>
                <a:ea typeface="Calibri" panose="020F0502020204030204" pitchFamily="34" charset="0"/>
                <a:cs typeface="Times New Roman" panose="02020603050405020304" pitchFamily="18" charset="0"/>
              </a:rPr>
              <a:t>for OSR</a:t>
            </a:r>
            <a:r>
              <a:rPr lang="el-GR" sz="1600" dirty="0">
                <a:effectLst/>
                <a:latin typeface="Book Antiqua" panose="02040602050305030304" pitchFamily="18" charset="0"/>
                <a:ea typeface="Calibri" panose="020F0502020204030204" pitchFamily="34" charset="0"/>
                <a:cs typeface="Times New Roman" panose="02020603050405020304" pitchFamily="18" charset="0"/>
              </a:rPr>
              <a:t>)</a:t>
            </a:r>
            <a:endParaRPr lang="en-US" sz="1600" dirty="0">
              <a:latin typeface="Book Antiqua" panose="02040602050305030304" pitchFamily="18" charset="0"/>
            </a:endParaRPr>
          </a:p>
        </p:txBody>
      </p:sp>
      <p:sp>
        <p:nvSpPr>
          <p:cNvPr id="4" name="Τίτλος 1">
            <a:extLst>
              <a:ext uri="{FF2B5EF4-FFF2-40B4-BE49-F238E27FC236}">
                <a16:creationId xmlns:a16="http://schemas.microsoft.com/office/drawing/2014/main" id="{DE0D5897-A3E6-C236-1094-35544C7DEA8D}"/>
              </a:ext>
            </a:extLst>
          </p:cNvPr>
          <p:cNvSpPr>
            <a:spLocks noGrp="1"/>
          </p:cNvSpPr>
          <p:nvPr>
            <p:ph type="title"/>
          </p:nvPr>
        </p:nvSpPr>
        <p:spPr>
          <a:xfrm>
            <a:off x="457200" y="206375"/>
            <a:ext cx="8229600" cy="857250"/>
          </a:xfrm>
        </p:spPr>
        <p:txBody>
          <a:bodyPr>
            <a:normAutofit/>
          </a:bodyPr>
          <a:lstStyle/>
          <a:p>
            <a:r>
              <a:rPr lang="en-US" sz="3600" b="1" dirty="0">
                <a:solidFill>
                  <a:srgbClr val="C00000"/>
                </a:solidFill>
                <a:latin typeface="Book Antiqua" panose="02040602050305030304" pitchFamily="18" charset="0"/>
              </a:rPr>
              <a:t>OSR</a:t>
            </a:r>
            <a:r>
              <a:rPr lang="el-GR" sz="3600" b="1" dirty="0">
                <a:solidFill>
                  <a:srgbClr val="C00000"/>
                </a:solidFill>
                <a:latin typeface="Book Antiqua" panose="02040602050305030304" pitchFamily="18" charset="0"/>
              </a:rPr>
              <a:t> </a:t>
            </a:r>
            <a:r>
              <a:rPr lang="en-US" sz="3600" b="1" dirty="0">
                <a:solidFill>
                  <a:srgbClr val="C00000"/>
                </a:solidFill>
                <a:latin typeface="Book Antiqua" panose="02040602050305030304" pitchFamily="18" charset="0"/>
              </a:rPr>
              <a:t>vs EVAR</a:t>
            </a:r>
            <a:r>
              <a:rPr lang="el-GR" sz="3600" b="1" dirty="0">
                <a:solidFill>
                  <a:srgbClr val="C00000"/>
                </a:solidFill>
                <a:latin typeface="Book Antiqua" panose="02040602050305030304" pitchFamily="18" charset="0"/>
              </a:rPr>
              <a:t> (ρήξη)</a:t>
            </a:r>
            <a:endParaRPr lang="en-US" sz="3600" b="1" dirty="0">
              <a:solidFill>
                <a:srgbClr val="C00000"/>
              </a:solidFill>
              <a:latin typeface="Book Antiqua" panose="02040602050305030304" pitchFamily="18" charset="0"/>
            </a:endParaRPr>
          </a:p>
        </p:txBody>
      </p:sp>
      <p:sp>
        <p:nvSpPr>
          <p:cNvPr id="5" name="TextBox 4">
            <a:extLst>
              <a:ext uri="{FF2B5EF4-FFF2-40B4-BE49-F238E27FC236}">
                <a16:creationId xmlns:a16="http://schemas.microsoft.com/office/drawing/2014/main" id="{BC52068F-D5AC-C0F6-023A-56511EBB4112}"/>
              </a:ext>
            </a:extLst>
          </p:cNvPr>
          <p:cNvSpPr txBox="1"/>
          <p:nvPr/>
        </p:nvSpPr>
        <p:spPr>
          <a:xfrm>
            <a:off x="0" y="3943349"/>
            <a:ext cx="6062355" cy="646331"/>
          </a:xfrm>
          <a:prstGeom prst="rect">
            <a:avLst/>
          </a:prstGeom>
          <a:solidFill>
            <a:schemeClr val="accent3">
              <a:lumMod val="20000"/>
              <a:lumOff val="80000"/>
            </a:schemeClr>
          </a:solidFill>
        </p:spPr>
        <p:txBody>
          <a:bodyPr wrap="square" rtlCol="0">
            <a:spAutoFit/>
          </a:bodyPr>
          <a:lstStyle/>
          <a:p>
            <a:r>
              <a:rPr lang="en-US" sz="1200" dirty="0"/>
              <a:t>Zhang S et al. Open surgery (OS) versus endovascular aneurysm repair (EVAR) for hemodynamically stable and unstable ruptured abdominal aortic aneurysm (rAAA). Heart Vessels. 2016;31:1291–1302.</a:t>
            </a:r>
          </a:p>
        </p:txBody>
      </p:sp>
      <p:sp>
        <p:nvSpPr>
          <p:cNvPr id="6" name="TextBox 5">
            <a:extLst>
              <a:ext uri="{FF2B5EF4-FFF2-40B4-BE49-F238E27FC236}">
                <a16:creationId xmlns:a16="http://schemas.microsoft.com/office/drawing/2014/main" id="{E5CC7B3D-AB62-1581-018F-88AA1AB8E99F}"/>
              </a:ext>
            </a:extLst>
          </p:cNvPr>
          <p:cNvSpPr txBox="1"/>
          <p:nvPr/>
        </p:nvSpPr>
        <p:spPr>
          <a:xfrm>
            <a:off x="-7636" y="4498240"/>
            <a:ext cx="6062355" cy="646331"/>
          </a:xfrm>
          <a:prstGeom prst="rect">
            <a:avLst/>
          </a:prstGeom>
          <a:solidFill>
            <a:schemeClr val="accent3">
              <a:lumMod val="20000"/>
              <a:lumOff val="80000"/>
            </a:schemeClr>
          </a:solidFill>
        </p:spPr>
        <p:txBody>
          <a:bodyPr wrap="square" rtlCol="0">
            <a:spAutoFit/>
          </a:bodyPr>
          <a:lstStyle/>
          <a:p>
            <a:r>
              <a:rPr lang="en-US" sz="1200" dirty="0"/>
              <a:t>Budtz-Lilly J et al. Editor’s Choice – The impact of </a:t>
            </a:r>
            <a:r>
              <a:rPr lang="en-US" sz="1200" dirty="0" err="1"/>
              <a:t>centralisation</a:t>
            </a:r>
            <a:r>
              <a:rPr lang="en-US" sz="1200" dirty="0"/>
              <a:t> and endovascular aneurysm repair on treatment of ruptured abdominal aortic aneurysms based on international registries. Eur J Vasc Endovasc Surg. 2018;56:181–188.</a:t>
            </a:r>
          </a:p>
        </p:txBody>
      </p:sp>
      <p:sp>
        <p:nvSpPr>
          <p:cNvPr id="9" name="TextBox 8">
            <a:extLst>
              <a:ext uri="{FF2B5EF4-FFF2-40B4-BE49-F238E27FC236}">
                <a16:creationId xmlns:a16="http://schemas.microsoft.com/office/drawing/2014/main" id="{F0CD1CBB-8F76-CE26-4DF5-1C2C977EC0B0}"/>
              </a:ext>
            </a:extLst>
          </p:cNvPr>
          <p:cNvSpPr txBox="1"/>
          <p:nvPr/>
        </p:nvSpPr>
        <p:spPr>
          <a:xfrm>
            <a:off x="1691680" y="3065739"/>
            <a:ext cx="2813485" cy="400110"/>
          </a:xfrm>
          <a:prstGeom prst="rect">
            <a:avLst/>
          </a:prstGeom>
          <a:noFill/>
          <a:ln w="19050">
            <a:solidFill>
              <a:srgbClr val="00B050"/>
            </a:solidFill>
          </a:ln>
        </p:spPr>
        <p:txBody>
          <a:bodyPr wrap="square" rtlCol="0">
            <a:spAutoFit/>
          </a:bodyPr>
          <a:lstStyle/>
          <a:p>
            <a:r>
              <a:rPr lang="el-GR" sz="2000" dirty="0">
                <a:latin typeface="Book Antiqua" panose="02040602050305030304" pitchFamily="18" charset="0"/>
              </a:rPr>
              <a:t>Τοπική αναισθησία: </a:t>
            </a:r>
            <a:r>
              <a:rPr lang="en-US" sz="2000" dirty="0">
                <a:latin typeface="Book Antiqua" panose="02040602050305030304" pitchFamily="18" charset="0"/>
              </a:rPr>
              <a:t>x4</a:t>
            </a:r>
            <a:r>
              <a:rPr lang="el-GR" sz="2000" dirty="0">
                <a:latin typeface="Book Antiqua" panose="02040602050305030304" pitchFamily="18" charset="0"/>
              </a:rPr>
              <a:t> </a:t>
            </a:r>
            <a:endParaRPr lang="en-US" sz="2000" dirty="0">
              <a:latin typeface="Book Antiqua" panose="02040602050305030304" pitchFamily="18" charset="0"/>
            </a:endParaRPr>
          </a:p>
        </p:txBody>
      </p:sp>
      <p:pic>
        <p:nvPicPr>
          <p:cNvPr id="3074" name="Picture 2" descr="Optimal repair of ruptured abdominal aortic aneurysms | Nature Reviews  Cardiology">
            <a:extLst>
              <a:ext uri="{FF2B5EF4-FFF2-40B4-BE49-F238E27FC236}">
                <a16:creationId xmlns:a16="http://schemas.microsoft.com/office/drawing/2014/main" id="{CE4776DA-4E38-A3D8-2058-710314DEE5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339502"/>
            <a:ext cx="686524" cy="1309975"/>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7" name="Θέση περιεχομένου 6" descr="Εικόνα που περιέχει ζωγραφιά, clipart&#10;&#10;Περιγραφή που δημιουργήθηκε αυτόματα">
            <a:extLst>
              <a:ext uri="{FF2B5EF4-FFF2-40B4-BE49-F238E27FC236}">
                <a16:creationId xmlns:a16="http://schemas.microsoft.com/office/drawing/2014/main" id="{9FDEF0AE-115F-AA2C-F042-BD4C9C8D7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2657742"/>
            <a:ext cx="1702404" cy="1714207"/>
          </a:xfrm>
          <a:prstGeom prst="rect">
            <a:avLst/>
          </a:prstGeom>
          <a:ln w="19050">
            <a:solidFill>
              <a:srgbClr val="C00000"/>
            </a:solidFill>
          </a:ln>
        </p:spPr>
      </p:pic>
    </p:spTree>
    <p:extLst>
      <p:ext uri="{BB962C8B-B14F-4D97-AF65-F5344CB8AC3E}">
        <p14:creationId xmlns:p14="http://schemas.microsoft.com/office/powerpoint/2010/main" val="31785602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5782E7-6758-9EF7-E2D5-E54253FA2A14}"/>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Συντηρητική θεραπεία</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557C1D5C-9FC3-304F-C4BF-BC18E4419BB5}"/>
              </a:ext>
            </a:extLst>
          </p:cNvPr>
          <p:cNvSpPr>
            <a:spLocks noGrp="1"/>
          </p:cNvSpPr>
          <p:nvPr>
            <p:ph sz="half" idx="1"/>
          </p:nvPr>
        </p:nvSpPr>
        <p:spPr/>
        <p:txBody>
          <a:bodyPr>
            <a:normAutofit fontScale="92500" lnSpcReduction="20000"/>
          </a:bodyPr>
          <a:lstStyle/>
          <a:p>
            <a:pPr marL="0" indent="0" algn="l">
              <a:buNone/>
            </a:pPr>
            <a:r>
              <a:rPr lang="el-GR" sz="2200" b="0" i="0" u="none" strike="noStrike" baseline="0" dirty="0">
                <a:solidFill>
                  <a:srgbClr val="000000"/>
                </a:solidFill>
                <a:latin typeface="AdvTTc9617e0c.B"/>
              </a:rPr>
              <a:t>       </a:t>
            </a:r>
            <a:r>
              <a:rPr lang="el-GR" sz="2200" b="0" i="0" u="sng" strike="noStrike" baseline="0" dirty="0">
                <a:solidFill>
                  <a:srgbClr val="000000"/>
                </a:solidFill>
                <a:latin typeface="Book Antiqua" panose="02040602050305030304" pitchFamily="18" charset="0"/>
              </a:rPr>
              <a:t>Όλοι οι ασθενείς με ΑΚΑ: </a:t>
            </a:r>
          </a:p>
          <a:p>
            <a:pPr algn="l"/>
            <a:r>
              <a:rPr lang="el-GR" sz="2200" b="0" i="0" u="none" strike="noStrike" baseline="0" dirty="0">
                <a:solidFill>
                  <a:srgbClr val="000000"/>
                </a:solidFill>
                <a:latin typeface="Book Antiqua" panose="02040602050305030304" pitchFamily="18" charset="0"/>
              </a:rPr>
              <a:t>Διόρθωση παραγόντων κινδύνου</a:t>
            </a:r>
          </a:p>
          <a:p>
            <a:pPr lvl="1"/>
            <a:r>
              <a:rPr lang="el-GR" sz="1900" dirty="0">
                <a:solidFill>
                  <a:srgbClr val="000000"/>
                </a:solidFill>
                <a:latin typeface="Book Antiqua" panose="02040602050305030304" pitchFamily="18" charset="0"/>
              </a:rPr>
              <a:t>Διακοπή καπνίσματος</a:t>
            </a:r>
          </a:p>
          <a:p>
            <a:pPr lvl="1"/>
            <a:r>
              <a:rPr lang="el-GR" sz="1900" b="0" i="0" u="none" strike="noStrike" baseline="0" dirty="0">
                <a:solidFill>
                  <a:srgbClr val="000000"/>
                </a:solidFill>
                <a:latin typeface="Book Antiqua" panose="02040602050305030304" pitchFamily="18" charset="0"/>
              </a:rPr>
              <a:t>Ρύθμιση αρτηριακής πίεσης</a:t>
            </a:r>
            <a:endParaRPr lang="en-US" sz="1900" b="0" i="0" u="none" strike="noStrike" baseline="0" dirty="0">
              <a:solidFill>
                <a:srgbClr val="000000"/>
              </a:solidFill>
              <a:latin typeface="Book Antiqua" panose="02040602050305030304" pitchFamily="18" charset="0"/>
            </a:endParaRPr>
          </a:p>
          <a:p>
            <a:pPr algn="l"/>
            <a:r>
              <a:rPr lang="el-GR" sz="2200" b="0" i="0" u="none" strike="noStrike" baseline="0" dirty="0">
                <a:solidFill>
                  <a:srgbClr val="000000"/>
                </a:solidFill>
                <a:latin typeface="Book Antiqua" panose="02040602050305030304" pitchFamily="18" charset="0"/>
              </a:rPr>
              <a:t>Φαρμακευτική αγωγή</a:t>
            </a:r>
          </a:p>
          <a:p>
            <a:pPr lvl="1"/>
            <a:r>
              <a:rPr lang="el-GR" sz="1900" dirty="0">
                <a:solidFill>
                  <a:srgbClr val="000000"/>
                </a:solidFill>
                <a:latin typeface="Book Antiqua" panose="02040602050305030304" pitchFamily="18" charset="0"/>
              </a:rPr>
              <a:t>Λήψη </a:t>
            </a:r>
            <a:r>
              <a:rPr lang="el-GR" sz="1900" dirty="0" err="1">
                <a:solidFill>
                  <a:srgbClr val="000000"/>
                </a:solidFill>
                <a:latin typeface="Book Antiqua" panose="02040602050305030304" pitchFamily="18" charset="0"/>
              </a:rPr>
              <a:t>στατίνης</a:t>
            </a:r>
            <a:r>
              <a:rPr lang="el-GR" sz="1900" dirty="0">
                <a:solidFill>
                  <a:srgbClr val="000000"/>
                </a:solidFill>
                <a:latin typeface="Book Antiqua" panose="02040602050305030304" pitchFamily="18" charset="0"/>
              </a:rPr>
              <a:t> &amp;</a:t>
            </a:r>
          </a:p>
          <a:p>
            <a:pPr lvl="1"/>
            <a:r>
              <a:rPr lang="el-GR" sz="1900" dirty="0" err="1">
                <a:solidFill>
                  <a:srgbClr val="000000"/>
                </a:solidFill>
                <a:latin typeface="Book Antiqua" panose="02040602050305030304" pitchFamily="18" charset="0"/>
              </a:rPr>
              <a:t>Αντιαιμοπεταλιακών</a:t>
            </a:r>
            <a:endParaRPr lang="el-GR" sz="1900" b="0" i="0" u="none" strike="noStrike" baseline="0" dirty="0">
              <a:solidFill>
                <a:srgbClr val="000000"/>
              </a:solidFill>
              <a:latin typeface="Book Antiqua" panose="02040602050305030304" pitchFamily="18" charset="0"/>
            </a:endParaRPr>
          </a:p>
          <a:p>
            <a:pPr algn="l"/>
            <a:r>
              <a:rPr lang="el-GR" sz="2200" b="0" i="0" u="none" strike="noStrike" baseline="0" dirty="0">
                <a:solidFill>
                  <a:srgbClr val="000000"/>
                </a:solidFill>
                <a:latin typeface="Book Antiqua" panose="02040602050305030304" pitchFamily="18" charset="0"/>
              </a:rPr>
              <a:t>Αλλαγή τρόπου ζωής</a:t>
            </a:r>
          </a:p>
          <a:p>
            <a:pPr lvl="1"/>
            <a:r>
              <a:rPr lang="el-GR" sz="1900" dirty="0">
                <a:solidFill>
                  <a:srgbClr val="000000"/>
                </a:solidFill>
                <a:latin typeface="Book Antiqua" panose="02040602050305030304" pitchFamily="18" charset="0"/>
              </a:rPr>
              <a:t>Άσκηση</a:t>
            </a:r>
            <a:r>
              <a:rPr lang="en-US" sz="1900" dirty="0">
                <a:solidFill>
                  <a:srgbClr val="000000"/>
                </a:solidFill>
                <a:latin typeface="Book Antiqua" panose="02040602050305030304" pitchFamily="18" charset="0"/>
              </a:rPr>
              <a:t> (&gt;</a:t>
            </a:r>
            <a:r>
              <a:rPr lang="el-GR" sz="1900" dirty="0">
                <a:solidFill>
                  <a:srgbClr val="000000"/>
                </a:solidFill>
                <a:latin typeface="Book Antiqua" panose="02040602050305030304" pitchFamily="18" charset="0"/>
              </a:rPr>
              <a:t>1φορά/βδομάδα)</a:t>
            </a:r>
          </a:p>
          <a:p>
            <a:pPr lvl="1"/>
            <a:r>
              <a:rPr lang="el-GR" sz="1900" b="0" i="0" u="none" strike="noStrike" baseline="0" dirty="0">
                <a:solidFill>
                  <a:srgbClr val="000000"/>
                </a:solidFill>
                <a:latin typeface="Book Antiqua" panose="02040602050305030304" pitchFamily="18" charset="0"/>
              </a:rPr>
              <a:t>Υγιεινή διατροφή (φρούτα-λαχανικά &gt;3 </a:t>
            </a:r>
            <a:r>
              <a:rPr lang="el-GR" sz="1900" dirty="0">
                <a:solidFill>
                  <a:srgbClr val="000000"/>
                </a:solidFill>
                <a:latin typeface="Book Antiqua" panose="02040602050305030304" pitchFamily="18" charset="0"/>
              </a:rPr>
              <a:t>φορές/βδομάδα)</a:t>
            </a:r>
          </a:p>
          <a:p>
            <a:pPr lvl="1"/>
            <a:endParaRPr lang="el-GR" sz="1900" b="0" i="0" u="none" strike="noStrike" baseline="0" dirty="0">
              <a:solidFill>
                <a:srgbClr val="000000"/>
              </a:solidFill>
              <a:latin typeface="Book Antiqua" panose="02040602050305030304" pitchFamily="18" charset="0"/>
            </a:endParaRPr>
          </a:p>
        </p:txBody>
      </p:sp>
      <p:pic>
        <p:nvPicPr>
          <p:cNvPr id="2050" name="Picture 2" descr="Περπάτημα: 10 λεπτά περπάτημα την ημέρα βοηθούν τους ηλικιωμένους να ζήσουν  περισσότερο | healthweb.gr">
            <a:extLst>
              <a:ext uri="{FF2B5EF4-FFF2-40B4-BE49-F238E27FC236}">
                <a16:creationId xmlns:a16="http://schemas.microsoft.com/office/drawing/2014/main" id="{D43E507C-2C61-F656-E1E2-A54810F7FC29}"/>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73526" y="1851125"/>
            <a:ext cx="3499356" cy="2332904"/>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2052" name="Picture 4" descr="Οι 10 χρυσοί κανόνες της υγιεινής διατροφής - Cook-Shop">
            <a:extLst>
              <a:ext uri="{FF2B5EF4-FFF2-40B4-BE49-F238E27FC236}">
                <a16:creationId xmlns:a16="http://schemas.microsoft.com/office/drawing/2014/main" id="{12381B4E-8E37-282A-4074-292D07B6BB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1858540"/>
            <a:ext cx="2325488" cy="2325488"/>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4" name="5 - TextBox">
            <a:extLst>
              <a:ext uri="{FF2B5EF4-FFF2-40B4-BE49-F238E27FC236}">
                <a16:creationId xmlns:a16="http://schemas.microsoft.com/office/drawing/2014/main" id="{4A792557-0CA7-7930-482D-74777F2424CD}"/>
              </a:ext>
            </a:extLst>
          </p:cNvPr>
          <p:cNvSpPr txBox="1"/>
          <p:nvPr/>
        </p:nvSpPr>
        <p:spPr>
          <a:xfrm>
            <a:off x="-23867" y="4712613"/>
            <a:ext cx="6108036" cy="430887"/>
          </a:xfrm>
          <a:prstGeom prst="rect">
            <a:avLst/>
          </a:prstGeom>
          <a:solidFill>
            <a:schemeClr val="accent3">
              <a:lumMod val="20000"/>
              <a:lumOff val="80000"/>
            </a:schemeClr>
          </a:solidFill>
        </p:spPr>
        <p:txBody>
          <a:bodyPr wrap="square" rtlCol="0">
            <a:spAutoFit/>
          </a:bodyPr>
          <a:lstStyle/>
          <a:p>
            <a:r>
              <a:rPr lang="en-US" sz="1100" dirty="0">
                <a:latin typeface="BlinkMacSystemFont"/>
              </a:rPr>
              <a:t>Anton N. </a:t>
            </a:r>
            <a:r>
              <a:rPr lang="en-US" sz="1100" dirty="0" err="1">
                <a:latin typeface="BlinkMacSystemFont"/>
              </a:rPr>
              <a:t>Sindawy</a:t>
            </a:r>
            <a:r>
              <a:rPr lang="en-US" sz="1100" dirty="0">
                <a:latin typeface="BlinkMacSystemFont"/>
              </a:rPr>
              <a:t> and Bruce A. </a:t>
            </a:r>
            <a:r>
              <a:rPr lang="en-US" sz="1100" dirty="0" err="1">
                <a:latin typeface="BlinkMacSystemFont"/>
              </a:rPr>
              <a:t>Perler</a:t>
            </a:r>
            <a:r>
              <a:rPr lang="en-US" sz="1100" dirty="0">
                <a:latin typeface="BlinkMacSystemFont"/>
              </a:rPr>
              <a:t>. Rutherford’s vascular surgery and endovascular therapy, 10 edition, Elsevier 2022.</a:t>
            </a:r>
            <a:endParaRPr lang="el-GR" sz="1100" dirty="0">
              <a:latin typeface="BlinkMacSystemFont"/>
            </a:endParaRPr>
          </a:p>
        </p:txBody>
      </p:sp>
    </p:spTree>
    <p:extLst>
      <p:ext uri="{BB962C8B-B14F-4D97-AF65-F5344CB8AC3E}">
        <p14:creationId xmlns:p14="http://schemas.microsoft.com/office/powerpoint/2010/main" val="3089681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DC3E30-291F-1ECD-94BB-87CE1C3198E9}"/>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Επιδημιολογία ΑΚΑ</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D50C7E8A-B9FF-35AB-359C-A55D83097BE4}"/>
              </a:ext>
            </a:extLst>
          </p:cNvPr>
          <p:cNvSpPr>
            <a:spLocks noGrp="1"/>
          </p:cNvSpPr>
          <p:nvPr>
            <p:ph sz="half" idx="1"/>
          </p:nvPr>
        </p:nvSpPr>
        <p:spPr/>
        <p:txBody>
          <a:bodyPr>
            <a:normAutofit/>
          </a:bodyPr>
          <a:lstStyle/>
          <a:p>
            <a:r>
              <a:rPr lang="el-GR" sz="2000" dirty="0">
                <a:latin typeface="Book Antiqua" pitchFamily="18" charset="0"/>
              </a:rPr>
              <a:t>(2000-2015)</a:t>
            </a:r>
          </a:p>
          <a:p>
            <a:r>
              <a:rPr lang="el-GR" sz="2000" dirty="0">
                <a:latin typeface="Book Antiqua" pitchFamily="18" charset="0"/>
              </a:rPr>
              <a:t>Γυναίκες &gt;60 ετών</a:t>
            </a:r>
            <a:r>
              <a:rPr lang="en-US" sz="2000" dirty="0">
                <a:latin typeface="Book Antiqua" pitchFamily="18" charset="0"/>
              </a:rPr>
              <a:t> </a:t>
            </a:r>
            <a:r>
              <a:rPr lang="el-GR" sz="2000" dirty="0">
                <a:latin typeface="Book Antiqua" pitchFamily="18" charset="0"/>
              </a:rPr>
              <a:t>=</a:t>
            </a:r>
            <a:r>
              <a:rPr lang="en-US" sz="2000" dirty="0">
                <a:latin typeface="Book Antiqua" pitchFamily="18" charset="0"/>
              </a:rPr>
              <a:t> </a:t>
            </a:r>
            <a:r>
              <a:rPr lang="el-GR" sz="2000" b="1" dirty="0">
                <a:solidFill>
                  <a:srgbClr val="0836F8"/>
                </a:solidFill>
                <a:latin typeface="Book Antiqua" pitchFamily="18" charset="0"/>
              </a:rPr>
              <a:t>0.7%</a:t>
            </a:r>
          </a:p>
          <a:p>
            <a:r>
              <a:rPr lang="el-GR" sz="2000" b="1" dirty="0">
                <a:solidFill>
                  <a:srgbClr val="0836F8"/>
                </a:solidFill>
                <a:latin typeface="Book Antiqua" pitchFamily="18" charset="0"/>
              </a:rPr>
              <a:t>4 φορές </a:t>
            </a:r>
            <a:r>
              <a:rPr lang="el-GR" sz="2000" dirty="0">
                <a:latin typeface="Book Antiqua" pitchFamily="18" charset="0"/>
              </a:rPr>
              <a:t>&lt; από άνδρες</a:t>
            </a:r>
            <a:endParaRPr lang="en-US" sz="2000" dirty="0">
              <a:latin typeface="Book Antiqua" pitchFamily="18" charset="0"/>
            </a:endParaRPr>
          </a:p>
        </p:txBody>
      </p:sp>
      <p:sp>
        <p:nvSpPr>
          <p:cNvPr id="5" name="TextBox 4">
            <a:extLst>
              <a:ext uri="{FF2B5EF4-FFF2-40B4-BE49-F238E27FC236}">
                <a16:creationId xmlns:a16="http://schemas.microsoft.com/office/drawing/2014/main" id="{8C87CE2C-509B-C45F-7BA5-8DAE269EDA0B}"/>
              </a:ext>
            </a:extLst>
          </p:cNvPr>
          <p:cNvSpPr txBox="1"/>
          <p:nvPr/>
        </p:nvSpPr>
        <p:spPr>
          <a:xfrm>
            <a:off x="0" y="4269880"/>
            <a:ext cx="9144000" cy="461665"/>
          </a:xfrm>
          <a:prstGeom prst="rect">
            <a:avLst/>
          </a:prstGeom>
          <a:solidFill>
            <a:schemeClr val="accent3">
              <a:lumMod val="20000"/>
              <a:lumOff val="80000"/>
            </a:schemeClr>
          </a:solidFill>
        </p:spPr>
        <p:txBody>
          <a:bodyPr wrap="square" rtlCol="0">
            <a:spAutoFit/>
          </a:bodyPr>
          <a:lstStyle/>
          <a:p>
            <a:r>
              <a:rPr lang="en-US" sz="1200" b="0" i="0" dirty="0">
                <a:solidFill>
                  <a:srgbClr val="212121"/>
                </a:solidFill>
                <a:effectLst/>
                <a:latin typeface="BlinkMacSystemFont"/>
              </a:rPr>
              <a:t>Ulug P, Powell JT, Sweeting MJ, Bown MJ, Thompson SG; SWAN Collaborative Group. Meta-analysis of the current prevalence of screen-detected abdominal aortic aneurysm in women. Br J Surg. 2016 Aug;103(9):1097-104.</a:t>
            </a:r>
            <a:endParaRPr lang="en-US" sz="1200" dirty="0">
              <a:latin typeface="Book Antiqua" panose="02040602050305030304" pitchFamily="18" charset="0"/>
            </a:endParaRPr>
          </a:p>
        </p:txBody>
      </p:sp>
      <p:pic>
        <p:nvPicPr>
          <p:cNvPr id="1026" name="Picture 2" descr="Δωρεάν στοκ φωτογραφιών με lifestyle, selfie, smartphone Φωτογραφία από στοκ φωτογραφιών">
            <a:extLst>
              <a:ext uri="{FF2B5EF4-FFF2-40B4-BE49-F238E27FC236}">
                <a16:creationId xmlns:a16="http://schemas.microsoft.com/office/drawing/2014/main" id="{1809CFA7-0323-5508-205B-EF3CFD9009FE}"/>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972356" y="1200151"/>
            <a:ext cx="1826501" cy="2739752"/>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284A5D40-1FBF-A828-9C70-8AF62A1C416B}"/>
              </a:ext>
            </a:extLst>
          </p:cNvPr>
          <p:cNvPicPr>
            <a:picLocks noChangeAspect="1" noChangeArrowheads="1"/>
          </p:cNvPicPr>
          <p:nvPr/>
        </p:nvPicPr>
        <p:blipFill>
          <a:blip r:embed="rId3" cstate="print"/>
          <a:srcRect/>
          <a:stretch>
            <a:fillRect/>
          </a:stretch>
        </p:blipFill>
        <p:spPr bwMode="auto">
          <a:xfrm>
            <a:off x="1862371" y="2465582"/>
            <a:ext cx="1228258" cy="1667376"/>
          </a:xfrm>
          <a:prstGeom prst="rect">
            <a:avLst/>
          </a:prstGeom>
          <a:noFill/>
          <a:ln w="12700">
            <a:solidFill>
              <a:srgbClr val="C00000"/>
            </a:solidFill>
            <a:round/>
            <a:headEnd/>
            <a:tailEnd/>
          </a:ln>
        </p:spPr>
      </p:pic>
    </p:spTree>
    <p:extLst>
      <p:ext uri="{BB962C8B-B14F-4D97-AF65-F5344CB8AC3E}">
        <p14:creationId xmlns:p14="http://schemas.microsoft.com/office/powerpoint/2010/main" val="18471803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B0EB3E-76D7-6713-675E-2601F5C7CAAE}"/>
              </a:ext>
            </a:extLst>
          </p:cNvPr>
          <p:cNvSpPr>
            <a:spLocks noGrp="1"/>
          </p:cNvSpPr>
          <p:nvPr>
            <p:ph type="title"/>
          </p:nvPr>
        </p:nvSpPr>
        <p:spPr/>
        <p:txBody>
          <a:bodyPr>
            <a:noAutofit/>
          </a:bodyPr>
          <a:lstStyle/>
          <a:p>
            <a:r>
              <a:rPr lang="en-US" sz="3200" b="1" dirty="0">
                <a:solidFill>
                  <a:srgbClr val="C00000"/>
                </a:solidFill>
                <a:latin typeface="Book Antiqua" panose="02040602050305030304" pitchFamily="18" charset="0"/>
              </a:rPr>
              <a:t>OSR </a:t>
            </a:r>
            <a:r>
              <a:rPr lang="el-GR" sz="3200" b="1" dirty="0">
                <a:solidFill>
                  <a:srgbClr val="C00000"/>
                </a:solidFill>
                <a:latin typeface="Book Antiqua" panose="02040602050305030304" pitchFamily="18" charset="0"/>
              </a:rPr>
              <a:t>-</a:t>
            </a:r>
            <a:r>
              <a:rPr lang="en-US" sz="3200" b="1" dirty="0">
                <a:solidFill>
                  <a:srgbClr val="C00000"/>
                </a:solidFill>
                <a:latin typeface="Book Antiqua" panose="02040602050305030304" pitchFamily="18" charset="0"/>
              </a:rPr>
              <a:t> </a:t>
            </a:r>
            <a:r>
              <a:rPr lang="el-GR" sz="3200" b="1" dirty="0">
                <a:solidFill>
                  <a:srgbClr val="C00000"/>
                </a:solidFill>
                <a:latin typeface="Book Antiqua" panose="02040602050305030304" pitchFamily="18" charset="0"/>
              </a:rPr>
              <a:t>Απώτερες επιπλοκές</a:t>
            </a:r>
            <a:endParaRPr lang="en-US" sz="3200" b="1" dirty="0">
              <a:solidFill>
                <a:srgbClr val="C00000"/>
              </a:solidFill>
              <a:latin typeface="Book Antiqua" panose="02040602050305030304" pitchFamily="18" charset="0"/>
            </a:endParaRPr>
          </a:p>
        </p:txBody>
      </p:sp>
      <p:pic>
        <p:nvPicPr>
          <p:cNvPr id="7" name="Θέση περιεχομένου 6"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A1CAA3FF-C8A1-97C6-E56A-2E58B1893D0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7229" y="1200150"/>
            <a:ext cx="5409541" cy="3394075"/>
          </a:xfrm>
        </p:spPr>
      </p:pic>
      <p:cxnSp>
        <p:nvCxnSpPr>
          <p:cNvPr id="4" name="Ευθεία γραμμή σύνδεσης 3">
            <a:extLst>
              <a:ext uri="{FF2B5EF4-FFF2-40B4-BE49-F238E27FC236}">
                <a16:creationId xmlns:a16="http://schemas.microsoft.com/office/drawing/2014/main" id="{3FBB7534-CBA6-5565-802A-E73DD429E0F9}"/>
              </a:ext>
            </a:extLst>
          </p:cNvPr>
          <p:cNvCxnSpPr/>
          <p:nvPr/>
        </p:nvCxnSpPr>
        <p:spPr>
          <a:xfrm>
            <a:off x="1979712" y="3867894"/>
            <a:ext cx="136815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Οβάλ 4">
            <a:extLst>
              <a:ext uri="{FF2B5EF4-FFF2-40B4-BE49-F238E27FC236}">
                <a16:creationId xmlns:a16="http://schemas.microsoft.com/office/drawing/2014/main" id="{A855FC6D-F81C-A6FE-7FED-96D72D98B40B}"/>
              </a:ext>
            </a:extLst>
          </p:cNvPr>
          <p:cNvSpPr/>
          <p:nvPr/>
        </p:nvSpPr>
        <p:spPr>
          <a:xfrm>
            <a:off x="5796138" y="3651870"/>
            <a:ext cx="576064" cy="21602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195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9EC2CB-22C2-10F3-88D2-4442FEB5163A}"/>
              </a:ext>
            </a:extLst>
          </p:cNvPr>
          <p:cNvSpPr>
            <a:spLocks noGrp="1"/>
          </p:cNvSpPr>
          <p:nvPr>
            <p:ph type="title"/>
          </p:nvPr>
        </p:nvSpPr>
        <p:spPr/>
        <p:txBody>
          <a:bodyPr>
            <a:normAutofit/>
          </a:bodyPr>
          <a:lstStyle/>
          <a:p>
            <a:r>
              <a:rPr lang="el-GR" sz="3600" b="1" dirty="0" err="1">
                <a:solidFill>
                  <a:srgbClr val="C00000"/>
                </a:solidFill>
                <a:latin typeface="Book Antiqua" panose="02040602050305030304" pitchFamily="18" charset="0"/>
              </a:rPr>
              <a:t>Αορτοεντερική</a:t>
            </a:r>
            <a:r>
              <a:rPr lang="el-GR" sz="3600" b="1" dirty="0">
                <a:solidFill>
                  <a:srgbClr val="C00000"/>
                </a:solidFill>
                <a:latin typeface="Book Antiqua" panose="02040602050305030304" pitchFamily="18" charset="0"/>
              </a:rPr>
              <a:t> επικοινωνία</a:t>
            </a:r>
            <a:endParaRPr lang="en-US" sz="3600" b="1" dirty="0">
              <a:solidFill>
                <a:srgbClr val="C00000"/>
              </a:solidFill>
              <a:latin typeface="Book Antiqua" panose="02040602050305030304" pitchFamily="18" charset="0"/>
            </a:endParaRPr>
          </a:p>
        </p:txBody>
      </p:sp>
      <p:pic>
        <p:nvPicPr>
          <p:cNvPr id="5" name="Θέση περιεχομένου 4" descr="Εικόνα που περιέχει σάρκα, ιατρικό, εσωτερικός χώρος, άτομο&#10;&#10;Περιγραφή που δημιουργήθηκε αυτόματα">
            <a:extLst>
              <a:ext uri="{FF2B5EF4-FFF2-40B4-BE49-F238E27FC236}">
                <a16:creationId xmlns:a16="http://schemas.microsoft.com/office/drawing/2014/main" id="{EA232D35-4107-45BF-88D6-2632C9F9A6E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81316" y="1200150"/>
            <a:ext cx="2381367" cy="3394075"/>
          </a:xfrm>
        </p:spPr>
      </p:pic>
    </p:spTree>
    <p:extLst>
      <p:ext uri="{BB962C8B-B14F-4D97-AF65-F5344CB8AC3E}">
        <p14:creationId xmlns:p14="http://schemas.microsoft.com/office/powerpoint/2010/main" val="27192385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64ACCC-6D12-BE41-EC31-C9CA708CEF25}"/>
              </a:ext>
            </a:extLst>
          </p:cNvPr>
          <p:cNvSpPr>
            <a:spLocks noGrp="1"/>
          </p:cNvSpPr>
          <p:nvPr>
            <p:ph type="title"/>
          </p:nvPr>
        </p:nvSpPr>
        <p:spPr/>
        <p:txBody>
          <a:bodyPr>
            <a:normAutofit/>
          </a:bodyPr>
          <a:lstStyle/>
          <a:p>
            <a:r>
              <a:rPr lang="en-US" sz="4000" b="1" dirty="0">
                <a:solidFill>
                  <a:srgbClr val="C00000"/>
                </a:solidFill>
                <a:latin typeface="Book Antiqua" panose="02040602050305030304" pitchFamily="18" charset="0"/>
              </a:rPr>
              <a:t>EVAR -</a:t>
            </a:r>
            <a:r>
              <a:rPr lang="el-GR" sz="4000" b="1" dirty="0">
                <a:solidFill>
                  <a:srgbClr val="C00000"/>
                </a:solidFill>
                <a:latin typeface="Book Antiqua" panose="02040602050305030304" pitchFamily="18" charset="0"/>
              </a:rPr>
              <a:t> Απώτερες επιπλοκές</a:t>
            </a:r>
            <a:endParaRPr lang="en-US" sz="4000" dirty="0"/>
          </a:p>
        </p:txBody>
      </p:sp>
      <p:pic>
        <p:nvPicPr>
          <p:cNvPr id="5" name="Θέση περιεχομένου 4" descr="Εικόνα που περιέχει κείμενο, στιγμιότυπο οθόνης, αριθμός, λογισμικό&#10;&#10;Περιγραφή που δημιουργήθηκε αυτόματα">
            <a:extLst>
              <a:ext uri="{FF2B5EF4-FFF2-40B4-BE49-F238E27FC236}">
                <a16:creationId xmlns:a16="http://schemas.microsoft.com/office/drawing/2014/main" id="{4D5FAFD8-13C3-E0E6-E74F-F9C63E113E9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63889" y="1197512"/>
            <a:ext cx="5580112" cy="3492220"/>
          </a:xfrm>
        </p:spPr>
      </p:pic>
      <p:sp>
        <p:nvSpPr>
          <p:cNvPr id="3" name="TextBox 2">
            <a:extLst>
              <a:ext uri="{FF2B5EF4-FFF2-40B4-BE49-F238E27FC236}">
                <a16:creationId xmlns:a16="http://schemas.microsoft.com/office/drawing/2014/main" id="{90DDE0B2-0A2E-0561-5285-25929BFEE785}"/>
              </a:ext>
            </a:extLst>
          </p:cNvPr>
          <p:cNvSpPr txBox="1"/>
          <p:nvPr/>
        </p:nvSpPr>
        <p:spPr>
          <a:xfrm>
            <a:off x="107504" y="1197512"/>
            <a:ext cx="3384376" cy="954107"/>
          </a:xfrm>
          <a:prstGeom prst="rect">
            <a:avLst/>
          </a:prstGeom>
          <a:noFill/>
          <a:ln w="19050">
            <a:solidFill>
              <a:srgbClr val="C00000"/>
            </a:solidFill>
          </a:ln>
        </p:spPr>
        <p:txBody>
          <a:bodyPr wrap="square" rtlCol="0">
            <a:spAutoFit/>
          </a:bodyPr>
          <a:lstStyle/>
          <a:p>
            <a:r>
              <a:rPr lang="el-GR" sz="1400" b="1" dirty="0" err="1">
                <a:solidFill>
                  <a:srgbClr val="C00000"/>
                </a:solidFill>
                <a:latin typeface="Book Antiqua" panose="02040602050305030304" pitchFamily="18" charset="0"/>
                <a:ea typeface="Calibri" panose="020F0502020204030204" pitchFamily="34" charset="0"/>
                <a:cs typeface="Times New Roman" panose="02020603050405020304" pitchFamily="18" charset="0"/>
              </a:rPr>
              <a:t>Ενδοδιαφυγή</a:t>
            </a:r>
            <a:r>
              <a:rPr lang="el-GR" sz="1400"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 </a:t>
            </a:r>
            <a:r>
              <a:rPr lang="el-GR" sz="1400" b="1" dirty="0">
                <a:solidFill>
                  <a:srgbClr val="00B050"/>
                </a:solidFill>
                <a:effectLst/>
                <a:latin typeface="Book Antiqua" panose="02040602050305030304" pitchFamily="18" charset="0"/>
                <a:ea typeface="Calibri" panose="020F0502020204030204" pitchFamily="34" charset="0"/>
                <a:cs typeface="Times New Roman" panose="02020603050405020304" pitchFamily="18" charset="0"/>
              </a:rPr>
              <a:t>Εμμένουσα ροή αίματος στον σάκο του ανευρύσματος μετά την τοποθέτηση του </a:t>
            </a:r>
            <a:r>
              <a:rPr lang="el-GR" sz="1400" b="1" dirty="0" err="1">
                <a:solidFill>
                  <a:srgbClr val="00B050"/>
                </a:solidFill>
                <a:effectLst/>
                <a:latin typeface="Book Antiqua" panose="02040602050305030304" pitchFamily="18" charset="0"/>
                <a:ea typeface="Calibri" panose="020F0502020204030204" pitchFamily="34" charset="0"/>
                <a:cs typeface="Times New Roman" panose="02020603050405020304" pitchFamily="18" charset="0"/>
              </a:rPr>
              <a:t>ενδομοσχεύματος</a:t>
            </a:r>
            <a:r>
              <a:rPr lang="el-GR" sz="1400" b="1" dirty="0">
                <a:solidFill>
                  <a:srgbClr val="00B050"/>
                </a:solidFill>
                <a:effectLst/>
                <a:latin typeface="Book Antiqua" panose="02040602050305030304" pitchFamily="18" charset="0"/>
                <a:ea typeface="Calibri" panose="020F0502020204030204" pitchFamily="34" charset="0"/>
                <a:cs typeface="Times New Roman" panose="02020603050405020304" pitchFamily="18" charset="0"/>
              </a:rPr>
              <a:t> (</a:t>
            </a:r>
            <a:r>
              <a:rPr lang="en-US" sz="1400" b="1" dirty="0">
                <a:solidFill>
                  <a:srgbClr val="00B050"/>
                </a:solidFill>
                <a:effectLst/>
                <a:latin typeface="Book Antiqua" panose="02040602050305030304" pitchFamily="18" charset="0"/>
                <a:ea typeface="Calibri" panose="020F0502020204030204" pitchFamily="34" charset="0"/>
                <a:cs typeface="Times New Roman" panose="02020603050405020304" pitchFamily="18" charset="0"/>
              </a:rPr>
              <a:t>stent-graft)</a:t>
            </a:r>
            <a:endParaRPr lang="en-US" sz="1400" b="1" dirty="0">
              <a:solidFill>
                <a:srgbClr val="00B050"/>
              </a:solidFill>
            </a:endParaRPr>
          </a:p>
        </p:txBody>
      </p:sp>
      <p:sp>
        <p:nvSpPr>
          <p:cNvPr id="4" name="TextBox 3">
            <a:extLst>
              <a:ext uri="{FF2B5EF4-FFF2-40B4-BE49-F238E27FC236}">
                <a16:creationId xmlns:a16="http://schemas.microsoft.com/office/drawing/2014/main" id="{728AD1CB-B296-3AD5-22B6-0BFF8F99BD43}"/>
              </a:ext>
            </a:extLst>
          </p:cNvPr>
          <p:cNvSpPr txBox="1"/>
          <p:nvPr/>
        </p:nvSpPr>
        <p:spPr>
          <a:xfrm>
            <a:off x="90269" y="3311182"/>
            <a:ext cx="3384376" cy="1384995"/>
          </a:xfrm>
          <a:prstGeom prst="rect">
            <a:avLst/>
          </a:prstGeom>
          <a:noFill/>
          <a:ln w="19050">
            <a:solidFill>
              <a:srgbClr val="C00000"/>
            </a:solidFill>
          </a:ln>
        </p:spPr>
        <p:txBody>
          <a:bodyPr wrap="square" rtlCol="0">
            <a:spAutoFit/>
          </a:bodyPr>
          <a:lstStyle/>
          <a:p>
            <a:r>
              <a:rPr lang="el-GR" sz="1400" b="1" dirty="0">
                <a:solidFill>
                  <a:srgbClr val="C00000"/>
                </a:solidFill>
                <a:effectLst/>
                <a:latin typeface="Book Antiqua" panose="02040602050305030304" pitchFamily="18" charset="0"/>
                <a:ea typeface="Calibri" panose="020F0502020204030204" pitchFamily="34" charset="0"/>
                <a:cs typeface="Times New Roman" panose="02020603050405020304" pitchFamily="18" charset="0"/>
              </a:rPr>
              <a:t>Μετανάστευση </a:t>
            </a:r>
            <a:r>
              <a:rPr lang="el-GR" sz="1400" b="1" dirty="0" err="1">
                <a:solidFill>
                  <a:srgbClr val="C00000"/>
                </a:solidFill>
                <a:latin typeface="Book Antiqua" panose="02040602050305030304" pitchFamily="18" charset="0"/>
              </a:rPr>
              <a:t>ενδομοσχεύματος</a:t>
            </a:r>
            <a:r>
              <a:rPr lang="el-GR" sz="1400" b="1" dirty="0">
                <a:solidFill>
                  <a:srgbClr val="C00000"/>
                </a:solidFill>
                <a:latin typeface="Book Antiqua" panose="02040602050305030304" pitchFamily="18" charset="0"/>
              </a:rPr>
              <a:t> </a:t>
            </a:r>
            <a:r>
              <a:rPr lang="el-GR" sz="1400" b="1" dirty="0">
                <a:solidFill>
                  <a:srgbClr val="C00000"/>
                </a:solidFill>
                <a:latin typeface="Book Antiqua" panose="02040602050305030304" pitchFamily="18" charset="0"/>
                <a:ea typeface="Calibri" panose="020F0502020204030204" pitchFamily="34" charset="0"/>
                <a:cs typeface="Times New Roman" panose="02020603050405020304" pitchFamily="18" charset="0"/>
              </a:rPr>
              <a:t>:</a:t>
            </a:r>
            <a:r>
              <a:rPr lang="el-GR" sz="1400" b="1" dirty="0">
                <a:solidFill>
                  <a:srgbClr val="00B050"/>
                </a:solidFill>
                <a:latin typeface="Book Antiqua" panose="02040602050305030304" pitchFamily="18" charset="0"/>
                <a:ea typeface="Calibri" panose="020F0502020204030204" pitchFamily="34" charset="0"/>
                <a:cs typeface="Times New Roman" panose="02020603050405020304" pitchFamily="18" charset="0"/>
              </a:rPr>
              <a:t> Περιφερική μετατόπιση του </a:t>
            </a:r>
            <a:r>
              <a:rPr lang="el-GR" sz="1400" b="1" dirty="0" err="1">
                <a:solidFill>
                  <a:srgbClr val="00B050"/>
                </a:solidFill>
                <a:latin typeface="Book Antiqua" panose="02040602050305030304" pitchFamily="18" charset="0"/>
                <a:ea typeface="Calibri" panose="020F0502020204030204" pitchFamily="34" charset="0"/>
                <a:cs typeface="Times New Roman" panose="02020603050405020304" pitchFamily="18" charset="0"/>
              </a:rPr>
              <a:t>ενδομοσχεύματος</a:t>
            </a:r>
            <a:r>
              <a:rPr lang="en-US" sz="1400" b="1" dirty="0">
                <a:solidFill>
                  <a:srgbClr val="00B050"/>
                </a:solidFill>
                <a:effectLst/>
                <a:latin typeface="Book Antiqua" panose="02040602050305030304" pitchFamily="18" charset="0"/>
                <a:ea typeface="Calibri" panose="020F0502020204030204" pitchFamily="34" charset="0"/>
                <a:cs typeface="Times New Roman" panose="02020603050405020304" pitchFamily="18" charset="0"/>
              </a:rPr>
              <a:t>,</a:t>
            </a:r>
            <a:r>
              <a:rPr lang="el-GR" sz="1400" b="1" dirty="0">
                <a:solidFill>
                  <a:srgbClr val="00B050"/>
                </a:solidFill>
                <a:effectLst/>
                <a:latin typeface="Book Antiqua" panose="02040602050305030304" pitchFamily="18" charset="0"/>
                <a:ea typeface="Calibri" panose="020F0502020204030204" pitchFamily="34" charset="0"/>
                <a:cs typeface="Times New Roman" panose="02020603050405020304" pitchFamily="18" charset="0"/>
              </a:rPr>
              <a:t> που μπορεί να οδηγήσει σε απώλεια της κεντρικής πρόσφυσης και στερέωσης, με αποτέλεσμα τύπου </a:t>
            </a:r>
            <a:r>
              <a:rPr lang="el-GR" sz="1400" b="1" dirty="0" err="1">
                <a:solidFill>
                  <a:srgbClr val="00B050"/>
                </a:solidFill>
                <a:effectLst/>
                <a:latin typeface="Book Antiqua" panose="02040602050305030304" pitchFamily="18" charset="0"/>
                <a:ea typeface="Calibri" panose="020F0502020204030204" pitchFamily="34" charset="0"/>
                <a:cs typeface="Times New Roman" panose="02020603050405020304" pitchFamily="18" charset="0"/>
              </a:rPr>
              <a:t>Ια</a:t>
            </a:r>
            <a:r>
              <a:rPr lang="el-GR" sz="1400" b="1" dirty="0">
                <a:solidFill>
                  <a:srgbClr val="00B050"/>
                </a:solidFill>
                <a:effectLst/>
                <a:latin typeface="Book Antiqua" panose="02040602050305030304" pitchFamily="18" charset="0"/>
                <a:ea typeface="Calibri" panose="020F0502020204030204" pitchFamily="34" charset="0"/>
                <a:cs typeface="Times New Roman" panose="02020603050405020304" pitchFamily="18" charset="0"/>
              </a:rPr>
              <a:t> </a:t>
            </a:r>
            <a:r>
              <a:rPr lang="el-GR" sz="1400" b="1" dirty="0" err="1">
                <a:solidFill>
                  <a:srgbClr val="00B050"/>
                </a:solidFill>
                <a:effectLst/>
                <a:latin typeface="Book Antiqua" panose="02040602050305030304" pitchFamily="18" charset="0"/>
                <a:ea typeface="Calibri" panose="020F0502020204030204" pitchFamily="34" charset="0"/>
                <a:cs typeface="Times New Roman" panose="02020603050405020304" pitchFamily="18" charset="0"/>
              </a:rPr>
              <a:t>ενδοδιαφυγής</a:t>
            </a:r>
            <a:r>
              <a:rPr lang="el-GR" sz="1400" b="1" dirty="0">
                <a:solidFill>
                  <a:srgbClr val="00B050"/>
                </a:solidFill>
                <a:effectLst/>
                <a:latin typeface="Book Antiqua" panose="02040602050305030304" pitchFamily="18" charset="0"/>
                <a:ea typeface="Calibri" panose="020F0502020204030204" pitchFamily="34" charset="0"/>
                <a:cs typeface="Times New Roman" panose="02020603050405020304" pitchFamily="18" charset="0"/>
              </a:rPr>
              <a:t>.</a:t>
            </a:r>
            <a:endParaRPr lang="en-US" sz="1400" b="1" dirty="0">
              <a:solidFill>
                <a:srgbClr val="00B050"/>
              </a:solidFill>
              <a:latin typeface="Book Antiqua" panose="02040602050305030304" pitchFamily="18" charset="0"/>
            </a:endParaRPr>
          </a:p>
        </p:txBody>
      </p:sp>
      <p:sp>
        <p:nvSpPr>
          <p:cNvPr id="7" name="TextBox 6">
            <a:extLst>
              <a:ext uri="{FF2B5EF4-FFF2-40B4-BE49-F238E27FC236}">
                <a16:creationId xmlns:a16="http://schemas.microsoft.com/office/drawing/2014/main" id="{409D2BA7-D035-E75A-36F4-C19DCBC87257}"/>
              </a:ext>
            </a:extLst>
          </p:cNvPr>
          <p:cNvSpPr txBox="1"/>
          <p:nvPr/>
        </p:nvSpPr>
        <p:spPr>
          <a:xfrm>
            <a:off x="103177" y="2206784"/>
            <a:ext cx="2452599" cy="307777"/>
          </a:xfrm>
          <a:prstGeom prst="rect">
            <a:avLst/>
          </a:prstGeom>
          <a:noFill/>
          <a:ln w="19050">
            <a:solidFill>
              <a:srgbClr val="C00000"/>
            </a:solidFill>
          </a:ln>
        </p:spPr>
        <p:txBody>
          <a:bodyPr wrap="square" rtlCol="0">
            <a:spAutoFit/>
          </a:bodyPr>
          <a:lstStyle/>
          <a:p>
            <a:r>
              <a:rPr lang="el-GR" sz="1400" b="1" dirty="0">
                <a:solidFill>
                  <a:srgbClr val="C00000"/>
                </a:solidFill>
                <a:latin typeface="Book Antiqua" panose="02040602050305030304" pitchFamily="18" charset="0"/>
              </a:rPr>
              <a:t>Λοίμωξη </a:t>
            </a:r>
            <a:r>
              <a:rPr lang="el-GR" sz="1400" b="1" dirty="0" err="1">
                <a:solidFill>
                  <a:srgbClr val="C00000"/>
                </a:solidFill>
                <a:latin typeface="Book Antiqua" panose="02040602050305030304" pitchFamily="18" charset="0"/>
              </a:rPr>
              <a:t>ενδομοσχεύματος</a:t>
            </a:r>
            <a:endParaRPr lang="en-US" sz="1400" b="1" dirty="0">
              <a:solidFill>
                <a:srgbClr val="C00000"/>
              </a:solidFill>
              <a:latin typeface="Book Antiqua" panose="02040602050305030304" pitchFamily="18" charset="0"/>
            </a:endParaRPr>
          </a:p>
        </p:txBody>
      </p:sp>
      <p:sp>
        <p:nvSpPr>
          <p:cNvPr id="8" name="TextBox 7">
            <a:extLst>
              <a:ext uri="{FF2B5EF4-FFF2-40B4-BE49-F238E27FC236}">
                <a16:creationId xmlns:a16="http://schemas.microsoft.com/office/drawing/2014/main" id="{2566FD2E-6534-58E1-BBE3-368FADD5FE42}"/>
              </a:ext>
            </a:extLst>
          </p:cNvPr>
          <p:cNvSpPr txBox="1"/>
          <p:nvPr/>
        </p:nvSpPr>
        <p:spPr>
          <a:xfrm>
            <a:off x="90269" y="2933311"/>
            <a:ext cx="2602631" cy="307777"/>
          </a:xfrm>
          <a:prstGeom prst="rect">
            <a:avLst/>
          </a:prstGeom>
          <a:noFill/>
          <a:ln w="19050">
            <a:solidFill>
              <a:srgbClr val="C00000"/>
            </a:solidFill>
          </a:ln>
        </p:spPr>
        <p:txBody>
          <a:bodyPr wrap="square" rtlCol="0">
            <a:spAutoFit/>
          </a:bodyPr>
          <a:lstStyle/>
          <a:p>
            <a:r>
              <a:rPr lang="el-GR" sz="1400" b="1" dirty="0">
                <a:solidFill>
                  <a:srgbClr val="C00000"/>
                </a:solidFill>
                <a:latin typeface="Book Antiqua" panose="02040602050305030304" pitchFamily="18" charset="0"/>
              </a:rPr>
              <a:t>Απόφραξη σκέλους</a:t>
            </a:r>
            <a:endParaRPr lang="en-US" sz="1400" b="1" dirty="0">
              <a:solidFill>
                <a:srgbClr val="C00000"/>
              </a:solidFill>
              <a:latin typeface="Book Antiqua" panose="02040602050305030304" pitchFamily="18" charset="0"/>
            </a:endParaRPr>
          </a:p>
        </p:txBody>
      </p:sp>
      <p:sp>
        <p:nvSpPr>
          <p:cNvPr id="9" name="Οβάλ 8">
            <a:extLst>
              <a:ext uri="{FF2B5EF4-FFF2-40B4-BE49-F238E27FC236}">
                <a16:creationId xmlns:a16="http://schemas.microsoft.com/office/drawing/2014/main" id="{DF751A5F-6451-58A7-E1EA-B671291134E7}"/>
              </a:ext>
            </a:extLst>
          </p:cNvPr>
          <p:cNvSpPr/>
          <p:nvPr/>
        </p:nvSpPr>
        <p:spPr>
          <a:xfrm>
            <a:off x="6315432" y="1745764"/>
            <a:ext cx="576064" cy="144016"/>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Οβάλ 9">
            <a:extLst>
              <a:ext uri="{FF2B5EF4-FFF2-40B4-BE49-F238E27FC236}">
                <a16:creationId xmlns:a16="http://schemas.microsoft.com/office/drawing/2014/main" id="{6882F03A-7EFA-AE86-AA17-F6AB8FE2980F}"/>
              </a:ext>
            </a:extLst>
          </p:cNvPr>
          <p:cNvSpPr/>
          <p:nvPr/>
        </p:nvSpPr>
        <p:spPr>
          <a:xfrm>
            <a:off x="6389505" y="2187179"/>
            <a:ext cx="576064" cy="144016"/>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Οβάλ 10">
            <a:extLst>
              <a:ext uri="{FF2B5EF4-FFF2-40B4-BE49-F238E27FC236}">
                <a16:creationId xmlns:a16="http://schemas.microsoft.com/office/drawing/2014/main" id="{7CC3AE1F-34FD-FF2B-9ADF-5CA7A49BB2D3}"/>
              </a:ext>
            </a:extLst>
          </p:cNvPr>
          <p:cNvSpPr/>
          <p:nvPr/>
        </p:nvSpPr>
        <p:spPr>
          <a:xfrm>
            <a:off x="6389505" y="2629384"/>
            <a:ext cx="576064" cy="144016"/>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Οβάλ 11">
            <a:extLst>
              <a:ext uri="{FF2B5EF4-FFF2-40B4-BE49-F238E27FC236}">
                <a16:creationId xmlns:a16="http://schemas.microsoft.com/office/drawing/2014/main" id="{AA0A9A4A-068E-BAB3-D383-F4CFAC580C41}"/>
              </a:ext>
            </a:extLst>
          </p:cNvPr>
          <p:cNvSpPr/>
          <p:nvPr/>
        </p:nvSpPr>
        <p:spPr>
          <a:xfrm>
            <a:off x="6305272" y="3396764"/>
            <a:ext cx="576064" cy="144016"/>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Οβάλ 12">
            <a:extLst>
              <a:ext uri="{FF2B5EF4-FFF2-40B4-BE49-F238E27FC236}">
                <a16:creationId xmlns:a16="http://schemas.microsoft.com/office/drawing/2014/main" id="{1A50890B-9D31-2D0D-9075-32A0D35720D4}"/>
              </a:ext>
            </a:extLst>
          </p:cNvPr>
          <p:cNvSpPr/>
          <p:nvPr/>
        </p:nvSpPr>
        <p:spPr>
          <a:xfrm>
            <a:off x="6364105" y="4062744"/>
            <a:ext cx="576064" cy="144016"/>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Οβάλ 13">
            <a:extLst>
              <a:ext uri="{FF2B5EF4-FFF2-40B4-BE49-F238E27FC236}">
                <a16:creationId xmlns:a16="http://schemas.microsoft.com/office/drawing/2014/main" id="{CB8D3FFE-2D78-B39D-0478-6C224D11D6B4}"/>
              </a:ext>
            </a:extLst>
          </p:cNvPr>
          <p:cNvSpPr/>
          <p:nvPr/>
        </p:nvSpPr>
        <p:spPr>
          <a:xfrm>
            <a:off x="6417032" y="3599964"/>
            <a:ext cx="576064" cy="144016"/>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Οβάλ 14">
            <a:extLst>
              <a:ext uri="{FF2B5EF4-FFF2-40B4-BE49-F238E27FC236}">
                <a16:creationId xmlns:a16="http://schemas.microsoft.com/office/drawing/2014/main" id="{2736F1B2-6846-EE79-6862-789579E688F2}"/>
              </a:ext>
            </a:extLst>
          </p:cNvPr>
          <p:cNvSpPr/>
          <p:nvPr/>
        </p:nvSpPr>
        <p:spPr>
          <a:xfrm>
            <a:off x="6351881" y="3851587"/>
            <a:ext cx="576064" cy="144016"/>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Οβάλ 15">
            <a:extLst>
              <a:ext uri="{FF2B5EF4-FFF2-40B4-BE49-F238E27FC236}">
                <a16:creationId xmlns:a16="http://schemas.microsoft.com/office/drawing/2014/main" id="{BF554ED1-39C5-93EB-DF2B-051048B78971}"/>
              </a:ext>
            </a:extLst>
          </p:cNvPr>
          <p:cNvSpPr/>
          <p:nvPr/>
        </p:nvSpPr>
        <p:spPr>
          <a:xfrm>
            <a:off x="6364105" y="3738879"/>
            <a:ext cx="576064" cy="112707"/>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8D6B887-5A59-26C3-6796-3D89FC7FF522}"/>
              </a:ext>
            </a:extLst>
          </p:cNvPr>
          <p:cNvSpPr txBox="1"/>
          <p:nvPr/>
        </p:nvSpPr>
        <p:spPr>
          <a:xfrm>
            <a:off x="103178" y="2564159"/>
            <a:ext cx="2075254" cy="307777"/>
          </a:xfrm>
          <a:prstGeom prst="rect">
            <a:avLst/>
          </a:prstGeom>
          <a:noFill/>
          <a:ln w="19050">
            <a:solidFill>
              <a:srgbClr val="C00000"/>
            </a:solidFill>
          </a:ln>
        </p:spPr>
        <p:txBody>
          <a:bodyPr wrap="square" rtlCol="0">
            <a:spAutoFit/>
          </a:bodyPr>
          <a:lstStyle/>
          <a:p>
            <a:r>
              <a:rPr lang="el-GR" sz="1400" b="1" dirty="0">
                <a:solidFill>
                  <a:srgbClr val="C00000"/>
                </a:solidFill>
                <a:latin typeface="Book Antiqua" panose="02040602050305030304" pitchFamily="18" charset="0"/>
              </a:rPr>
              <a:t>Ρήξη ΑΚΑ μετά </a:t>
            </a:r>
            <a:r>
              <a:rPr lang="en-US" sz="1400" b="1" dirty="0">
                <a:solidFill>
                  <a:srgbClr val="C00000"/>
                </a:solidFill>
                <a:latin typeface="Book Antiqua" panose="02040602050305030304" pitchFamily="18" charset="0"/>
              </a:rPr>
              <a:t>EVAR</a:t>
            </a:r>
          </a:p>
        </p:txBody>
      </p:sp>
    </p:spTree>
    <p:extLst>
      <p:ext uri="{BB962C8B-B14F-4D97-AF65-F5344CB8AC3E}">
        <p14:creationId xmlns:p14="http://schemas.microsoft.com/office/powerpoint/2010/main" val="29592906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58C660-118E-A241-0136-C407C29EAA97}"/>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Τύποι </a:t>
            </a:r>
            <a:r>
              <a:rPr lang="el-GR" sz="3600" b="1" dirty="0" err="1">
                <a:solidFill>
                  <a:srgbClr val="C00000"/>
                </a:solidFill>
                <a:latin typeface="Book Antiqua" panose="02040602050305030304" pitchFamily="18" charset="0"/>
              </a:rPr>
              <a:t>Ενδοδιαφυγών</a:t>
            </a:r>
            <a:endParaRPr lang="en-US" sz="3600" b="1" dirty="0">
              <a:solidFill>
                <a:srgbClr val="C00000"/>
              </a:solidFill>
              <a:latin typeface="Book Antiqua" panose="02040602050305030304" pitchFamily="18" charset="0"/>
            </a:endParaRPr>
          </a:p>
        </p:txBody>
      </p:sp>
      <p:pic>
        <p:nvPicPr>
          <p:cNvPr id="5" name="Θέση περιεχομένου 4" descr="Εικόνα που περιέχει εικονογράφηση, τέχνη&#10;&#10;Περιγραφή που δημιουργήθηκε αυτόματα με χαμηλό επίπεδο εμπιστοσύνης">
            <a:extLst>
              <a:ext uri="{FF2B5EF4-FFF2-40B4-BE49-F238E27FC236}">
                <a16:creationId xmlns:a16="http://schemas.microsoft.com/office/drawing/2014/main" id="{86528B22-A21E-483F-B34C-B30640F56AF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0411" y="1203598"/>
            <a:ext cx="7706354" cy="3459832"/>
          </a:xfrm>
          <a:ln w="19050">
            <a:solidFill>
              <a:srgbClr val="C00000"/>
            </a:solidFill>
          </a:ln>
        </p:spPr>
      </p:pic>
    </p:spTree>
    <p:extLst>
      <p:ext uri="{BB962C8B-B14F-4D97-AF65-F5344CB8AC3E}">
        <p14:creationId xmlns:p14="http://schemas.microsoft.com/office/powerpoint/2010/main" val="25092348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958D96-FD23-7816-22E4-5F34917E5F26}"/>
              </a:ext>
            </a:extLst>
          </p:cNvPr>
          <p:cNvSpPr>
            <a:spLocks noGrp="1"/>
          </p:cNvSpPr>
          <p:nvPr>
            <p:ph type="title"/>
          </p:nvPr>
        </p:nvSpPr>
        <p:spPr>
          <a:ln w="19050">
            <a:noFill/>
          </a:ln>
        </p:spPr>
        <p:txBody>
          <a:bodyPr>
            <a:normAutofit/>
          </a:bodyPr>
          <a:lstStyle/>
          <a:p>
            <a:r>
              <a:rPr lang="el-GR" sz="3600" b="1" dirty="0">
                <a:solidFill>
                  <a:srgbClr val="C00000"/>
                </a:solidFill>
                <a:latin typeface="Book Antiqua" panose="02040602050305030304" pitchFamily="18" charset="0"/>
              </a:rPr>
              <a:t>Αντιμετώπιση </a:t>
            </a:r>
            <a:r>
              <a:rPr lang="el-GR" sz="3600" b="1" dirty="0" err="1">
                <a:solidFill>
                  <a:srgbClr val="C00000"/>
                </a:solidFill>
                <a:latin typeface="Book Antiqua" panose="02040602050305030304" pitchFamily="18" charset="0"/>
              </a:rPr>
              <a:t>ενδοδιαφυγών</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1686F7E5-A922-325D-E8FA-DE948FB3083C}"/>
              </a:ext>
            </a:extLst>
          </p:cNvPr>
          <p:cNvSpPr>
            <a:spLocks noGrp="1"/>
          </p:cNvSpPr>
          <p:nvPr>
            <p:ph idx="1"/>
          </p:nvPr>
        </p:nvSpPr>
        <p:spPr/>
        <p:txBody>
          <a:bodyPr>
            <a:normAutofit/>
          </a:bodyPr>
          <a:lstStyle/>
          <a:p>
            <a:r>
              <a:rPr lang="el-GR" sz="2000" b="1" dirty="0" err="1">
                <a:solidFill>
                  <a:srgbClr val="C00000"/>
                </a:solidFill>
                <a:latin typeface="Book Antiqua" panose="02040602050305030304" pitchFamily="18" charset="0"/>
              </a:rPr>
              <a:t>Ια</a:t>
            </a:r>
            <a:r>
              <a:rPr lang="el-GR" sz="2000" b="1" dirty="0">
                <a:solidFill>
                  <a:srgbClr val="C00000"/>
                </a:solidFill>
                <a:latin typeface="Book Antiqua" panose="02040602050305030304" pitchFamily="18" charset="0"/>
              </a:rPr>
              <a:t>:</a:t>
            </a:r>
            <a:r>
              <a:rPr lang="el-GR" sz="2000" dirty="0">
                <a:latin typeface="Book Antiqua" panose="02040602050305030304" pitchFamily="18" charset="0"/>
              </a:rPr>
              <a:t> </a:t>
            </a:r>
            <a:r>
              <a:rPr lang="el-GR" sz="2000" dirty="0" err="1">
                <a:latin typeface="Book Antiqua" panose="02040602050305030304" pitchFamily="18" charset="0"/>
              </a:rPr>
              <a:t>Τοποθέτη</a:t>
            </a:r>
            <a:r>
              <a:rPr lang="el-GR" sz="2000" dirty="0">
                <a:latin typeface="Book Antiqua" panose="02040602050305030304" pitchFamily="18" charset="0"/>
              </a:rPr>
              <a:t> κεντρικού κολλάρου ή </a:t>
            </a:r>
            <a:r>
              <a:rPr lang="en-US" sz="2000" dirty="0">
                <a:latin typeface="Book Antiqua" panose="02040602050305030304" pitchFamily="18" charset="0"/>
              </a:rPr>
              <a:t>stent</a:t>
            </a:r>
            <a:r>
              <a:rPr lang="el-GR" sz="2000" dirty="0">
                <a:latin typeface="Book Antiqua" panose="02040602050305030304" pitchFamily="18" charset="0"/>
              </a:rPr>
              <a:t>, εμβολισμός με κόλλα, θυριδωτό μόσχευμα.</a:t>
            </a:r>
            <a:endParaRPr lang="en-US" sz="2000" dirty="0">
              <a:latin typeface="Book Antiqua" panose="02040602050305030304" pitchFamily="18" charset="0"/>
            </a:endParaRPr>
          </a:p>
          <a:p>
            <a:r>
              <a:rPr lang="en-US" sz="2000" b="1" dirty="0">
                <a:solidFill>
                  <a:srgbClr val="C00000"/>
                </a:solidFill>
                <a:latin typeface="Book Antiqua" panose="02040602050305030304" pitchFamily="18" charset="0"/>
              </a:rPr>
              <a:t>I</a:t>
            </a:r>
            <a:r>
              <a:rPr lang="el-GR" sz="2000" b="1" dirty="0">
                <a:solidFill>
                  <a:srgbClr val="C00000"/>
                </a:solidFill>
                <a:latin typeface="Book Antiqua" panose="02040602050305030304" pitchFamily="18" charset="0"/>
              </a:rPr>
              <a:t>β: </a:t>
            </a:r>
            <a:r>
              <a:rPr lang="el-GR" sz="2000" dirty="0">
                <a:latin typeface="Book Antiqua" panose="02040602050305030304" pitchFamily="18" charset="0"/>
              </a:rPr>
              <a:t>Εμβολισμός της έσω λαγονίου και επέκταση της πρόσφυσης στην έξω λαγόνιο με νέο σκέλος η τοποθέτηση μοσχεύματος με πλάγιο κλάδο προς την έσω λαγόνιο χωρίς εμβολισμό της έσω λαγονίου.</a:t>
            </a:r>
          </a:p>
          <a:p>
            <a:r>
              <a:rPr lang="el-GR" sz="2000" b="1" dirty="0" err="1">
                <a:solidFill>
                  <a:srgbClr val="C00000"/>
                </a:solidFill>
                <a:latin typeface="Book Antiqua" panose="02040602050305030304" pitchFamily="18" charset="0"/>
              </a:rPr>
              <a:t>Επι</a:t>
            </a:r>
            <a:r>
              <a:rPr lang="el-GR" sz="2000" b="1" dirty="0">
                <a:solidFill>
                  <a:srgbClr val="C00000"/>
                </a:solidFill>
                <a:latin typeface="Book Antiqua" panose="02040602050305030304" pitchFamily="18" charset="0"/>
              </a:rPr>
              <a:t> αποτυχίας: </a:t>
            </a:r>
            <a:r>
              <a:rPr lang="el-GR" sz="2000" dirty="0">
                <a:latin typeface="Book Antiqua" panose="02040602050305030304" pitchFamily="18" charset="0"/>
              </a:rPr>
              <a:t>Μετατροπή σε ανοικτή επέμβαση με αφαίρεση του </a:t>
            </a:r>
            <a:r>
              <a:rPr lang="el-GR" sz="2000" dirty="0" err="1">
                <a:latin typeface="Book Antiqua" panose="02040602050305030304" pitchFamily="18" charset="0"/>
              </a:rPr>
              <a:t>ενδομοσχεύματος</a:t>
            </a:r>
            <a:r>
              <a:rPr lang="el-GR" sz="2000" dirty="0">
                <a:latin typeface="Book Antiqua" panose="02040602050305030304" pitchFamily="18" charset="0"/>
              </a:rPr>
              <a:t>.</a:t>
            </a:r>
          </a:p>
          <a:p>
            <a:endParaRPr lang="en-US" sz="2000" dirty="0">
              <a:latin typeface="Book Antiqua" panose="02040602050305030304" pitchFamily="18" charset="0"/>
            </a:endParaRPr>
          </a:p>
        </p:txBody>
      </p:sp>
    </p:spTree>
    <p:extLst>
      <p:ext uri="{BB962C8B-B14F-4D97-AF65-F5344CB8AC3E}">
        <p14:creationId xmlns:p14="http://schemas.microsoft.com/office/powerpoint/2010/main" val="42429147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E18A8B-3478-845A-B518-3F4C16B3BB08}"/>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Αντιμετώπιση </a:t>
            </a:r>
            <a:r>
              <a:rPr lang="el-GR" sz="3600" b="1" dirty="0" err="1">
                <a:solidFill>
                  <a:srgbClr val="C00000"/>
                </a:solidFill>
                <a:latin typeface="Book Antiqua" panose="02040602050305030304" pitchFamily="18" charset="0"/>
              </a:rPr>
              <a:t>ενδοδιαφυγών</a:t>
            </a:r>
            <a:endParaRPr lang="en-US" sz="3600" dirty="0"/>
          </a:p>
        </p:txBody>
      </p:sp>
      <p:sp>
        <p:nvSpPr>
          <p:cNvPr id="3" name="Θέση περιεχομένου 2">
            <a:extLst>
              <a:ext uri="{FF2B5EF4-FFF2-40B4-BE49-F238E27FC236}">
                <a16:creationId xmlns:a16="http://schemas.microsoft.com/office/drawing/2014/main" id="{C4F71E41-7733-7E36-A256-7F92B49D7213}"/>
              </a:ext>
            </a:extLst>
          </p:cNvPr>
          <p:cNvSpPr>
            <a:spLocks noGrp="1"/>
          </p:cNvSpPr>
          <p:nvPr>
            <p:ph idx="1"/>
          </p:nvPr>
        </p:nvSpPr>
        <p:spPr/>
        <p:txBody>
          <a:bodyPr>
            <a:normAutofit/>
          </a:bodyPr>
          <a:lstStyle/>
          <a:p>
            <a:r>
              <a:rPr lang="el-GR" sz="2000" b="1" dirty="0">
                <a:solidFill>
                  <a:srgbClr val="C00000"/>
                </a:solidFill>
                <a:latin typeface="Book Antiqua" panose="02040602050305030304" pitchFamily="18" charset="0"/>
              </a:rPr>
              <a:t>ΙΙ:</a:t>
            </a:r>
            <a:r>
              <a:rPr lang="el-GR" sz="2000" dirty="0">
                <a:latin typeface="Book Antiqua" panose="02040602050305030304" pitchFamily="18" charset="0"/>
              </a:rPr>
              <a:t> Μόνο αν αυξάνει η διάμετρος του σάκου (10</a:t>
            </a:r>
            <a:r>
              <a:rPr lang="en-US" sz="2000" dirty="0">
                <a:latin typeface="Book Antiqua" panose="02040602050305030304" pitchFamily="18" charset="0"/>
              </a:rPr>
              <a:t>mm/</a:t>
            </a:r>
            <a:r>
              <a:rPr lang="el-GR" sz="2000" dirty="0">
                <a:latin typeface="Book Antiqua" panose="02040602050305030304" pitchFamily="18" charset="0"/>
              </a:rPr>
              <a:t>έτος) Εμβολισμός οσφυϊκών ή της  κάτω </a:t>
            </a:r>
            <a:r>
              <a:rPr lang="el-GR" sz="2000" dirty="0" err="1">
                <a:latin typeface="Book Antiqua" panose="02040602050305030304" pitchFamily="18" charset="0"/>
              </a:rPr>
              <a:t>μεσεντερίου</a:t>
            </a:r>
            <a:r>
              <a:rPr lang="el-GR" sz="2000" dirty="0">
                <a:latin typeface="Book Antiqua" panose="02040602050305030304" pitchFamily="18" charset="0"/>
              </a:rPr>
              <a:t> ή της μέσης ιερής αρτηρίας.</a:t>
            </a:r>
          </a:p>
          <a:p>
            <a:r>
              <a:rPr lang="el-GR" sz="2000" b="1" dirty="0" err="1">
                <a:solidFill>
                  <a:srgbClr val="C00000"/>
                </a:solidFill>
                <a:latin typeface="Book Antiqua" panose="02040602050305030304" pitchFamily="18" charset="0"/>
              </a:rPr>
              <a:t>Επι</a:t>
            </a:r>
            <a:r>
              <a:rPr lang="el-GR" sz="2000" b="1" dirty="0">
                <a:solidFill>
                  <a:srgbClr val="C00000"/>
                </a:solidFill>
                <a:latin typeface="Book Antiqua" panose="02040602050305030304" pitchFamily="18" charset="0"/>
              </a:rPr>
              <a:t> αποτυχίας: </a:t>
            </a:r>
            <a:r>
              <a:rPr lang="el-GR" sz="2000" dirty="0">
                <a:latin typeface="Book Antiqua" panose="02040602050305030304" pitchFamily="18" charset="0"/>
              </a:rPr>
              <a:t>Μετατροπή σε ανοικτή επέμβαση με αφαίρεση του </a:t>
            </a:r>
            <a:r>
              <a:rPr lang="el-GR" sz="2000" dirty="0" err="1">
                <a:latin typeface="Book Antiqua" panose="02040602050305030304" pitchFamily="18" charset="0"/>
              </a:rPr>
              <a:t>ενδομοσχεύματος</a:t>
            </a:r>
            <a:r>
              <a:rPr lang="el-GR" sz="2000" dirty="0">
                <a:latin typeface="Book Antiqua" panose="02040602050305030304" pitchFamily="18" charset="0"/>
              </a:rPr>
              <a:t> ή απολίνωση των στομίων των αρτηριών εκ των έσω μετά διάνοιξη του σάκου.</a:t>
            </a:r>
          </a:p>
          <a:p>
            <a:endParaRPr lang="en-US" sz="2000" dirty="0">
              <a:latin typeface="Book Antiqua" panose="02040602050305030304" pitchFamily="18" charset="0"/>
            </a:endParaRPr>
          </a:p>
        </p:txBody>
      </p:sp>
    </p:spTree>
    <p:extLst>
      <p:ext uri="{BB962C8B-B14F-4D97-AF65-F5344CB8AC3E}">
        <p14:creationId xmlns:p14="http://schemas.microsoft.com/office/powerpoint/2010/main" val="3589032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E18A8B-3478-845A-B518-3F4C16B3BB08}"/>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Αντιμετώπιση </a:t>
            </a:r>
            <a:r>
              <a:rPr lang="el-GR" sz="3600" b="1" dirty="0" err="1">
                <a:solidFill>
                  <a:srgbClr val="C00000"/>
                </a:solidFill>
                <a:latin typeface="Book Antiqua" panose="02040602050305030304" pitchFamily="18" charset="0"/>
              </a:rPr>
              <a:t>ενδοδιαφυγών</a:t>
            </a:r>
            <a:endParaRPr lang="en-US" sz="3600" dirty="0"/>
          </a:p>
        </p:txBody>
      </p:sp>
      <p:sp>
        <p:nvSpPr>
          <p:cNvPr id="3" name="Θέση περιεχομένου 2">
            <a:extLst>
              <a:ext uri="{FF2B5EF4-FFF2-40B4-BE49-F238E27FC236}">
                <a16:creationId xmlns:a16="http://schemas.microsoft.com/office/drawing/2014/main" id="{C4F71E41-7733-7E36-A256-7F92B49D7213}"/>
              </a:ext>
            </a:extLst>
          </p:cNvPr>
          <p:cNvSpPr>
            <a:spLocks noGrp="1"/>
          </p:cNvSpPr>
          <p:nvPr>
            <p:ph idx="1"/>
          </p:nvPr>
        </p:nvSpPr>
        <p:spPr/>
        <p:txBody>
          <a:bodyPr>
            <a:normAutofit/>
          </a:bodyPr>
          <a:lstStyle/>
          <a:p>
            <a:r>
              <a:rPr lang="el-GR" sz="2000" b="1" dirty="0">
                <a:solidFill>
                  <a:srgbClr val="C00000"/>
                </a:solidFill>
                <a:latin typeface="Book Antiqua" panose="02040602050305030304" pitchFamily="18" charset="0"/>
              </a:rPr>
              <a:t>ΙΙΙ:</a:t>
            </a:r>
            <a:r>
              <a:rPr lang="el-GR" sz="2000" dirty="0">
                <a:latin typeface="Book Antiqua" panose="02040602050305030304" pitchFamily="18" charset="0"/>
              </a:rPr>
              <a:t> </a:t>
            </a:r>
            <a:r>
              <a:rPr lang="el-GR" sz="2000" dirty="0" err="1">
                <a:latin typeface="Book Antiqua" panose="02040602050305030304" pitchFamily="18" charset="0"/>
              </a:rPr>
              <a:t>Διαδερμική</a:t>
            </a:r>
            <a:r>
              <a:rPr lang="el-GR" sz="2000" dirty="0">
                <a:latin typeface="Book Antiqua" panose="02040602050305030304" pitchFamily="18" charset="0"/>
              </a:rPr>
              <a:t> τοποθέτηση σκέλους για γεφύρωση των αποσυνδεμένων τμημάτων ή τοποθέτηση νέου </a:t>
            </a:r>
            <a:r>
              <a:rPr lang="el-GR" sz="2000" dirty="0" err="1">
                <a:latin typeface="Book Antiqua" panose="02040602050305030304" pitchFamily="18" charset="0"/>
              </a:rPr>
              <a:t>ενδομοσχεύματος</a:t>
            </a:r>
            <a:r>
              <a:rPr lang="el-GR" sz="2000" dirty="0">
                <a:latin typeface="Book Antiqua" panose="02040602050305030304" pitchFamily="18" charset="0"/>
              </a:rPr>
              <a:t> (</a:t>
            </a:r>
            <a:r>
              <a:rPr lang="fr-FR" sz="2000" dirty="0" err="1">
                <a:latin typeface="Book Antiqua" panose="02040602050305030304" pitchFamily="18" charset="0"/>
              </a:rPr>
              <a:t>relining</a:t>
            </a:r>
            <a:r>
              <a:rPr lang="el-GR" sz="2000" dirty="0">
                <a:latin typeface="Book Antiqua" panose="02040602050305030304" pitchFamily="18" charset="0"/>
              </a:rPr>
              <a:t>)</a:t>
            </a:r>
            <a:endParaRPr lang="fr-FR" sz="2000" dirty="0">
              <a:latin typeface="Book Antiqua" panose="02040602050305030304" pitchFamily="18" charset="0"/>
            </a:endParaRPr>
          </a:p>
          <a:p>
            <a:r>
              <a:rPr lang="el-GR" sz="2000" b="1" dirty="0" err="1">
                <a:solidFill>
                  <a:srgbClr val="C00000"/>
                </a:solidFill>
                <a:latin typeface="Book Antiqua" panose="02040602050305030304" pitchFamily="18" charset="0"/>
              </a:rPr>
              <a:t>Επι</a:t>
            </a:r>
            <a:r>
              <a:rPr lang="el-GR" sz="2000" b="1" dirty="0">
                <a:solidFill>
                  <a:srgbClr val="C00000"/>
                </a:solidFill>
                <a:latin typeface="Book Antiqua" panose="02040602050305030304" pitchFamily="18" charset="0"/>
              </a:rPr>
              <a:t> αποτυχίας: </a:t>
            </a:r>
            <a:r>
              <a:rPr lang="el-GR" sz="2000" dirty="0">
                <a:latin typeface="Book Antiqua" panose="02040602050305030304" pitchFamily="18" charset="0"/>
              </a:rPr>
              <a:t>Μετατροπή σε ανοικτή επέμβαση με αφαίρεση του </a:t>
            </a:r>
            <a:r>
              <a:rPr lang="el-GR" sz="2000" dirty="0" err="1">
                <a:latin typeface="Book Antiqua" panose="02040602050305030304" pitchFamily="18" charset="0"/>
              </a:rPr>
              <a:t>ενδομοσχεύματος</a:t>
            </a:r>
            <a:r>
              <a:rPr lang="el-GR" sz="2000" dirty="0">
                <a:latin typeface="Book Antiqua" panose="02040602050305030304" pitchFamily="18" charset="0"/>
              </a:rPr>
              <a:t> ή τμήματος του </a:t>
            </a:r>
            <a:r>
              <a:rPr lang="el-GR" sz="2000" dirty="0" err="1">
                <a:latin typeface="Book Antiqua" panose="02040602050305030304" pitchFamily="18" charset="0"/>
              </a:rPr>
              <a:t>ενδομοσχεύματος</a:t>
            </a:r>
            <a:r>
              <a:rPr lang="el-GR" sz="2000" dirty="0">
                <a:latin typeface="Book Antiqua" panose="02040602050305030304" pitchFamily="18" charset="0"/>
              </a:rPr>
              <a:t> και αντικατάσταση με κλασικό μόσχευμα.</a:t>
            </a:r>
          </a:p>
          <a:p>
            <a:endParaRPr lang="en-US" sz="2000" dirty="0">
              <a:latin typeface="Book Antiqua" panose="02040602050305030304" pitchFamily="18" charset="0"/>
            </a:endParaRPr>
          </a:p>
        </p:txBody>
      </p:sp>
    </p:spTree>
    <p:extLst>
      <p:ext uri="{BB962C8B-B14F-4D97-AF65-F5344CB8AC3E}">
        <p14:creationId xmlns:p14="http://schemas.microsoft.com/office/powerpoint/2010/main" val="27862750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E18A8B-3478-845A-B518-3F4C16B3BB08}"/>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Αντιμετώπιση </a:t>
            </a:r>
            <a:r>
              <a:rPr lang="el-GR" sz="3600" b="1" dirty="0" err="1">
                <a:solidFill>
                  <a:srgbClr val="C00000"/>
                </a:solidFill>
                <a:latin typeface="Book Antiqua" panose="02040602050305030304" pitchFamily="18" charset="0"/>
              </a:rPr>
              <a:t>ενδοτάσης</a:t>
            </a:r>
            <a:endParaRPr lang="en-US" sz="3600" dirty="0"/>
          </a:p>
        </p:txBody>
      </p:sp>
      <p:sp>
        <p:nvSpPr>
          <p:cNvPr id="3" name="Θέση περιεχομένου 2">
            <a:extLst>
              <a:ext uri="{FF2B5EF4-FFF2-40B4-BE49-F238E27FC236}">
                <a16:creationId xmlns:a16="http://schemas.microsoft.com/office/drawing/2014/main" id="{C4F71E41-7733-7E36-A256-7F92B49D7213}"/>
              </a:ext>
            </a:extLst>
          </p:cNvPr>
          <p:cNvSpPr>
            <a:spLocks noGrp="1"/>
          </p:cNvSpPr>
          <p:nvPr>
            <p:ph idx="1"/>
          </p:nvPr>
        </p:nvSpPr>
        <p:spPr/>
        <p:txBody>
          <a:bodyPr>
            <a:normAutofit/>
          </a:bodyPr>
          <a:lstStyle/>
          <a:p>
            <a:r>
              <a:rPr lang="en-US" sz="2000" b="1" dirty="0">
                <a:solidFill>
                  <a:srgbClr val="C00000"/>
                </a:solidFill>
                <a:latin typeface="Book Antiqua" panose="02040602050305030304" pitchFamily="18" charset="0"/>
              </a:rPr>
              <a:t>V</a:t>
            </a:r>
            <a:r>
              <a:rPr lang="el-GR" sz="2000" b="1" dirty="0">
                <a:solidFill>
                  <a:srgbClr val="C00000"/>
                </a:solidFill>
                <a:latin typeface="Book Antiqua" panose="02040602050305030304" pitchFamily="18" charset="0"/>
              </a:rPr>
              <a:t>:</a:t>
            </a:r>
            <a:r>
              <a:rPr lang="el-GR" sz="2000" dirty="0">
                <a:latin typeface="Book Antiqua" panose="02040602050305030304" pitchFamily="18" charset="0"/>
              </a:rPr>
              <a:t> Αύξηση διαμέτρου του σάκου χωρίς ορατή </a:t>
            </a:r>
            <a:r>
              <a:rPr lang="el-GR" sz="2000" dirty="0" err="1">
                <a:latin typeface="Book Antiqua" panose="02040602050305030304" pitchFamily="18" charset="0"/>
              </a:rPr>
              <a:t>ενδοδιαφυγή</a:t>
            </a:r>
            <a:r>
              <a:rPr lang="el-GR" sz="2000" dirty="0">
                <a:latin typeface="Book Antiqua" panose="02040602050305030304" pitchFamily="18" charset="0"/>
              </a:rPr>
              <a:t>.</a:t>
            </a:r>
          </a:p>
          <a:p>
            <a:pPr lvl="1"/>
            <a:r>
              <a:rPr lang="el-GR" sz="2000" dirty="0" err="1">
                <a:latin typeface="Book Antiqua" panose="02040602050305030304" pitchFamily="18" charset="0"/>
              </a:rPr>
              <a:t>Ενδοδιαφυγή</a:t>
            </a:r>
            <a:r>
              <a:rPr lang="el-GR" sz="2000" dirty="0">
                <a:latin typeface="Book Antiqua" panose="02040602050305030304" pitchFamily="18" charset="0"/>
              </a:rPr>
              <a:t> είναι μη ανιχνεύσιμη</a:t>
            </a:r>
          </a:p>
          <a:p>
            <a:pPr lvl="1"/>
            <a:r>
              <a:rPr lang="el-GR" sz="2000" dirty="0">
                <a:latin typeface="Book Antiqua" panose="02040602050305030304" pitchFamily="18" charset="0"/>
              </a:rPr>
              <a:t>Μετάδοση της συστηματικής αρτηριακής πίεσης μέσω θρόμβου.</a:t>
            </a:r>
          </a:p>
          <a:p>
            <a:r>
              <a:rPr lang="el-GR" sz="2000" b="1" dirty="0" err="1">
                <a:solidFill>
                  <a:srgbClr val="C00000"/>
                </a:solidFill>
                <a:latin typeface="Book Antiqua" panose="02040602050305030304" pitchFamily="18" charset="0"/>
              </a:rPr>
              <a:t>Επι</a:t>
            </a:r>
            <a:r>
              <a:rPr lang="el-GR" sz="2000" b="1" dirty="0">
                <a:solidFill>
                  <a:srgbClr val="C00000"/>
                </a:solidFill>
                <a:latin typeface="Book Antiqua" panose="02040602050305030304" pitchFamily="18" charset="0"/>
              </a:rPr>
              <a:t> αποτυχίας: </a:t>
            </a:r>
            <a:r>
              <a:rPr lang="el-GR" sz="2000" dirty="0">
                <a:latin typeface="Book Antiqua" panose="02040602050305030304" pitchFamily="18" charset="0"/>
              </a:rPr>
              <a:t>Τοποθέτηση νέου </a:t>
            </a:r>
            <a:r>
              <a:rPr lang="el-GR" sz="2000" dirty="0" err="1">
                <a:latin typeface="Book Antiqua" panose="02040602050305030304" pitchFamily="18" charset="0"/>
              </a:rPr>
              <a:t>ενδομοσχεύματος</a:t>
            </a:r>
            <a:r>
              <a:rPr lang="el-GR" sz="2000" dirty="0">
                <a:latin typeface="Book Antiqua" panose="02040602050305030304" pitchFamily="18" charset="0"/>
              </a:rPr>
              <a:t> (</a:t>
            </a:r>
            <a:r>
              <a:rPr lang="fr-FR" sz="2000" dirty="0" err="1">
                <a:latin typeface="Book Antiqua" panose="02040602050305030304" pitchFamily="18" charset="0"/>
              </a:rPr>
              <a:t>relining</a:t>
            </a:r>
            <a:r>
              <a:rPr lang="el-GR" sz="2000" dirty="0">
                <a:latin typeface="Book Antiqua" panose="02040602050305030304" pitchFamily="18" charset="0"/>
              </a:rPr>
              <a:t>) με κεντρική και περιφερική επέκταση ή μετατροπή σε ανοικτή επέμβαση με αφαίρεση του </a:t>
            </a:r>
            <a:r>
              <a:rPr lang="el-GR" sz="2000" dirty="0" err="1">
                <a:latin typeface="Book Antiqua" panose="02040602050305030304" pitchFamily="18" charset="0"/>
              </a:rPr>
              <a:t>ενδομοσχεύματος</a:t>
            </a:r>
            <a:r>
              <a:rPr lang="el-GR" sz="2000" dirty="0">
                <a:latin typeface="Book Antiqua" panose="02040602050305030304" pitchFamily="18" charset="0"/>
              </a:rPr>
              <a:t> ή τμήματος του </a:t>
            </a:r>
            <a:r>
              <a:rPr lang="el-GR" sz="2000" dirty="0" err="1">
                <a:latin typeface="Book Antiqua" panose="02040602050305030304" pitchFamily="18" charset="0"/>
              </a:rPr>
              <a:t>ενδομοσχεύματος</a:t>
            </a:r>
            <a:r>
              <a:rPr lang="el-GR" sz="2000" dirty="0">
                <a:latin typeface="Book Antiqua" panose="02040602050305030304" pitchFamily="18" charset="0"/>
              </a:rPr>
              <a:t> και αντικατάσταση με κλασικό μόσχευμα.</a:t>
            </a:r>
          </a:p>
          <a:p>
            <a:endParaRPr lang="el-GR" sz="2000" dirty="0">
              <a:latin typeface="Book Antiqua" panose="02040602050305030304" pitchFamily="18" charset="0"/>
            </a:endParaRPr>
          </a:p>
        </p:txBody>
      </p:sp>
    </p:spTree>
    <p:extLst>
      <p:ext uri="{BB962C8B-B14F-4D97-AF65-F5344CB8AC3E}">
        <p14:creationId xmlns:p14="http://schemas.microsoft.com/office/powerpoint/2010/main" val="36252477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69A6B4-0AE2-DBF4-542D-2883A87332CD}"/>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Απώτερη ανοικτή αποκατάσταση</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653B16DD-387B-080E-D830-90D18B731602}"/>
              </a:ext>
            </a:extLst>
          </p:cNvPr>
          <p:cNvSpPr>
            <a:spLocks noGrp="1"/>
          </p:cNvSpPr>
          <p:nvPr>
            <p:ph idx="1"/>
          </p:nvPr>
        </p:nvSpPr>
        <p:spPr/>
        <p:txBody>
          <a:bodyPr>
            <a:normAutofit/>
          </a:bodyPr>
          <a:lstStyle/>
          <a:p>
            <a:r>
              <a:rPr lang="el-GR" sz="2000" dirty="0">
                <a:latin typeface="Book Antiqua" panose="02040602050305030304" pitchFamily="18" charset="0"/>
              </a:rPr>
              <a:t>Απώτερη ρήξη του ανευρύσματος (</a:t>
            </a:r>
            <a:r>
              <a:rPr lang="en-US" sz="2000" dirty="0">
                <a:latin typeface="Book Antiqua" panose="02040602050305030304" pitchFamily="18" charset="0"/>
              </a:rPr>
              <a:t>post-EVAR rupture): </a:t>
            </a:r>
            <a:r>
              <a:rPr lang="en-US" sz="2000" b="1" dirty="0">
                <a:solidFill>
                  <a:srgbClr val="0836F8"/>
                </a:solidFill>
                <a:latin typeface="Book Antiqua" panose="02040602050305030304" pitchFamily="18" charset="0"/>
              </a:rPr>
              <a:t>1,11</a:t>
            </a:r>
            <a:r>
              <a:rPr lang="en-US" sz="2000" b="1" u="sng" dirty="0">
                <a:solidFill>
                  <a:srgbClr val="0836F8"/>
                </a:solidFill>
                <a:latin typeface="Book Antiqua" panose="02040602050305030304" pitchFamily="18" charset="0"/>
              </a:rPr>
              <a:t>%</a:t>
            </a:r>
          </a:p>
          <a:p>
            <a:pPr marL="0" indent="0">
              <a:buNone/>
            </a:pPr>
            <a:endParaRPr lang="en-US" sz="2000" dirty="0">
              <a:latin typeface="Book Antiqua" panose="02040602050305030304" pitchFamily="18" charset="0"/>
            </a:endParaRPr>
          </a:p>
        </p:txBody>
      </p:sp>
      <p:sp>
        <p:nvSpPr>
          <p:cNvPr id="4" name="TextBox 3">
            <a:extLst>
              <a:ext uri="{FF2B5EF4-FFF2-40B4-BE49-F238E27FC236}">
                <a16:creationId xmlns:a16="http://schemas.microsoft.com/office/drawing/2014/main" id="{50C63A42-0E18-097E-B344-A203CBA2D5BA}"/>
              </a:ext>
            </a:extLst>
          </p:cNvPr>
          <p:cNvSpPr txBox="1"/>
          <p:nvPr/>
        </p:nvSpPr>
        <p:spPr>
          <a:xfrm>
            <a:off x="0" y="4681835"/>
            <a:ext cx="6192688" cy="461665"/>
          </a:xfrm>
          <a:prstGeom prst="rect">
            <a:avLst/>
          </a:prstGeom>
          <a:solidFill>
            <a:schemeClr val="accent3">
              <a:lumMod val="20000"/>
              <a:lumOff val="80000"/>
            </a:schemeClr>
          </a:solidFill>
          <a:ln>
            <a:solidFill>
              <a:schemeClr val="accent3">
                <a:lumMod val="20000"/>
                <a:lumOff val="80000"/>
              </a:schemeClr>
            </a:solidFill>
          </a:ln>
        </p:spPr>
        <p:txBody>
          <a:bodyPr wrap="square" rtlCol="0">
            <a:spAutoFit/>
          </a:bodyPr>
          <a:lstStyle/>
          <a:p>
            <a:r>
              <a:rPr lang="en-US" sz="1200" b="0" i="0" dirty="0">
                <a:effectLst/>
                <a:latin typeface="BlinkMacSystemFont"/>
                <a:hlinkClick r:id="rId2">
                  <a:extLst>
                    <a:ext uri="{A12FA001-AC4F-418D-AE19-62706E023703}">
                      <ahyp:hlinkClr xmlns:ahyp="http://schemas.microsoft.com/office/drawing/2018/hyperlinkcolor" val="tx"/>
                    </a:ext>
                  </a:extLst>
                </a:hlinkClick>
              </a:rPr>
              <a:t>S. Papadoulas et al. Late post-EVAR abdominal aortic aneurysm rupture: a meta-analysis study</a:t>
            </a:r>
            <a:r>
              <a:rPr lang="en-US" sz="1200" b="0" i="0" dirty="0">
                <a:effectLst/>
                <a:latin typeface="BlinkMacSystemFont"/>
              </a:rPr>
              <a:t>. </a:t>
            </a:r>
            <a:r>
              <a:rPr lang="en-US" sz="1200" b="0" i="0" dirty="0">
                <a:solidFill>
                  <a:srgbClr val="222222"/>
                </a:solidFill>
                <a:effectLst/>
                <a:latin typeface="BlinkMacSystemFont"/>
              </a:rPr>
              <a:t>Archives of Medical Science–Atherosclerotic Diseases 2024;9(1)152-164</a:t>
            </a:r>
            <a:endParaRPr lang="en-US" sz="1200" dirty="0">
              <a:latin typeface="BlinkMacSystemFont"/>
            </a:endParaRPr>
          </a:p>
        </p:txBody>
      </p:sp>
      <p:pic>
        <p:nvPicPr>
          <p:cNvPr id="5" name="Picture 2">
            <a:extLst>
              <a:ext uri="{FF2B5EF4-FFF2-40B4-BE49-F238E27FC236}">
                <a16:creationId xmlns:a16="http://schemas.microsoft.com/office/drawing/2014/main" id="{E5447323-ABC0-3E03-13A3-391247658738}"/>
              </a:ext>
            </a:extLst>
          </p:cNvPr>
          <p:cNvPicPr>
            <a:picLocks noChangeAspect="1" noChangeArrowheads="1"/>
          </p:cNvPicPr>
          <p:nvPr/>
        </p:nvPicPr>
        <p:blipFill>
          <a:blip r:embed="rId3" cstate="print"/>
          <a:srcRect/>
          <a:stretch>
            <a:fillRect/>
          </a:stretch>
        </p:blipFill>
        <p:spPr bwMode="auto">
          <a:xfrm>
            <a:off x="0" y="2030643"/>
            <a:ext cx="3812346" cy="2484493"/>
          </a:xfrm>
          <a:prstGeom prst="rect">
            <a:avLst/>
          </a:prstGeom>
          <a:noFill/>
          <a:ln w="19050">
            <a:solidFill>
              <a:srgbClr val="C00000"/>
            </a:solidFill>
            <a:miter lim="800000"/>
            <a:headEnd/>
            <a:tailEnd/>
          </a:ln>
        </p:spPr>
      </p:pic>
      <p:pic>
        <p:nvPicPr>
          <p:cNvPr id="7" name="Εικόνα 6"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E2E02838-89C4-C397-9A58-68539BBA8D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5440" y="2026671"/>
            <a:ext cx="5348561" cy="2484493"/>
          </a:xfrm>
          <a:prstGeom prst="rect">
            <a:avLst/>
          </a:prstGeom>
          <a:ln w="19050">
            <a:solidFill>
              <a:srgbClr val="C00000"/>
            </a:solidFill>
          </a:ln>
        </p:spPr>
      </p:pic>
    </p:spTree>
    <p:extLst>
      <p:ext uri="{BB962C8B-B14F-4D97-AF65-F5344CB8AC3E}">
        <p14:creationId xmlns:p14="http://schemas.microsoft.com/office/powerpoint/2010/main" val="14225444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5045A6-0B0D-23FE-65D4-BC772A1B86A1}"/>
              </a:ext>
            </a:extLst>
          </p:cNvPr>
          <p:cNvSpPr>
            <a:spLocks noGrp="1"/>
          </p:cNvSpPr>
          <p:nvPr>
            <p:ph type="title"/>
          </p:nvPr>
        </p:nvSpPr>
        <p:spPr/>
        <p:txBody>
          <a:bodyPr>
            <a:normAutofit fontScale="90000"/>
          </a:bodyPr>
          <a:lstStyle/>
          <a:p>
            <a:r>
              <a:rPr lang="el-GR" sz="3600" b="1" dirty="0">
                <a:solidFill>
                  <a:srgbClr val="C00000"/>
                </a:solidFill>
                <a:latin typeface="Book Antiqua" panose="02040602050305030304" pitchFamily="18" charset="0"/>
              </a:rPr>
              <a:t>Αντιμετώπιση μόλυνσης </a:t>
            </a:r>
            <a:r>
              <a:rPr lang="el-GR" sz="3600" b="1" dirty="0" err="1">
                <a:solidFill>
                  <a:srgbClr val="C00000"/>
                </a:solidFill>
                <a:latin typeface="Book Antiqua" panose="02040602050305030304" pitchFamily="18" charset="0"/>
              </a:rPr>
              <a:t>ενδομοσχεύματος</a:t>
            </a:r>
            <a:endParaRPr lang="en-US" sz="3600" b="1" dirty="0">
              <a:solidFill>
                <a:srgbClr val="C00000"/>
              </a:solidFill>
              <a:latin typeface="Book Antiqua" panose="02040602050305030304" pitchFamily="18" charset="0"/>
            </a:endParaRPr>
          </a:p>
        </p:txBody>
      </p:sp>
      <p:pic>
        <p:nvPicPr>
          <p:cNvPr id="4" name="Picture 2" descr="Graft location Ab. A-I duplex (Bypass) Flashcards | Quizlet">
            <a:extLst>
              <a:ext uri="{FF2B5EF4-FFF2-40B4-BE49-F238E27FC236}">
                <a16:creationId xmlns:a16="http://schemas.microsoft.com/office/drawing/2014/main" id="{F0B8CFD3-4F41-B3CF-B299-FDCC88E1ECC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301316"/>
            <a:ext cx="2563609" cy="3394075"/>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8" name="Θέση περιεχομένου 4" descr="Εικόνα που περιέχει τέχνη, κρανίο&#10;&#10;Περιγραφή που δημιουργήθηκε αυτόματα">
            <a:extLst>
              <a:ext uri="{FF2B5EF4-FFF2-40B4-BE49-F238E27FC236}">
                <a16:creationId xmlns:a16="http://schemas.microsoft.com/office/drawing/2014/main" id="{BA5465C2-8052-9ADA-97DA-0F0D1F5921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950" y="1487713"/>
            <a:ext cx="2184159" cy="3207678"/>
          </a:xfrm>
          <a:prstGeom prst="rect">
            <a:avLst/>
          </a:prstGeom>
          <a:ln w="19050">
            <a:solidFill>
              <a:srgbClr val="C00000"/>
            </a:solidFill>
          </a:ln>
        </p:spPr>
      </p:pic>
      <p:cxnSp>
        <p:nvCxnSpPr>
          <p:cNvPr id="12" name="Ευθύγραμμο βέλος σύνδεσης 11">
            <a:extLst>
              <a:ext uri="{FF2B5EF4-FFF2-40B4-BE49-F238E27FC236}">
                <a16:creationId xmlns:a16="http://schemas.microsoft.com/office/drawing/2014/main" id="{2D908AB2-8006-4620-F586-1D53153395CE}"/>
              </a:ext>
            </a:extLst>
          </p:cNvPr>
          <p:cNvCxnSpPr/>
          <p:nvPr/>
        </p:nvCxnSpPr>
        <p:spPr>
          <a:xfrm>
            <a:off x="3203848" y="3091552"/>
            <a:ext cx="2232248"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305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C2ECA7C-0B13-30BA-F7C8-C0E3894456EB}"/>
              </a:ext>
            </a:extLst>
          </p:cNvPr>
          <p:cNvPicPr>
            <a:picLocks noGrp="1" noChangeAspect="1" noChangeArrowheads="1"/>
          </p:cNvPicPr>
          <p:nvPr>
            <p:ph idx="1"/>
          </p:nvPr>
        </p:nvPicPr>
        <p:blipFill>
          <a:blip r:embed="rId2" cstate="print"/>
          <a:srcRect t="7415" b="8316"/>
          <a:stretch/>
        </p:blipFill>
        <p:spPr>
          <a:xfrm>
            <a:off x="20" y="10"/>
            <a:ext cx="9143980" cy="5143490"/>
          </a:xfrm>
          <a:prstGeom prst="rect">
            <a:avLst/>
          </a:prstGeom>
          <a:noFill/>
          <a:ln w="38100">
            <a:solidFill>
              <a:srgbClr val="CC0000"/>
            </a:solidFill>
          </a:ln>
        </p:spPr>
      </p:pic>
      <p:sp>
        <p:nvSpPr>
          <p:cNvPr id="5" name="Oval 5">
            <a:extLst>
              <a:ext uri="{FF2B5EF4-FFF2-40B4-BE49-F238E27FC236}">
                <a16:creationId xmlns:a16="http://schemas.microsoft.com/office/drawing/2014/main" id="{6F678177-F4CB-5AC4-3B37-181E74986D66}"/>
              </a:ext>
            </a:extLst>
          </p:cNvPr>
          <p:cNvSpPr>
            <a:spLocks noChangeArrowheads="1"/>
          </p:cNvSpPr>
          <p:nvPr/>
        </p:nvSpPr>
        <p:spPr bwMode="auto">
          <a:xfrm>
            <a:off x="3635896" y="214296"/>
            <a:ext cx="2428892" cy="2357454"/>
          </a:xfrm>
          <a:prstGeom prst="ellipse">
            <a:avLst/>
          </a:prstGeom>
          <a:noFill/>
          <a:ln w="381000">
            <a:solidFill>
              <a:srgbClr val="FFFF00"/>
            </a:solidFill>
            <a:round/>
            <a:headEnd/>
            <a:tailEnd/>
          </a:ln>
        </p:spPr>
        <p:txBody>
          <a:bodyPr wrap="none" anchor="ct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l-GR"/>
          </a:p>
        </p:txBody>
      </p:sp>
      <p:cxnSp>
        <p:nvCxnSpPr>
          <p:cNvPr id="7" name="Ευθεία γραμμή σύνδεσης 6">
            <a:extLst>
              <a:ext uri="{FF2B5EF4-FFF2-40B4-BE49-F238E27FC236}">
                <a16:creationId xmlns:a16="http://schemas.microsoft.com/office/drawing/2014/main" id="{E8F56CA6-3E09-687F-F402-2DC113802ACB}"/>
              </a:ext>
            </a:extLst>
          </p:cNvPr>
          <p:cNvCxnSpPr>
            <a:cxnSpLocks/>
          </p:cNvCxnSpPr>
          <p:nvPr/>
        </p:nvCxnSpPr>
        <p:spPr>
          <a:xfrm>
            <a:off x="3779912" y="1393023"/>
            <a:ext cx="72008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BCED8ABC-A248-8028-32CB-32C714F64E57}"/>
              </a:ext>
            </a:extLst>
          </p:cNvPr>
          <p:cNvCxnSpPr>
            <a:cxnSpLocks/>
          </p:cNvCxnSpPr>
          <p:nvPr/>
        </p:nvCxnSpPr>
        <p:spPr>
          <a:xfrm>
            <a:off x="5148064" y="1393023"/>
            <a:ext cx="72008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B3DAD447-7EF5-7D99-B1A4-CB93D3C2F456}"/>
              </a:ext>
            </a:extLst>
          </p:cNvPr>
          <p:cNvCxnSpPr>
            <a:cxnSpLocks/>
          </p:cNvCxnSpPr>
          <p:nvPr/>
        </p:nvCxnSpPr>
        <p:spPr>
          <a:xfrm flipV="1">
            <a:off x="4850342" y="411510"/>
            <a:ext cx="0" cy="43204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6B5C40F3-CF83-4B4F-5D69-8E350F5EEE60}"/>
              </a:ext>
            </a:extLst>
          </p:cNvPr>
          <p:cNvCxnSpPr>
            <a:cxnSpLocks/>
          </p:cNvCxnSpPr>
          <p:nvPr/>
        </p:nvCxnSpPr>
        <p:spPr>
          <a:xfrm>
            <a:off x="4850342" y="1724281"/>
            <a:ext cx="0" cy="99148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2" name="Picture 4">
            <a:extLst>
              <a:ext uri="{FF2B5EF4-FFF2-40B4-BE49-F238E27FC236}">
                <a16:creationId xmlns:a16="http://schemas.microsoft.com/office/drawing/2014/main" id="{724EAE99-43A2-423B-78A8-3F78534516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2645"/>
            <a:ext cx="1122045" cy="1118945"/>
          </a:xfrm>
          <a:prstGeom prst="rect">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0173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5045A6-0B0D-23FE-65D4-BC772A1B86A1}"/>
              </a:ext>
            </a:extLst>
          </p:cNvPr>
          <p:cNvSpPr>
            <a:spLocks noGrp="1"/>
          </p:cNvSpPr>
          <p:nvPr>
            <p:ph type="title"/>
          </p:nvPr>
        </p:nvSpPr>
        <p:spPr/>
        <p:txBody>
          <a:bodyPr>
            <a:normAutofit fontScale="90000"/>
          </a:bodyPr>
          <a:lstStyle/>
          <a:p>
            <a:r>
              <a:rPr lang="el-GR" sz="3600" b="1" dirty="0">
                <a:solidFill>
                  <a:srgbClr val="C00000"/>
                </a:solidFill>
                <a:latin typeface="Book Antiqua" panose="02040602050305030304" pitchFamily="18" charset="0"/>
              </a:rPr>
              <a:t>Αντιμετώπιση μόλυνσης </a:t>
            </a:r>
            <a:r>
              <a:rPr lang="el-GR" sz="3600" b="1" dirty="0" err="1">
                <a:solidFill>
                  <a:srgbClr val="C00000"/>
                </a:solidFill>
                <a:latin typeface="Book Antiqua" panose="02040602050305030304" pitchFamily="18" charset="0"/>
              </a:rPr>
              <a:t>ενδομοσχεύματος</a:t>
            </a:r>
            <a:endParaRPr lang="en-US" sz="3600" b="1" dirty="0">
              <a:solidFill>
                <a:srgbClr val="C00000"/>
              </a:solidFill>
              <a:latin typeface="Book Antiqua" panose="02040602050305030304" pitchFamily="18" charset="0"/>
            </a:endParaRPr>
          </a:p>
        </p:txBody>
      </p:sp>
      <p:pic>
        <p:nvPicPr>
          <p:cNvPr id="10" name="Picture 2" descr="Uro | Free Full-Text | Concomitant Radical Cystectomy and Infrarenal Aortic  Aneurysm Repair with Cryopreserved Aortic Allograft: A Case Report">
            <a:extLst>
              <a:ext uri="{FF2B5EF4-FFF2-40B4-BE49-F238E27FC236}">
                <a16:creationId xmlns:a16="http://schemas.microsoft.com/office/drawing/2014/main" id="{7E5548D5-F8AA-18EE-1117-3A6A5D1344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5496" y="1491630"/>
            <a:ext cx="4734858" cy="3196028"/>
          </a:xfrm>
          <a:prstGeom prst="rect">
            <a:avLst/>
          </a:prstGeom>
          <a:solidFill>
            <a:srgbClr val="FFFFFF"/>
          </a:solidFill>
          <a:ln w="19050">
            <a:solidFill>
              <a:srgbClr val="00B050"/>
            </a:solidFill>
          </a:ln>
        </p:spPr>
      </p:pic>
      <p:pic>
        <p:nvPicPr>
          <p:cNvPr id="5" name="Εικόνα 4" descr="Εικόνα που περιέχει σάρκα, εσωτερικός χώρος&#10;&#10;Περιγραφή που δημιουργήθηκε αυτόματα">
            <a:extLst>
              <a:ext uri="{FF2B5EF4-FFF2-40B4-BE49-F238E27FC236}">
                <a16:creationId xmlns:a16="http://schemas.microsoft.com/office/drawing/2014/main" id="{84FD87EA-4B3D-894B-483F-C735D617E9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8623" y="1063229"/>
            <a:ext cx="2508176" cy="3644063"/>
          </a:xfrm>
          <a:prstGeom prst="rect">
            <a:avLst/>
          </a:prstGeom>
          <a:ln w="19050">
            <a:solidFill>
              <a:srgbClr val="C00000"/>
            </a:solidFill>
          </a:ln>
        </p:spPr>
      </p:pic>
    </p:spTree>
    <p:extLst>
      <p:ext uri="{BB962C8B-B14F-4D97-AF65-F5344CB8AC3E}">
        <p14:creationId xmlns:p14="http://schemas.microsoft.com/office/powerpoint/2010/main" val="13043986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5045A6-0B0D-23FE-65D4-BC772A1B86A1}"/>
              </a:ext>
            </a:extLst>
          </p:cNvPr>
          <p:cNvSpPr>
            <a:spLocks noGrp="1"/>
          </p:cNvSpPr>
          <p:nvPr>
            <p:ph type="title"/>
          </p:nvPr>
        </p:nvSpPr>
        <p:spPr/>
        <p:txBody>
          <a:bodyPr>
            <a:normAutofit fontScale="90000"/>
          </a:bodyPr>
          <a:lstStyle/>
          <a:p>
            <a:r>
              <a:rPr lang="el-GR" sz="3600" b="1" dirty="0">
                <a:solidFill>
                  <a:srgbClr val="C00000"/>
                </a:solidFill>
                <a:latin typeface="Book Antiqua" panose="02040602050305030304" pitchFamily="18" charset="0"/>
              </a:rPr>
              <a:t>Αντιμετώπιση μόλυνσης </a:t>
            </a:r>
            <a:r>
              <a:rPr lang="el-GR" sz="3600" b="1" dirty="0" err="1">
                <a:solidFill>
                  <a:srgbClr val="C00000"/>
                </a:solidFill>
                <a:latin typeface="Book Antiqua" panose="02040602050305030304" pitchFamily="18" charset="0"/>
              </a:rPr>
              <a:t>ενδομοσχεύματος</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DB5A1B0E-75C6-AF5A-BE81-FE3A2EF22F61}"/>
              </a:ext>
            </a:extLst>
          </p:cNvPr>
          <p:cNvSpPr>
            <a:spLocks noGrp="1"/>
          </p:cNvSpPr>
          <p:nvPr>
            <p:ph idx="1"/>
          </p:nvPr>
        </p:nvSpPr>
        <p:spPr/>
        <p:txBody>
          <a:bodyPr/>
          <a:lstStyle/>
          <a:p>
            <a:endParaRPr lang="en-US" dirty="0"/>
          </a:p>
        </p:txBody>
      </p:sp>
      <p:pic>
        <p:nvPicPr>
          <p:cNvPr id="5" name="Picture 2" descr="C:\Users\spapad\AppData\Local\Packages\Microsoft.Windows.Photos_8wekyb3d8bbwe\TempState\ShareServiceTempFolder\OMNIFLOW ---.jpeg">
            <a:extLst>
              <a:ext uri="{FF2B5EF4-FFF2-40B4-BE49-F238E27FC236}">
                <a16:creationId xmlns:a16="http://schemas.microsoft.com/office/drawing/2014/main" id="{291CFB07-4823-3BC1-FEA6-07AB6324C07F}"/>
              </a:ext>
            </a:extLst>
          </p:cNvPr>
          <p:cNvPicPr>
            <a:picLocks noChangeAspect="1" noChangeArrowheads="1"/>
          </p:cNvPicPr>
          <p:nvPr/>
        </p:nvPicPr>
        <p:blipFill>
          <a:blip r:embed="rId2" cstate="print"/>
          <a:srcRect/>
          <a:stretch>
            <a:fillRect/>
          </a:stretch>
        </p:blipFill>
        <p:spPr bwMode="auto">
          <a:xfrm>
            <a:off x="3095368" y="1221816"/>
            <a:ext cx="2956440" cy="3921684"/>
          </a:xfrm>
          <a:prstGeom prst="rect">
            <a:avLst/>
          </a:prstGeom>
          <a:noFill/>
          <a:ln w="19050">
            <a:solidFill>
              <a:srgbClr val="C00000"/>
            </a:solidFill>
          </a:ln>
        </p:spPr>
      </p:pic>
      <p:pic>
        <p:nvPicPr>
          <p:cNvPr id="6" name="Εικόνα 5">
            <a:extLst>
              <a:ext uri="{FF2B5EF4-FFF2-40B4-BE49-F238E27FC236}">
                <a16:creationId xmlns:a16="http://schemas.microsoft.com/office/drawing/2014/main" id="{48EE346F-859D-6E8E-8C31-A9DE6D0173F3}"/>
              </a:ext>
            </a:extLst>
          </p:cNvPr>
          <p:cNvPicPr>
            <a:picLocks noChangeAspect="1"/>
          </p:cNvPicPr>
          <p:nvPr/>
        </p:nvPicPr>
        <p:blipFill>
          <a:blip r:embed="rId3" cstate="print"/>
          <a:stretch>
            <a:fillRect/>
          </a:stretch>
        </p:blipFill>
        <p:spPr>
          <a:xfrm>
            <a:off x="6588224" y="1216480"/>
            <a:ext cx="2530833" cy="3414616"/>
          </a:xfrm>
          <a:prstGeom prst="rect">
            <a:avLst/>
          </a:prstGeom>
          <a:noFill/>
          <a:ln w="19050">
            <a:solidFill>
              <a:srgbClr val="C00000"/>
            </a:solidFill>
          </a:ln>
        </p:spPr>
      </p:pic>
      <p:pic>
        <p:nvPicPr>
          <p:cNvPr id="9" name="Εικόνα 8" descr="Εικόνα που περιέχει σάρκα, ιατρικό, ιατρικός εξοπλισμός, αίμα&#10;&#10;Περιγραφή που δημιουργήθηκε αυτόματα">
            <a:extLst>
              <a:ext uri="{FF2B5EF4-FFF2-40B4-BE49-F238E27FC236}">
                <a16:creationId xmlns:a16="http://schemas.microsoft.com/office/drawing/2014/main" id="{BAF02985-B508-65CB-1046-E01E4E3B3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43" y="2020022"/>
            <a:ext cx="3921684" cy="2314601"/>
          </a:xfrm>
          <a:prstGeom prst="rect">
            <a:avLst/>
          </a:prstGeom>
          <a:ln w="19050">
            <a:solidFill>
              <a:srgbClr val="C00000"/>
            </a:solidFill>
          </a:ln>
        </p:spPr>
      </p:pic>
    </p:spTree>
    <p:extLst>
      <p:ext uri="{BB962C8B-B14F-4D97-AF65-F5344CB8AC3E}">
        <p14:creationId xmlns:p14="http://schemas.microsoft.com/office/powerpoint/2010/main" val="40411387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47B66A-85AE-6970-D568-820D02400D3E}"/>
              </a:ext>
            </a:extLst>
          </p:cNvPr>
          <p:cNvSpPr>
            <a:spLocks noGrp="1"/>
          </p:cNvSpPr>
          <p:nvPr>
            <p:ph type="title"/>
          </p:nvPr>
        </p:nvSpPr>
        <p:spPr>
          <a:xfrm>
            <a:off x="457201" y="205979"/>
            <a:ext cx="8229600" cy="857250"/>
          </a:xfrm>
        </p:spPr>
        <p:txBody>
          <a:bodyPr anchor="ctr">
            <a:normAutofit/>
          </a:bodyPr>
          <a:lstStyle/>
          <a:p>
            <a:r>
              <a:rPr lang="el-GR" sz="3600" b="1" dirty="0">
                <a:solidFill>
                  <a:srgbClr val="C00000"/>
                </a:solidFill>
                <a:latin typeface="Book Antiqua" panose="02040602050305030304" pitchFamily="18" charset="0"/>
              </a:rPr>
              <a:t>Επιπλοκές (Απώτερες) </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70694E11-D439-9387-2485-BE337F687EA3}"/>
              </a:ext>
            </a:extLst>
          </p:cNvPr>
          <p:cNvSpPr>
            <a:spLocks noGrp="1"/>
          </p:cNvSpPr>
          <p:nvPr>
            <p:ph sz="half" idx="1"/>
          </p:nvPr>
        </p:nvSpPr>
        <p:spPr>
          <a:xfrm>
            <a:off x="457200" y="1200151"/>
            <a:ext cx="4038600" cy="3394472"/>
          </a:xfrm>
        </p:spPr>
        <p:txBody>
          <a:bodyPr>
            <a:normAutofit/>
          </a:bodyPr>
          <a:lstStyle/>
          <a:p>
            <a:endParaRPr lang="el-GR" dirty="0"/>
          </a:p>
          <a:p>
            <a:endParaRPr lang="el-GR" dirty="0"/>
          </a:p>
          <a:p>
            <a:r>
              <a:rPr lang="el-GR" dirty="0">
                <a:latin typeface="Book Antiqua" panose="02040602050305030304" pitchFamily="18" charset="0"/>
              </a:rPr>
              <a:t>Παρουσίαση περιστατικών </a:t>
            </a:r>
            <a:endParaRPr lang="en-US" dirty="0">
              <a:latin typeface="Book Antiqua" panose="02040602050305030304" pitchFamily="18" charset="0"/>
            </a:endParaRPr>
          </a:p>
          <a:p>
            <a:pPr marL="0" indent="0">
              <a:buNone/>
            </a:pPr>
            <a:r>
              <a:rPr lang="en-US" dirty="0">
                <a:latin typeface="Book Antiqua" panose="02040602050305030304" pitchFamily="18" charset="0"/>
              </a:rPr>
              <a:t>    </a:t>
            </a:r>
            <a:r>
              <a:rPr lang="el-GR" dirty="0">
                <a:latin typeface="Book Antiqua" panose="02040602050305030304" pitchFamily="18" charset="0"/>
              </a:rPr>
              <a:t>ΠΓΝΠ</a:t>
            </a:r>
          </a:p>
          <a:p>
            <a:endParaRPr lang="en-US" dirty="0"/>
          </a:p>
        </p:txBody>
      </p:sp>
      <p:pic>
        <p:nvPicPr>
          <p:cNvPr id="4" name="Θέση περιεχομένου 7" descr="Εικόνα που περιέχει μέταλλο, χάλκινο, μπρούντζος, χρυσό&#10;&#10;Περιγραφή που δημιουργήθηκε αυτόματα">
            <a:extLst>
              <a:ext uri="{FF2B5EF4-FFF2-40B4-BE49-F238E27FC236}">
                <a16:creationId xmlns:a16="http://schemas.microsoft.com/office/drawing/2014/main" id="{A704C2C8-6732-D789-BB41-CE25902EC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3954" y="1200151"/>
            <a:ext cx="2707091" cy="3394472"/>
          </a:xfrm>
          <a:prstGeom prst="rect">
            <a:avLst/>
          </a:prstGeom>
          <a:noFill/>
          <a:ln w="19050">
            <a:solidFill>
              <a:srgbClr val="C00000"/>
            </a:solidFill>
          </a:ln>
        </p:spPr>
      </p:pic>
    </p:spTree>
    <p:extLst>
      <p:ext uri="{BB962C8B-B14F-4D97-AF65-F5344CB8AC3E}">
        <p14:creationId xmlns:p14="http://schemas.microsoft.com/office/powerpoint/2010/main" val="12912407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3A0059-8B11-D315-C0F9-09F410678BCB}"/>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Επιτυχής </a:t>
            </a:r>
            <a:r>
              <a:rPr lang="fr-FR" sz="3600" b="1" dirty="0">
                <a:solidFill>
                  <a:srgbClr val="C00000"/>
                </a:solidFill>
                <a:latin typeface="Book Antiqua" panose="02040602050305030304" pitchFamily="18" charset="0"/>
              </a:rPr>
              <a:t>EVAR</a:t>
            </a:r>
            <a:endParaRPr lang="en-US" sz="3600" b="1" dirty="0">
              <a:solidFill>
                <a:srgbClr val="C00000"/>
              </a:solidFill>
              <a:latin typeface="Book Antiqua" panose="02040602050305030304" pitchFamily="18" charset="0"/>
            </a:endParaRPr>
          </a:p>
        </p:txBody>
      </p:sp>
      <p:pic>
        <p:nvPicPr>
          <p:cNvPr id="11266" name="Picture 2">
            <a:extLst>
              <a:ext uri="{FF2B5EF4-FFF2-40B4-BE49-F238E27FC236}">
                <a16:creationId xmlns:a16="http://schemas.microsoft.com/office/drawing/2014/main" id="{1CB14DF9-AB1E-1484-D4E6-F9B7548F4E4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19836" y="1200150"/>
            <a:ext cx="5704328" cy="33940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lack Doctor Vectors &amp; Illustrations for Free Download">
            <a:extLst>
              <a:ext uri="{FF2B5EF4-FFF2-40B4-BE49-F238E27FC236}">
                <a16:creationId xmlns:a16="http://schemas.microsoft.com/office/drawing/2014/main" id="{62DDCBAF-7AF6-D3F0-9382-29EF66B9EC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6284" y="0"/>
            <a:ext cx="2043740" cy="1635645"/>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4BDA5E0E-68B5-7512-E306-90BD96A0B93D}"/>
              </a:ext>
            </a:extLst>
          </p:cNvPr>
          <p:cNvSpPr txBox="1"/>
          <p:nvPr/>
        </p:nvSpPr>
        <p:spPr>
          <a:xfrm flipH="1">
            <a:off x="3971753" y="4598280"/>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17660718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93CC35-3E50-932C-A701-AEF0FE409F2D}"/>
              </a:ext>
            </a:extLst>
          </p:cNvPr>
          <p:cNvSpPr>
            <a:spLocks noGrp="1"/>
          </p:cNvSpPr>
          <p:nvPr>
            <p:ph type="title"/>
          </p:nvPr>
        </p:nvSpPr>
        <p:spPr/>
        <p:txBody>
          <a:bodyPr/>
          <a:lstStyle/>
          <a:p>
            <a:r>
              <a:rPr lang="el-GR" sz="4400" b="1" dirty="0">
                <a:solidFill>
                  <a:srgbClr val="C00000"/>
                </a:solidFill>
                <a:latin typeface="Book Antiqua" panose="02040602050305030304" pitchFamily="18" charset="0"/>
              </a:rPr>
              <a:t>Επιτυχής </a:t>
            </a:r>
            <a:r>
              <a:rPr lang="fr-FR" sz="4400" b="1" dirty="0">
                <a:solidFill>
                  <a:srgbClr val="C00000"/>
                </a:solidFill>
                <a:latin typeface="Book Antiqua" panose="02040602050305030304" pitchFamily="18" charset="0"/>
              </a:rPr>
              <a:t>EVAR</a:t>
            </a:r>
            <a:endParaRPr lang="en-US" dirty="0"/>
          </a:p>
        </p:txBody>
      </p:sp>
      <p:pic>
        <p:nvPicPr>
          <p:cNvPr id="12290" name="Picture 2">
            <a:extLst>
              <a:ext uri="{FF2B5EF4-FFF2-40B4-BE49-F238E27FC236}">
                <a16:creationId xmlns:a16="http://schemas.microsoft.com/office/drawing/2014/main" id="{7E827229-F95C-E116-73BF-24B7240E76E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32241" y="1200150"/>
            <a:ext cx="7279517" cy="33940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op Art Medical Images - Free Download on Freepik">
            <a:extLst>
              <a:ext uri="{FF2B5EF4-FFF2-40B4-BE49-F238E27FC236}">
                <a16:creationId xmlns:a16="http://schemas.microsoft.com/office/drawing/2014/main" id="{76CA3FE2-2EA3-3898-E952-014045AD47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0412" y="0"/>
            <a:ext cx="1922692" cy="1707654"/>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4BDA5E0E-68B5-7512-E306-90BD96A0B93D}"/>
              </a:ext>
            </a:extLst>
          </p:cNvPr>
          <p:cNvSpPr txBox="1"/>
          <p:nvPr/>
        </p:nvSpPr>
        <p:spPr>
          <a:xfrm flipH="1">
            <a:off x="4384964" y="4310651"/>
            <a:ext cx="127860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2254573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B554D5-9F36-6960-806B-BF03DFBF9BC5}"/>
              </a:ext>
            </a:extLst>
          </p:cNvPr>
          <p:cNvSpPr>
            <a:spLocks noGrp="1"/>
          </p:cNvSpPr>
          <p:nvPr>
            <p:ph type="title"/>
          </p:nvPr>
        </p:nvSpPr>
        <p:spPr/>
        <p:txBody>
          <a:bodyPr>
            <a:normAutofit/>
          </a:bodyPr>
          <a:lstStyle/>
          <a:p>
            <a:r>
              <a:rPr lang="en-US" sz="3600" b="1" dirty="0">
                <a:solidFill>
                  <a:srgbClr val="C00000"/>
                </a:solidFill>
                <a:latin typeface="Book Antiqua" panose="02040602050305030304" pitchFamily="18" charset="0"/>
              </a:rPr>
              <a:t>Open Conversion - Explantation</a:t>
            </a:r>
          </a:p>
        </p:txBody>
      </p:sp>
      <p:pic>
        <p:nvPicPr>
          <p:cNvPr id="5" name="Θέση περιεχομένου 4" descr="Εικόνα που περιέχει εσωτερικός χώρος, τέχνη&#10;&#10;Περιγραφή που δημιουργήθηκε αυτόματα με μέτριο επίπεδο εμπιστοσύνης">
            <a:extLst>
              <a:ext uri="{FF2B5EF4-FFF2-40B4-BE49-F238E27FC236}">
                <a16:creationId xmlns:a16="http://schemas.microsoft.com/office/drawing/2014/main" id="{03C9746F-0528-60A7-AFCB-FC10C2D319A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09283" y="1200150"/>
            <a:ext cx="4525433" cy="3394075"/>
          </a:xfrm>
          <a:ln w="19050">
            <a:solidFill>
              <a:srgbClr val="C00000"/>
            </a:solidFill>
          </a:ln>
        </p:spPr>
      </p:pic>
      <p:pic>
        <p:nvPicPr>
          <p:cNvPr id="4" name="Εικόνα 3" descr="Εικόνα που περιέχει γυαλιά, ρουχισμός, καρτούν, ανθρώπινο πρόσωπο&#10;&#10;Περιγραφή που δημιουργήθηκε αυτόματα">
            <a:extLst>
              <a:ext uri="{FF2B5EF4-FFF2-40B4-BE49-F238E27FC236}">
                <a16:creationId xmlns:a16="http://schemas.microsoft.com/office/drawing/2014/main" id="{397A8B38-CB33-EC01-1E8E-78C670695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1779662"/>
            <a:ext cx="1953286" cy="1885931"/>
          </a:xfrm>
          <a:prstGeom prst="rect">
            <a:avLst/>
          </a:prstGeom>
          <a:ln w="19050">
            <a:solidFill>
              <a:srgbClr val="C00000"/>
            </a:solidFill>
          </a:ln>
        </p:spPr>
      </p:pic>
      <p:sp>
        <p:nvSpPr>
          <p:cNvPr id="3" name="TextBox 7">
            <a:extLst>
              <a:ext uri="{FF2B5EF4-FFF2-40B4-BE49-F238E27FC236}">
                <a16:creationId xmlns:a16="http://schemas.microsoft.com/office/drawing/2014/main" id="{8FCCEF37-8CA9-29F3-AAAE-8ED5FA3C08FC}"/>
              </a:ext>
            </a:extLst>
          </p:cNvPr>
          <p:cNvSpPr txBox="1"/>
          <p:nvPr/>
        </p:nvSpPr>
        <p:spPr>
          <a:xfrm flipH="1">
            <a:off x="5652120" y="4124673"/>
            <a:ext cx="1080120" cy="400110"/>
          </a:xfrm>
          <a:prstGeom prst="rect">
            <a:avLst/>
          </a:prstGeom>
          <a:solidFill>
            <a:schemeClr val="accent3">
              <a:lumMod val="20000"/>
              <a:lumOff val="80000"/>
            </a:schemeClr>
          </a:solid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
        <p:nvSpPr>
          <p:cNvPr id="6" name="TextBox 5">
            <a:extLst>
              <a:ext uri="{FF2B5EF4-FFF2-40B4-BE49-F238E27FC236}">
                <a16:creationId xmlns:a16="http://schemas.microsoft.com/office/drawing/2014/main" id="{D238EC81-91A0-8B68-3535-FC47E96516A0}"/>
              </a:ext>
            </a:extLst>
          </p:cNvPr>
          <p:cNvSpPr txBox="1"/>
          <p:nvPr/>
        </p:nvSpPr>
        <p:spPr>
          <a:xfrm>
            <a:off x="14726" y="2122462"/>
            <a:ext cx="2201779" cy="1200329"/>
          </a:xfrm>
          <a:prstGeom prst="rect">
            <a:avLst/>
          </a:prstGeom>
          <a:solidFill>
            <a:schemeClr val="accent3">
              <a:lumMod val="20000"/>
              <a:lumOff val="80000"/>
            </a:schemeClr>
          </a:solidFill>
          <a:ln w="19050">
            <a:solidFill>
              <a:srgbClr val="C00000"/>
            </a:solidFill>
          </a:ln>
        </p:spPr>
        <p:txBody>
          <a:bodyPr wrap="square" rtlCol="0">
            <a:spAutoFit/>
          </a:bodyPr>
          <a:lstStyle/>
          <a:p>
            <a:r>
              <a:rPr lang="en-US" sz="1200" b="0" i="0" dirty="0" err="1">
                <a:solidFill>
                  <a:srgbClr val="212121"/>
                </a:solidFill>
                <a:effectLst/>
                <a:latin typeface="BlinkMacSystemFont"/>
              </a:rPr>
              <a:t>Alqahtani</a:t>
            </a:r>
            <a:r>
              <a:rPr lang="en-US" sz="1200" b="0" i="0" dirty="0">
                <a:solidFill>
                  <a:srgbClr val="212121"/>
                </a:solidFill>
                <a:effectLst/>
                <a:latin typeface="BlinkMacSystemFont"/>
              </a:rPr>
              <a:t> SS et al. Open Surgical Conversion After Endovascular Aortic Aneurysm Repair: A Systematic Review and Meta-Analysis. </a:t>
            </a:r>
            <a:r>
              <a:rPr lang="en-US" sz="1200" b="0" i="0" dirty="0" err="1">
                <a:solidFill>
                  <a:srgbClr val="212121"/>
                </a:solidFill>
                <a:effectLst/>
                <a:latin typeface="BlinkMacSystemFont"/>
              </a:rPr>
              <a:t>Cureus</a:t>
            </a:r>
            <a:r>
              <a:rPr lang="en-US" sz="1200" b="0" i="0" dirty="0">
                <a:solidFill>
                  <a:srgbClr val="212121"/>
                </a:solidFill>
                <a:effectLst/>
                <a:latin typeface="BlinkMacSystemFont"/>
              </a:rPr>
              <a:t>. 2024 Mar 30;16(3):e57271.</a:t>
            </a:r>
            <a:endParaRPr lang="en-US" sz="1200" dirty="0"/>
          </a:p>
        </p:txBody>
      </p:sp>
      <p:sp>
        <p:nvSpPr>
          <p:cNvPr id="7" name="TextBox 6">
            <a:extLst>
              <a:ext uri="{FF2B5EF4-FFF2-40B4-BE49-F238E27FC236}">
                <a16:creationId xmlns:a16="http://schemas.microsoft.com/office/drawing/2014/main" id="{8E4866F3-9DF2-9B75-B770-0FB5CD7A1769}"/>
              </a:ext>
            </a:extLst>
          </p:cNvPr>
          <p:cNvSpPr txBox="1"/>
          <p:nvPr/>
        </p:nvSpPr>
        <p:spPr>
          <a:xfrm>
            <a:off x="426004" y="1707654"/>
            <a:ext cx="761620" cy="400110"/>
          </a:xfrm>
          <a:prstGeom prst="rect">
            <a:avLst/>
          </a:prstGeom>
          <a:solidFill>
            <a:schemeClr val="accent3">
              <a:lumMod val="20000"/>
              <a:lumOff val="80000"/>
            </a:schemeClr>
          </a:solidFill>
          <a:ln w="19050">
            <a:solidFill>
              <a:srgbClr val="C00000"/>
            </a:solidFill>
          </a:ln>
        </p:spPr>
        <p:txBody>
          <a:bodyPr wrap="square" rtlCol="0">
            <a:spAutoFit/>
          </a:bodyPr>
          <a:lstStyle/>
          <a:p>
            <a:r>
              <a:rPr lang="en-US" sz="2000" b="1" dirty="0">
                <a:solidFill>
                  <a:srgbClr val="0836F8"/>
                </a:solidFill>
              </a:rPr>
              <a:t>5,3%</a:t>
            </a:r>
          </a:p>
        </p:txBody>
      </p:sp>
    </p:spTree>
    <p:extLst>
      <p:ext uri="{BB962C8B-B14F-4D97-AF65-F5344CB8AC3E}">
        <p14:creationId xmlns:p14="http://schemas.microsoft.com/office/powerpoint/2010/main" val="3516601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236A51-B23B-AF99-2407-51C93F063584}"/>
              </a:ext>
            </a:extLst>
          </p:cNvPr>
          <p:cNvSpPr>
            <a:spLocks noGrp="1"/>
          </p:cNvSpPr>
          <p:nvPr>
            <p:ph type="title"/>
          </p:nvPr>
        </p:nvSpPr>
        <p:spPr/>
        <p:txBody>
          <a:bodyPr>
            <a:normAutofit/>
          </a:bodyPr>
          <a:lstStyle/>
          <a:p>
            <a:r>
              <a:rPr lang="el-GR" sz="4400" b="1" dirty="0" err="1">
                <a:solidFill>
                  <a:srgbClr val="C00000"/>
                </a:solidFill>
                <a:latin typeface="Book Antiqua" panose="02040602050305030304" pitchFamily="18" charset="0"/>
              </a:rPr>
              <a:t>Ενδοδιαφυγή</a:t>
            </a:r>
            <a:r>
              <a:rPr lang="el-GR" sz="4400" b="1" dirty="0">
                <a:solidFill>
                  <a:srgbClr val="C00000"/>
                </a:solidFill>
                <a:latin typeface="Book Antiqua" panose="02040602050305030304" pitchFamily="18" charset="0"/>
              </a:rPr>
              <a:t> τύπου </a:t>
            </a:r>
            <a:r>
              <a:rPr lang="el-GR" sz="4400" b="1" dirty="0" err="1">
                <a:solidFill>
                  <a:srgbClr val="C00000"/>
                </a:solidFill>
                <a:latin typeface="Book Antiqua" panose="02040602050305030304" pitchFamily="18" charset="0"/>
              </a:rPr>
              <a:t>Ια</a:t>
            </a:r>
            <a:endParaRPr lang="en-US" dirty="0"/>
          </a:p>
        </p:txBody>
      </p:sp>
      <p:pic>
        <p:nvPicPr>
          <p:cNvPr id="5" name="Θέση περιεχομένου 4" descr="Εικόνα που περιέχει τέχνη&#10;&#10;Περιγραφή που δημιουργήθηκε αυτόματα">
            <a:extLst>
              <a:ext uri="{FF2B5EF4-FFF2-40B4-BE49-F238E27FC236}">
                <a16:creationId xmlns:a16="http://schemas.microsoft.com/office/drawing/2014/main" id="{4435F49C-45A8-AEAF-9355-710B66F75F8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92909" y="1236841"/>
            <a:ext cx="2912617" cy="3394075"/>
          </a:xfrm>
          <a:ln w="19050">
            <a:solidFill>
              <a:srgbClr val="C00000"/>
            </a:solidFill>
          </a:ln>
        </p:spPr>
      </p:pic>
      <p:pic>
        <p:nvPicPr>
          <p:cNvPr id="7" name="Εικόνα 6" descr="Εικόνα που περιέχει σκίτσο/σχέδιο, τέχνη, ζωγραφιά&#10;&#10;Περιγραφή που δημιουργήθηκε αυτόματα">
            <a:extLst>
              <a:ext uri="{FF2B5EF4-FFF2-40B4-BE49-F238E27FC236}">
                <a16:creationId xmlns:a16="http://schemas.microsoft.com/office/drawing/2014/main" id="{CC80DB12-F70B-F9E5-718D-ACC54748E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321" y="1236841"/>
            <a:ext cx="3687792" cy="3394075"/>
          </a:xfrm>
          <a:prstGeom prst="rect">
            <a:avLst/>
          </a:prstGeom>
          <a:ln w="19050">
            <a:solidFill>
              <a:srgbClr val="C00000"/>
            </a:solidFill>
          </a:ln>
        </p:spPr>
      </p:pic>
      <p:sp>
        <p:nvSpPr>
          <p:cNvPr id="8" name="Ορθογώνιο 7">
            <a:extLst>
              <a:ext uri="{FF2B5EF4-FFF2-40B4-BE49-F238E27FC236}">
                <a16:creationId xmlns:a16="http://schemas.microsoft.com/office/drawing/2014/main" id="{ED5DD045-8796-C057-8A74-B82B35719ED8}"/>
              </a:ext>
            </a:extLst>
          </p:cNvPr>
          <p:cNvSpPr/>
          <p:nvPr/>
        </p:nvSpPr>
        <p:spPr>
          <a:xfrm>
            <a:off x="3779912" y="1203598"/>
            <a:ext cx="392337" cy="216024"/>
          </a:xfrm>
          <a:prstGeom prst="rect">
            <a:avLst/>
          </a:prstGeom>
          <a:solidFill>
            <a:schemeClr val="bg1">
              <a:lumMod val="6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Ευθύγραμμο βέλος σύνδεσης 9">
            <a:extLst>
              <a:ext uri="{FF2B5EF4-FFF2-40B4-BE49-F238E27FC236}">
                <a16:creationId xmlns:a16="http://schemas.microsoft.com/office/drawing/2014/main" id="{1A75A7C5-88F8-85D9-3807-7C66B371DA80}"/>
              </a:ext>
            </a:extLst>
          </p:cNvPr>
          <p:cNvCxnSpPr/>
          <p:nvPr/>
        </p:nvCxnSpPr>
        <p:spPr>
          <a:xfrm flipH="1" flipV="1">
            <a:off x="4696339" y="2427734"/>
            <a:ext cx="288032" cy="122413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a:extLst>
              <a:ext uri="{FF2B5EF4-FFF2-40B4-BE49-F238E27FC236}">
                <a16:creationId xmlns:a16="http://schemas.microsoft.com/office/drawing/2014/main" id="{2117C415-8848-71D9-9487-0C5E1D9AEDC2}"/>
              </a:ext>
            </a:extLst>
          </p:cNvPr>
          <p:cNvCxnSpPr>
            <a:cxnSpLocks/>
          </p:cNvCxnSpPr>
          <p:nvPr/>
        </p:nvCxnSpPr>
        <p:spPr>
          <a:xfrm flipH="1" flipV="1">
            <a:off x="8266077" y="3114571"/>
            <a:ext cx="406086" cy="79208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a:extLst>
              <a:ext uri="{FF2B5EF4-FFF2-40B4-BE49-F238E27FC236}">
                <a16:creationId xmlns:a16="http://schemas.microsoft.com/office/drawing/2014/main" id="{E8F00E63-ED2E-F86E-FDA7-74C3C8AF1FB6}"/>
              </a:ext>
            </a:extLst>
          </p:cNvPr>
          <p:cNvCxnSpPr>
            <a:cxnSpLocks/>
          </p:cNvCxnSpPr>
          <p:nvPr/>
        </p:nvCxnSpPr>
        <p:spPr>
          <a:xfrm flipH="1" flipV="1">
            <a:off x="7798907" y="3836739"/>
            <a:ext cx="670213" cy="43204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AD9708C-F470-1E73-397D-B456DB42ECC1}"/>
              </a:ext>
            </a:extLst>
          </p:cNvPr>
          <p:cNvSpPr txBox="1"/>
          <p:nvPr/>
        </p:nvSpPr>
        <p:spPr>
          <a:xfrm>
            <a:off x="453724" y="1779662"/>
            <a:ext cx="1597996" cy="400110"/>
          </a:xfrm>
          <a:prstGeom prst="rect">
            <a:avLst/>
          </a:prstGeom>
          <a:noFill/>
          <a:ln w="19050">
            <a:solidFill>
              <a:srgbClr val="C00000"/>
            </a:solidFill>
          </a:ln>
        </p:spPr>
        <p:txBody>
          <a:bodyPr wrap="square" rtlCol="0">
            <a:spAutoFit/>
          </a:bodyPr>
          <a:lstStyle/>
          <a:p>
            <a:r>
              <a:rPr lang="el-GR" sz="2000" dirty="0">
                <a:solidFill>
                  <a:srgbClr val="00B050"/>
                </a:solidFill>
                <a:latin typeface="Book Antiqua" panose="02040602050305030304" pitchFamily="18" charset="0"/>
              </a:rPr>
              <a:t>Εμβολισμός</a:t>
            </a:r>
            <a:endParaRPr lang="en-US" sz="2000" dirty="0">
              <a:solidFill>
                <a:srgbClr val="00B050"/>
              </a:solidFill>
              <a:latin typeface="Book Antiqua" panose="02040602050305030304" pitchFamily="18" charset="0"/>
            </a:endParaRPr>
          </a:p>
        </p:txBody>
      </p:sp>
    </p:spTree>
    <p:extLst>
      <p:ext uri="{BB962C8B-B14F-4D97-AF65-F5344CB8AC3E}">
        <p14:creationId xmlns:p14="http://schemas.microsoft.com/office/powerpoint/2010/main" val="3316398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356C99-C27B-015D-8300-A622CC51F168}"/>
              </a:ext>
            </a:extLst>
          </p:cNvPr>
          <p:cNvSpPr>
            <a:spLocks noGrp="1"/>
          </p:cNvSpPr>
          <p:nvPr>
            <p:ph type="title"/>
          </p:nvPr>
        </p:nvSpPr>
        <p:spPr/>
        <p:txBody>
          <a:bodyPr/>
          <a:lstStyle/>
          <a:p>
            <a:r>
              <a:rPr lang="el-GR" sz="4400" b="1" dirty="0" err="1">
                <a:solidFill>
                  <a:srgbClr val="C00000"/>
                </a:solidFill>
                <a:latin typeface="Book Antiqua" panose="02040602050305030304" pitchFamily="18" charset="0"/>
              </a:rPr>
              <a:t>Ενδοδιαφυγή</a:t>
            </a:r>
            <a:r>
              <a:rPr lang="el-GR" sz="4400" b="1" dirty="0">
                <a:solidFill>
                  <a:srgbClr val="C00000"/>
                </a:solidFill>
                <a:latin typeface="Book Antiqua" panose="02040602050305030304" pitchFamily="18" charset="0"/>
              </a:rPr>
              <a:t> τύπου </a:t>
            </a:r>
            <a:r>
              <a:rPr lang="el-GR" sz="4400" b="1" dirty="0" err="1">
                <a:solidFill>
                  <a:srgbClr val="C00000"/>
                </a:solidFill>
                <a:latin typeface="Book Antiqua" panose="02040602050305030304" pitchFamily="18" charset="0"/>
              </a:rPr>
              <a:t>Ια</a:t>
            </a:r>
            <a:endParaRPr lang="en-US" dirty="0"/>
          </a:p>
        </p:txBody>
      </p:sp>
      <p:pic>
        <p:nvPicPr>
          <p:cNvPr id="5" name="Θέση περιεχομένου 4" descr="Εικόνα που περιέχει κύκλος, ασπρόμαυρο, ιατρική απεικόνιση, μονοχρωματικό&#10;&#10;Περιγραφή που δημιουργήθηκε αυτόματα">
            <a:extLst>
              <a:ext uri="{FF2B5EF4-FFF2-40B4-BE49-F238E27FC236}">
                <a16:creationId xmlns:a16="http://schemas.microsoft.com/office/drawing/2014/main" id="{CD757FA9-10C3-1580-6540-55D9199F66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1419622"/>
            <a:ext cx="3839111" cy="3048425"/>
          </a:xfrm>
          <a:ln w="19050">
            <a:solidFill>
              <a:srgbClr val="C00000"/>
            </a:solidFill>
          </a:ln>
        </p:spPr>
      </p:pic>
      <p:sp>
        <p:nvSpPr>
          <p:cNvPr id="6" name="TextBox 5">
            <a:extLst>
              <a:ext uri="{FF2B5EF4-FFF2-40B4-BE49-F238E27FC236}">
                <a16:creationId xmlns:a16="http://schemas.microsoft.com/office/drawing/2014/main" id="{C230D200-8983-CF02-AEA5-32A32C71A2B8}"/>
              </a:ext>
            </a:extLst>
          </p:cNvPr>
          <p:cNvSpPr txBox="1"/>
          <p:nvPr/>
        </p:nvSpPr>
        <p:spPr>
          <a:xfrm>
            <a:off x="251520" y="1419622"/>
            <a:ext cx="1728192" cy="1015663"/>
          </a:xfrm>
          <a:prstGeom prst="rect">
            <a:avLst/>
          </a:prstGeom>
          <a:noFill/>
          <a:ln w="19050">
            <a:solidFill>
              <a:srgbClr val="C00000"/>
            </a:solidFill>
          </a:ln>
        </p:spPr>
        <p:txBody>
          <a:bodyPr wrap="square" rtlCol="0">
            <a:spAutoFit/>
          </a:bodyPr>
          <a:lstStyle/>
          <a:p>
            <a:r>
              <a:rPr lang="el-GR" sz="2000" dirty="0">
                <a:solidFill>
                  <a:srgbClr val="00B050"/>
                </a:solidFill>
                <a:latin typeface="Book Antiqua" panose="02040602050305030304" pitchFamily="18" charset="0"/>
              </a:rPr>
              <a:t>Τοποθέτηση αορτικού κολλάρου</a:t>
            </a:r>
            <a:endParaRPr lang="en-US" sz="2000" dirty="0">
              <a:solidFill>
                <a:srgbClr val="00B050"/>
              </a:solidFill>
              <a:latin typeface="Book Antiqua" panose="02040602050305030304" pitchFamily="18" charset="0"/>
            </a:endParaRPr>
          </a:p>
        </p:txBody>
      </p:sp>
      <p:pic>
        <p:nvPicPr>
          <p:cNvPr id="8" name="Εικόνα 7" descr="Εικόνα που περιέχει ασπρόμαυρο, κύκλος, μονοχρωματικό&#10;&#10;Περιγραφή που δημιουργήθηκε αυτόματα">
            <a:extLst>
              <a:ext uri="{FF2B5EF4-FFF2-40B4-BE49-F238E27FC236}">
                <a16:creationId xmlns:a16="http://schemas.microsoft.com/office/drawing/2014/main" id="{C9ED26E7-E21D-54BC-525A-20ABA8348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051" y="1419621"/>
            <a:ext cx="2844712" cy="3048425"/>
          </a:xfrm>
          <a:prstGeom prst="rect">
            <a:avLst/>
          </a:prstGeom>
          <a:ln w="19050">
            <a:solidFill>
              <a:srgbClr val="C00000"/>
            </a:solidFill>
          </a:ln>
        </p:spPr>
      </p:pic>
      <p:cxnSp>
        <p:nvCxnSpPr>
          <p:cNvPr id="10" name="Ευθύγραμμο βέλος σύνδεσης 9">
            <a:extLst>
              <a:ext uri="{FF2B5EF4-FFF2-40B4-BE49-F238E27FC236}">
                <a16:creationId xmlns:a16="http://schemas.microsoft.com/office/drawing/2014/main" id="{076FED88-80B8-6334-B847-84724774523E}"/>
              </a:ext>
            </a:extLst>
          </p:cNvPr>
          <p:cNvCxnSpPr/>
          <p:nvPr/>
        </p:nvCxnSpPr>
        <p:spPr>
          <a:xfrm flipV="1">
            <a:off x="6588224" y="2067694"/>
            <a:ext cx="432048" cy="144016"/>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a:extLst>
              <a:ext uri="{FF2B5EF4-FFF2-40B4-BE49-F238E27FC236}">
                <a16:creationId xmlns:a16="http://schemas.microsoft.com/office/drawing/2014/main" id="{1693F166-85C3-F532-9F84-3EAA2F651A81}"/>
              </a:ext>
            </a:extLst>
          </p:cNvPr>
          <p:cNvCxnSpPr/>
          <p:nvPr/>
        </p:nvCxnSpPr>
        <p:spPr>
          <a:xfrm flipV="1">
            <a:off x="6660726" y="2188326"/>
            <a:ext cx="432048" cy="144016"/>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a:extLst>
              <a:ext uri="{FF2B5EF4-FFF2-40B4-BE49-F238E27FC236}">
                <a16:creationId xmlns:a16="http://schemas.microsoft.com/office/drawing/2014/main" id="{03E7AE52-570F-3231-FD91-B67B7B63C20D}"/>
              </a:ext>
            </a:extLst>
          </p:cNvPr>
          <p:cNvCxnSpPr/>
          <p:nvPr/>
        </p:nvCxnSpPr>
        <p:spPr>
          <a:xfrm flipV="1">
            <a:off x="6733228" y="2314385"/>
            <a:ext cx="432048" cy="144016"/>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9376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5C3E15F-EBEE-240E-8983-48B082EBCCB1}"/>
              </a:ext>
            </a:extLst>
          </p:cNvPr>
          <p:cNvPicPr/>
          <p:nvPr/>
        </p:nvPicPr>
        <p:blipFill>
          <a:blip r:embed="rId3" cstate="print"/>
          <a:srcRect l="26756" t="1561" r="25391" b="17267"/>
          <a:stretch>
            <a:fillRect/>
          </a:stretch>
        </p:blipFill>
        <p:spPr bwMode="auto">
          <a:xfrm>
            <a:off x="2293314" y="1283197"/>
            <a:ext cx="2963273" cy="3833128"/>
          </a:xfrm>
          <a:prstGeom prst="rect">
            <a:avLst/>
          </a:prstGeom>
          <a:noFill/>
          <a:ln w="19050">
            <a:solidFill>
              <a:srgbClr val="C00000"/>
            </a:solidFill>
            <a:miter lim="800000"/>
            <a:headEnd/>
            <a:tailEnd/>
          </a:ln>
        </p:spPr>
      </p:pic>
      <p:sp>
        <p:nvSpPr>
          <p:cNvPr id="4" name="TextBox 3">
            <a:extLst>
              <a:ext uri="{FF2B5EF4-FFF2-40B4-BE49-F238E27FC236}">
                <a16:creationId xmlns:a16="http://schemas.microsoft.com/office/drawing/2014/main" id="{62347AB2-9AF1-6024-B32B-ACBE57616E2F}"/>
              </a:ext>
            </a:extLst>
          </p:cNvPr>
          <p:cNvSpPr txBox="1"/>
          <p:nvPr/>
        </p:nvSpPr>
        <p:spPr>
          <a:xfrm>
            <a:off x="467544" y="205979"/>
            <a:ext cx="5256584" cy="1077218"/>
          </a:xfrm>
          <a:prstGeom prst="rect">
            <a:avLst/>
          </a:prstGeom>
          <a:noFill/>
        </p:spPr>
        <p:txBody>
          <a:bodyPr wrap="square" rtlCol="0">
            <a:spAutoFit/>
          </a:bodyPr>
          <a:lstStyle/>
          <a:p>
            <a:r>
              <a:rPr lang="el-GR" sz="3200" b="1" dirty="0" err="1">
                <a:solidFill>
                  <a:srgbClr val="C00000"/>
                </a:solidFill>
                <a:latin typeface="Book Antiqua" panose="02040602050305030304" pitchFamily="18" charset="0"/>
              </a:rPr>
              <a:t>Ενδοδιαφυγή</a:t>
            </a:r>
            <a:r>
              <a:rPr lang="el-GR" sz="3200" b="1" dirty="0">
                <a:solidFill>
                  <a:srgbClr val="C00000"/>
                </a:solidFill>
                <a:latin typeface="Book Antiqua" panose="02040602050305030304" pitchFamily="18" charset="0"/>
              </a:rPr>
              <a:t> τύπου </a:t>
            </a:r>
            <a:r>
              <a:rPr lang="el-GR" sz="3200" b="1" dirty="0" err="1">
                <a:solidFill>
                  <a:srgbClr val="C00000"/>
                </a:solidFill>
                <a:latin typeface="Book Antiqua" panose="02040602050305030304" pitchFamily="18" charset="0"/>
              </a:rPr>
              <a:t>Ια</a:t>
            </a:r>
            <a:r>
              <a:rPr lang="el-GR" sz="3200" b="1" dirty="0">
                <a:solidFill>
                  <a:srgbClr val="C00000"/>
                </a:solidFill>
                <a:latin typeface="Book Antiqua" panose="02040602050305030304" pitchFamily="18" charset="0"/>
              </a:rPr>
              <a:t> -</a:t>
            </a:r>
          </a:p>
          <a:p>
            <a:r>
              <a:rPr lang="el-GR" sz="3200" b="1" dirty="0" err="1">
                <a:solidFill>
                  <a:srgbClr val="C00000"/>
                </a:solidFill>
                <a:latin typeface="Book Antiqua" panose="02040602050305030304" pitchFamily="18" charset="0"/>
              </a:rPr>
              <a:t>Γωνίωση</a:t>
            </a:r>
            <a:r>
              <a:rPr lang="el-GR" sz="3200" b="1" dirty="0">
                <a:solidFill>
                  <a:srgbClr val="C00000"/>
                </a:solidFill>
                <a:latin typeface="Book Antiqua" panose="02040602050305030304" pitchFamily="18" charset="0"/>
              </a:rPr>
              <a:t> μοσχεύματος</a:t>
            </a:r>
            <a:endParaRPr lang="en-US" sz="3200" b="1" dirty="0">
              <a:solidFill>
                <a:srgbClr val="C00000"/>
              </a:solidFill>
              <a:latin typeface="Book Antiqua" panose="02040602050305030304" pitchFamily="18" charset="0"/>
            </a:endParaRPr>
          </a:p>
        </p:txBody>
      </p:sp>
      <p:pic>
        <p:nvPicPr>
          <p:cNvPr id="6" name="Εικόνα 5" descr="Εικόνα που περιέχει σάρκα, Ζωικό λίπος, φαγητό, εσωτερικός χώρος&#10;&#10;Περιγραφή που δημιουργήθηκε αυτόματα">
            <a:extLst>
              <a:ext uri="{FF2B5EF4-FFF2-40B4-BE49-F238E27FC236}">
                <a16:creationId xmlns:a16="http://schemas.microsoft.com/office/drawing/2014/main" id="{01F14AFD-0C65-107D-DC2C-A17EAFC97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101714" y="1090114"/>
            <a:ext cx="5050306" cy="2963272"/>
          </a:xfrm>
          <a:prstGeom prst="rect">
            <a:avLst/>
          </a:prstGeom>
          <a:ln w="19050">
            <a:solidFill>
              <a:srgbClr val="C00000"/>
            </a:solidFill>
          </a:ln>
        </p:spPr>
      </p:pic>
      <p:sp>
        <p:nvSpPr>
          <p:cNvPr id="7" name="TextBox 6">
            <a:extLst>
              <a:ext uri="{FF2B5EF4-FFF2-40B4-BE49-F238E27FC236}">
                <a16:creationId xmlns:a16="http://schemas.microsoft.com/office/drawing/2014/main" id="{197064D2-ABEA-1888-FDEB-DA26A5A51A91}"/>
              </a:ext>
            </a:extLst>
          </p:cNvPr>
          <p:cNvSpPr txBox="1"/>
          <p:nvPr/>
        </p:nvSpPr>
        <p:spPr>
          <a:xfrm>
            <a:off x="35497" y="1788356"/>
            <a:ext cx="1828800" cy="707886"/>
          </a:xfrm>
          <a:prstGeom prst="rect">
            <a:avLst/>
          </a:prstGeom>
          <a:solidFill>
            <a:schemeClr val="bg2"/>
          </a:solidFill>
          <a:ln w="19050">
            <a:solidFill>
              <a:srgbClr val="C00000"/>
            </a:solidFill>
          </a:ln>
        </p:spPr>
        <p:txBody>
          <a:bodyPr wrap="square" rtlCol="0">
            <a:spAutoFit/>
          </a:bodyPr>
          <a:lstStyle/>
          <a:p>
            <a:r>
              <a:rPr lang="el-GR" sz="2000" b="1" dirty="0">
                <a:solidFill>
                  <a:srgbClr val="00B050"/>
                </a:solidFill>
                <a:latin typeface="Book Antiqua" panose="02040602050305030304" pitchFamily="18" charset="0"/>
              </a:rPr>
              <a:t>Ανοικτή από-</a:t>
            </a:r>
          </a:p>
          <a:p>
            <a:r>
              <a:rPr lang="el-GR" sz="2000" b="1" dirty="0">
                <a:solidFill>
                  <a:srgbClr val="00B050"/>
                </a:solidFill>
                <a:latin typeface="Book Antiqua" panose="02040602050305030304" pitchFamily="18" charset="0"/>
              </a:rPr>
              <a:t>κατάσταση</a:t>
            </a:r>
            <a:endParaRPr lang="en-US" sz="2000" b="1" dirty="0">
              <a:solidFill>
                <a:srgbClr val="00B050"/>
              </a:solidFill>
              <a:latin typeface="Book Antiqua" panose="02040602050305030304" pitchFamily="18" charset="0"/>
            </a:endParaRPr>
          </a:p>
        </p:txBody>
      </p:sp>
      <p:pic>
        <p:nvPicPr>
          <p:cNvPr id="8" name="Picture 2" descr="Surgeon Cartoon Images - Free Download on Freepik">
            <a:extLst>
              <a:ext uri="{FF2B5EF4-FFF2-40B4-BE49-F238E27FC236}">
                <a16:creationId xmlns:a16="http://schemas.microsoft.com/office/drawing/2014/main" id="{A1AC8F1D-DBB4-BA07-F37C-44930B7BC8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67" y="2514953"/>
            <a:ext cx="1222220" cy="122222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9" name="Βέλος: Δεξιό 8">
            <a:extLst>
              <a:ext uri="{FF2B5EF4-FFF2-40B4-BE49-F238E27FC236}">
                <a16:creationId xmlns:a16="http://schemas.microsoft.com/office/drawing/2014/main" id="{A6210FF2-0FB3-E3C4-01A8-9E0577C38A98}"/>
              </a:ext>
            </a:extLst>
          </p:cNvPr>
          <p:cNvSpPr/>
          <p:nvPr/>
        </p:nvSpPr>
        <p:spPr>
          <a:xfrm>
            <a:off x="5436096" y="3001401"/>
            <a:ext cx="504056" cy="218421"/>
          </a:xfrm>
          <a:prstGeom prst="rightArrow">
            <a:avLst/>
          </a:prstGeom>
          <a:solidFill>
            <a:schemeClr val="accent2"/>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7">
            <a:extLst>
              <a:ext uri="{FF2B5EF4-FFF2-40B4-BE49-F238E27FC236}">
                <a16:creationId xmlns:a16="http://schemas.microsoft.com/office/drawing/2014/main" id="{5DBB5995-6CB9-6061-7D44-D0811BFE73DB}"/>
              </a:ext>
            </a:extLst>
          </p:cNvPr>
          <p:cNvSpPr txBox="1"/>
          <p:nvPr/>
        </p:nvSpPr>
        <p:spPr>
          <a:xfrm flipH="1">
            <a:off x="-18222" y="4718829"/>
            <a:ext cx="989821" cy="400110"/>
          </a:xfrm>
          <a:prstGeom prst="rect">
            <a:avLst/>
          </a:prstGeom>
          <a:no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Tree>
    <p:extLst>
      <p:ext uri="{BB962C8B-B14F-4D97-AF65-F5344CB8AC3E}">
        <p14:creationId xmlns:p14="http://schemas.microsoft.com/office/powerpoint/2010/main" val="27642664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D7D232-7272-FFE3-2567-C8B6592E3E7F}"/>
              </a:ext>
            </a:extLst>
          </p:cNvPr>
          <p:cNvSpPr>
            <a:spLocks noGrp="1"/>
          </p:cNvSpPr>
          <p:nvPr>
            <p:ph type="title"/>
          </p:nvPr>
        </p:nvSpPr>
        <p:spPr/>
        <p:txBody>
          <a:bodyPr/>
          <a:lstStyle/>
          <a:p>
            <a:pPr algn="l"/>
            <a:r>
              <a:rPr lang="el-GR" sz="4400" b="1" dirty="0" err="1">
                <a:solidFill>
                  <a:srgbClr val="C00000"/>
                </a:solidFill>
                <a:latin typeface="Book Antiqua" panose="02040602050305030304" pitchFamily="18" charset="0"/>
              </a:rPr>
              <a:t>Ενδοδιαφυγή</a:t>
            </a:r>
            <a:r>
              <a:rPr lang="el-GR" sz="4400" b="1" dirty="0">
                <a:solidFill>
                  <a:srgbClr val="C00000"/>
                </a:solidFill>
                <a:latin typeface="Book Antiqua" panose="02040602050305030304" pitchFamily="18" charset="0"/>
              </a:rPr>
              <a:t> τύπου Ιβ</a:t>
            </a:r>
            <a:endParaRPr lang="en-US" dirty="0"/>
          </a:p>
        </p:txBody>
      </p:sp>
      <p:pic>
        <p:nvPicPr>
          <p:cNvPr id="5" name="Θέση περιεχομένου 4" descr="Εικόνα που περιέχει σκίτσο/σχέδιο, ζωγραφιά, τέχνη&#10;&#10;Περιγραφή που δημιουργήθηκε αυτόματα">
            <a:extLst>
              <a:ext uri="{FF2B5EF4-FFF2-40B4-BE49-F238E27FC236}">
                <a16:creationId xmlns:a16="http://schemas.microsoft.com/office/drawing/2014/main" id="{A79B766D-BBD5-A75B-1145-C2601E97DC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800" y="1177478"/>
            <a:ext cx="3298738" cy="3939902"/>
          </a:xfrm>
          <a:ln w="19050">
            <a:solidFill>
              <a:srgbClr val="C00000"/>
            </a:solidFill>
          </a:ln>
        </p:spPr>
      </p:pic>
      <p:pic>
        <p:nvPicPr>
          <p:cNvPr id="7" name="Εικόνα 6" descr="Εικόνα που περιέχει σκίτσο/σχέδιο, τέχνη, ζωγραφιά, ζωγραφική&#10;&#10;Περιγραφή που δημιουργήθηκε αυτόματα">
            <a:extLst>
              <a:ext uri="{FF2B5EF4-FFF2-40B4-BE49-F238E27FC236}">
                <a16:creationId xmlns:a16="http://schemas.microsoft.com/office/drawing/2014/main" id="{C07C7E08-C358-FE6A-F681-C29F9D5FC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9158"/>
            <a:ext cx="2622913" cy="4649710"/>
          </a:xfrm>
          <a:prstGeom prst="rect">
            <a:avLst/>
          </a:prstGeom>
          <a:ln w="19050">
            <a:solidFill>
              <a:srgbClr val="C00000"/>
            </a:solidFill>
          </a:ln>
        </p:spPr>
      </p:pic>
      <p:sp>
        <p:nvSpPr>
          <p:cNvPr id="8" name="TextBox 7">
            <a:extLst>
              <a:ext uri="{FF2B5EF4-FFF2-40B4-BE49-F238E27FC236}">
                <a16:creationId xmlns:a16="http://schemas.microsoft.com/office/drawing/2014/main" id="{3D43DFA7-BAD3-BB81-D3A2-1A78D24EBDEC}"/>
              </a:ext>
            </a:extLst>
          </p:cNvPr>
          <p:cNvSpPr txBox="1"/>
          <p:nvPr/>
        </p:nvSpPr>
        <p:spPr>
          <a:xfrm>
            <a:off x="0" y="1491630"/>
            <a:ext cx="2699792" cy="1200329"/>
          </a:xfrm>
          <a:prstGeom prst="rect">
            <a:avLst/>
          </a:prstGeom>
          <a:noFill/>
          <a:ln w="19050">
            <a:solidFill>
              <a:srgbClr val="C00000"/>
            </a:solidFill>
          </a:ln>
        </p:spPr>
        <p:txBody>
          <a:bodyPr wrap="square" rtlCol="0">
            <a:spAutoFit/>
          </a:bodyPr>
          <a:lstStyle/>
          <a:p>
            <a:r>
              <a:rPr lang="el-GR" dirty="0">
                <a:solidFill>
                  <a:srgbClr val="00B050"/>
                </a:solidFill>
              </a:rPr>
              <a:t>-Εμβολισμός με </a:t>
            </a:r>
            <a:r>
              <a:rPr lang="fr-FR" dirty="0" err="1">
                <a:solidFill>
                  <a:srgbClr val="00B050"/>
                </a:solidFill>
              </a:rPr>
              <a:t>coil</a:t>
            </a:r>
            <a:r>
              <a:rPr lang="fr-FR" dirty="0">
                <a:solidFill>
                  <a:srgbClr val="00B050"/>
                </a:solidFill>
              </a:rPr>
              <a:t> </a:t>
            </a:r>
            <a:r>
              <a:rPr lang="el-GR" dirty="0">
                <a:solidFill>
                  <a:srgbClr val="00B050"/>
                </a:solidFill>
              </a:rPr>
              <a:t>της </a:t>
            </a:r>
            <a:r>
              <a:rPr lang="el-GR" dirty="0" err="1">
                <a:solidFill>
                  <a:srgbClr val="00B050"/>
                </a:solidFill>
              </a:rPr>
              <a:t>αρ</a:t>
            </a:r>
            <a:r>
              <a:rPr lang="el-GR" dirty="0">
                <a:solidFill>
                  <a:srgbClr val="00B050"/>
                </a:solidFill>
              </a:rPr>
              <a:t>. έσω λαγονίου</a:t>
            </a:r>
          </a:p>
          <a:p>
            <a:r>
              <a:rPr lang="el-GR" dirty="0">
                <a:solidFill>
                  <a:srgbClr val="00B050"/>
                </a:solidFill>
              </a:rPr>
              <a:t>- Επέκταση με νέο σκέλος στην έξω λαγόνιο</a:t>
            </a:r>
            <a:endParaRPr lang="en-US" dirty="0">
              <a:solidFill>
                <a:srgbClr val="00B050"/>
              </a:solidFill>
            </a:endParaRPr>
          </a:p>
        </p:txBody>
      </p:sp>
      <p:cxnSp>
        <p:nvCxnSpPr>
          <p:cNvPr id="10" name="Ευθύγραμμο βέλος σύνδεσης 9">
            <a:extLst>
              <a:ext uri="{FF2B5EF4-FFF2-40B4-BE49-F238E27FC236}">
                <a16:creationId xmlns:a16="http://schemas.microsoft.com/office/drawing/2014/main" id="{CF02DD16-0DD5-33F2-F7AE-2E9C781A8F34}"/>
              </a:ext>
            </a:extLst>
          </p:cNvPr>
          <p:cNvCxnSpPr/>
          <p:nvPr/>
        </p:nvCxnSpPr>
        <p:spPr>
          <a:xfrm flipV="1">
            <a:off x="3851920" y="2859782"/>
            <a:ext cx="288032" cy="144016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a:extLst>
              <a:ext uri="{FF2B5EF4-FFF2-40B4-BE49-F238E27FC236}">
                <a16:creationId xmlns:a16="http://schemas.microsoft.com/office/drawing/2014/main" id="{43F41B22-0B19-C5A8-63A5-4549B8B34D4A}"/>
              </a:ext>
            </a:extLst>
          </p:cNvPr>
          <p:cNvCxnSpPr>
            <a:cxnSpLocks/>
          </p:cNvCxnSpPr>
          <p:nvPr/>
        </p:nvCxnSpPr>
        <p:spPr>
          <a:xfrm>
            <a:off x="6891815" y="2691959"/>
            <a:ext cx="935857" cy="9581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a:extLst>
              <a:ext uri="{FF2B5EF4-FFF2-40B4-BE49-F238E27FC236}">
                <a16:creationId xmlns:a16="http://schemas.microsoft.com/office/drawing/2014/main" id="{00D2216F-94F0-4CFD-EA15-8A92C92FFDC6}"/>
              </a:ext>
            </a:extLst>
          </p:cNvPr>
          <p:cNvCxnSpPr>
            <a:cxnSpLocks/>
          </p:cNvCxnSpPr>
          <p:nvPr/>
        </p:nvCxnSpPr>
        <p:spPr>
          <a:xfrm>
            <a:off x="7236296" y="3579862"/>
            <a:ext cx="679396" cy="41985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943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9B6994-E6BA-ED41-02ED-BC569A8CA2A2}"/>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Παράγοντες κινδύνου</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id="{03495F55-2CCA-AB2B-5A21-20F7A25CDC9D}"/>
              </a:ext>
            </a:extLst>
          </p:cNvPr>
          <p:cNvSpPr>
            <a:spLocks noGrp="1"/>
          </p:cNvSpPr>
          <p:nvPr>
            <p:ph sz="half" idx="1"/>
          </p:nvPr>
        </p:nvSpPr>
        <p:spPr>
          <a:xfrm>
            <a:off x="449672" y="1099209"/>
            <a:ext cx="4038600" cy="3394472"/>
          </a:xfrm>
        </p:spPr>
        <p:txBody>
          <a:bodyPr>
            <a:noAutofit/>
          </a:bodyPr>
          <a:lstStyle/>
          <a:p>
            <a:r>
              <a:rPr lang="el-GR" sz="1600" dirty="0">
                <a:latin typeface="Book Antiqua" pitchFamily="18" charset="0"/>
              </a:rPr>
              <a:t>Ηλικία</a:t>
            </a:r>
          </a:p>
          <a:p>
            <a:r>
              <a:rPr lang="el-GR" sz="1600" b="1" dirty="0">
                <a:solidFill>
                  <a:srgbClr val="0836F8"/>
                </a:solidFill>
                <a:latin typeface="Book Antiqua" pitchFamily="18" charset="0"/>
              </a:rPr>
              <a:t>Κάπνισμα</a:t>
            </a:r>
            <a:r>
              <a:rPr lang="el-GR" sz="1600" dirty="0">
                <a:latin typeface="Book Antiqua" pitchFamily="18" charset="0"/>
              </a:rPr>
              <a:t> </a:t>
            </a:r>
          </a:p>
          <a:p>
            <a:r>
              <a:rPr lang="el-GR" sz="1600" dirty="0">
                <a:latin typeface="Book Antiqua" pitchFamily="18" charset="0"/>
              </a:rPr>
              <a:t>Αθηροσκλήρωση</a:t>
            </a:r>
          </a:p>
          <a:p>
            <a:r>
              <a:rPr lang="el-GR" sz="1600" b="1" dirty="0">
                <a:solidFill>
                  <a:srgbClr val="0836F8"/>
                </a:solidFill>
                <a:latin typeface="Book Antiqua" pitchFamily="18" charset="0"/>
              </a:rPr>
              <a:t>Υπέρταση</a:t>
            </a:r>
          </a:p>
          <a:p>
            <a:r>
              <a:rPr lang="el-GR" sz="1600" b="1" dirty="0">
                <a:solidFill>
                  <a:srgbClr val="0836F8"/>
                </a:solidFill>
                <a:latin typeface="Book Antiqua" pitchFamily="18" charset="0"/>
              </a:rPr>
              <a:t>Οικογενειακό ιστορικό</a:t>
            </a:r>
            <a:r>
              <a:rPr lang="en-US" sz="1600" b="1" dirty="0">
                <a:solidFill>
                  <a:srgbClr val="0836F8"/>
                </a:solidFill>
                <a:latin typeface="Book Antiqua" pitchFamily="18" charset="0"/>
              </a:rPr>
              <a:t> (</a:t>
            </a:r>
            <a:r>
              <a:rPr lang="el-GR" sz="1600" b="1" dirty="0">
                <a:solidFill>
                  <a:srgbClr val="0836F8"/>
                </a:solidFill>
                <a:latin typeface="Book Antiqua" pitchFamily="18" charset="0"/>
              </a:rPr>
              <a:t>20-30%</a:t>
            </a:r>
            <a:r>
              <a:rPr lang="en-US" sz="1600" b="1" dirty="0">
                <a:solidFill>
                  <a:srgbClr val="0836F8"/>
                </a:solidFill>
                <a:latin typeface="Book Antiqua" pitchFamily="18" charset="0"/>
              </a:rPr>
              <a:t>)</a:t>
            </a:r>
            <a:endParaRPr lang="el-GR" sz="1600" b="1" dirty="0">
              <a:solidFill>
                <a:srgbClr val="0836F8"/>
              </a:solidFill>
              <a:latin typeface="Book Antiqua" pitchFamily="18" charset="0"/>
            </a:endParaRPr>
          </a:p>
          <a:p>
            <a:r>
              <a:rPr lang="el-GR" sz="1600" b="1" dirty="0">
                <a:solidFill>
                  <a:srgbClr val="0836F8"/>
                </a:solidFill>
                <a:latin typeface="Book Antiqua" pitchFamily="18" charset="0"/>
              </a:rPr>
              <a:t>Ύπαρξη ανευρύσματος σε άλλο σημείο</a:t>
            </a:r>
            <a:endParaRPr lang="en-US" sz="1600" b="1" dirty="0">
              <a:solidFill>
                <a:srgbClr val="0836F8"/>
              </a:solidFill>
              <a:latin typeface="Book Antiqua" pitchFamily="18" charset="0"/>
            </a:endParaRPr>
          </a:p>
          <a:p>
            <a:r>
              <a:rPr lang="el-GR" sz="1600" dirty="0">
                <a:latin typeface="Book Antiqua" pitchFamily="18" charset="0"/>
              </a:rPr>
              <a:t>ΧΑΠ</a:t>
            </a:r>
          </a:p>
          <a:p>
            <a:r>
              <a:rPr lang="el-GR" sz="1600" dirty="0">
                <a:latin typeface="Book Antiqua" pitchFamily="18" charset="0"/>
              </a:rPr>
              <a:t>Εθνικότητα</a:t>
            </a:r>
          </a:p>
          <a:p>
            <a:r>
              <a:rPr lang="el-GR" sz="1600" dirty="0">
                <a:latin typeface="Book Antiqua" pitchFamily="18" charset="0"/>
              </a:rPr>
              <a:t>Σε διδύμους </a:t>
            </a:r>
            <a:r>
              <a:rPr lang="el-GR" sz="1600" dirty="0" err="1">
                <a:latin typeface="Book Antiqua" pitchFamily="18" charset="0"/>
              </a:rPr>
              <a:t>οικογενής</a:t>
            </a:r>
            <a:r>
              <a:rPr lang="el-GR" sz="1600" dirty="0">
                <a:latin typeface="Book Antiqua" pitchFamily="18" charset="0"/>
              </a:rPr>
              <a:t> προδιάθεση&gt; 70%</a:t>
            </a:r>
          </a:p>
          <a:p>
            <a:r>
              <a:rPr lang="el-GR" sz="1600" dirty="0">
                <a:latin typeface="Book Antiqua" pitchFamily="18" charset="0"/>
              </a:rPr>
              <a:t>Μείωση κατά 50% σε Σ.Δ.</a:t>
            </a:r>
            <a:endParaRPr lang="en-US" sz="1600" dirty="0">
              <a:latin typeface="Book Antiqua" pitchFamily="18" charset="0"/>
            </a:endParaRPr>
          </a:p>
        </p:txBody>
      </p:sp>
      <p:pic>
        <p:nvPicPr>
          <p:cNvPr id="2050" name="Picture 2" descr="Ο καπνιστής και το τσιγάρο του - Ελληνική Πύλη Παιδείας">
            <a:extLst>
              <a:ext uri="{FF2B5EF4-FFF2-40B4-BE49-F238E27FC236}">
                <a16:creationId xmlns:a16="http://schemas.microsoft.com/office/drawing/2014/main" id="{8EC98A67-53B8-B86A-135C-48AE0F980699}"/>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55730" y="1096117"/>
            <a:ext cx="2319034" cy="1403625"/>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473E7F7A-953B-8100-BA58-50D5E5C852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728" y="2709484"/>
            <a:ext cx="2580567" cy="2022505"/>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cxnSp>
        <p:nvCxnSpPr>
          <p:cNvPr id="5" name="Ευθύγραμμο βέλος σύνδεσης 4">
            <a:extLst>
              <a:ext uri="{FF2B5EF4-FFF2-40B4-BE49-F238E27FC236}">
                <a16:creationId xmlns:a16="http://schemas.microsoft.com/office/drawing/2014/main" id="{E73AAEEC-0E5E-FE46-6D98-F17C2A428492}"/>
              </a:ext>
            </a:extLst>
          </p:cNvPr>
          <p:cNvCxnSpPr>
            <a:cxnSpLocks/>
          </p:cNvCxnSpPr>
          <p:nvPr/>
        </p:nvCxnSpPr>
        <p:spPr>
          <a:xfrm>
            <a:off x="4344256" y="1635646"/>
            <a:ext cx="28803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a:extLst>
              <a:ext uri="{FF2B5EF4-FFF2-40B4-BE49-F238E27FC236}">
                <a16:creationId xmlns:a16="http://schemas.microsoft.com/office/drawing/2014/main" id="{DD23AB68-CE4B-F143-A6FB-E7C0351E803B}"/>
              </a:ext>
            </a:extLst>
          </p:cNvPr>
          <p:cNvCxnSpPr>
            <a:cxnSpLocks/>
          </p:cNvCxnSpPr>
          <p:nvPr/>
        </p:nvCxnSpPr>
        <p:spPr>
          <a:xfrm>
            <a:off x="3779912" y="3147814"/>
            <a:ext cx="792088"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364E220-598F-A1E4-5C7C-9D96EED754EF}"/>
              </a:ext>
            </a:extLst>
          </p:cNvPr>
          <p:cNvSpPr txBox="1"/>
          <p:nvPr/>
        </p:nvSpPr>
        <p:spPr>
          <a:xfrm flipH="1">
            <a:off x="3347864" y="4443958"/>
            <a:ext cx="1296144"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pic>
        <p:nvPicPr>
          <p:cNvPr id="105474" name="Picture 2" descr="Η ποιότητα ζωής στην τρίτη ηλικία - γερνάω αλλιώς"/>
          <p:cNvPicPr>
            <a:picLocks noChangeAspect="1" noChangeArrowheads="1"/>
          </p:cNvPicPr>
          <p:nvPr/>
        </p:nvPicPr>
        <p:blipFill>
          <a:blip r:embed="rId4" cstate="print"/>
          <a:srcRect/>
          <a:stretch>
            <a:fillRect/>
          </a:stretch>
        </p:blipFill>
        <p:spPr bwMode="auto">
          <a:xfrm>
            <a:off x="7010988" y="1093950"/>
            <a:ext cx="2111099" cy="1403882"/>
          </a:xfrm>
          <a:prstGeom prst="rect">
            <a:avLst/>
          </a:prstGeom>
          <a:noFill/>
          <a:ln w="19050">
            <a:solidFill>
              <a:srgbClr val="C00000"/>
            </a:solidFill>
          </a:ln>
        </p:spPr>
      </p:pic>
      <p:pic>
        <p:nvPicPr>
          <p:cNvPr id="105476" name="Picture 4" descr="Δημήτριος Ηλιόπουλος | Καρδιοχειρουργός | Στεφανιαία Νόσος"/>
          <p:cNvPicPr>
            <a:picLocks noChangeAspect="1" noChangeArrowheads="1"/>
          </p:cNvPicPr>
          <p:nvPr/>
        </p:nvPicPr>
        <p:blipFill>
          <a:blip r:embed="rId5" cstate="print"/>
          <a:srcRect/>
          <a:stretch>
            <a:fillRect/>
          </a:stretch>
        </p:blipFill>
        <p:spPr bwMode="auto">
          <a:xfrm>
            <a:off x="7253831" y="2715765"/>
            <a:ext cx="1884032" cy="1283491"/>
          </a:xfrm>
          <a:prstGeom prst="rect">
            <a:avLst/>
          </a:prstGeom>
          <a:noFill/>
          <a:ln w="19050">
            <a:solidFill>
              <a:srgbClr val="C00000"/>
            </a:solidFill>
          </a:ln>
        </p:spPr>
      </p:pic>
      <p:pic>
        <p:nvPicPr>
          <p:cNvPr id="105478" name="Picture 6" descr="Υπέρταση: Μύθοι και Αλήθειες - ΓN Ηρακλείου Βενιζέλειο"/>
          <p:cNvPicPr>
            <a:picLocks noChangeAspect="1" noChangeArrowheads="1"/>
          </p:cNvPicPr>
          <p:nvPr/>
        </p:nvPicPr>
        <p:blipFill>
          <a:blip r:embed="rId6" cstate="print"/>
          <a:srcRect/>
          <a:stretch>
            <a:fillRect/>
          </a:stretch>
        </p:blipFill>
        <p:spPr bwMode="auto">
          <a:xfrm>
            <a:off x="7247670" y="4012309"/>
            <a:ext cx="1454471" cy="727236"/>
          </a:xfrm>
          <a:prstGeom prst="rect">
            <a:avLst/>
          </a:prstGeom>
          <a:noFill/>
          <a:ln w="19050">
            <a:solidFill>
              <a:srgbClr val="C00000"/>
            </a:solidFill>
          </a:ln>
        </p:spPr>
      </p:pic>
    </p:spTree>
    <p:extLst>
      <p:ext uri="{BB962C8B-B14F-4D97-AF65-F5344CB8AC3E}">
        <p14:creationId xmlns:p14="http://schemas.microsoft.com/office/powerpoint/2010/main" val="39052044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226DD7-6163-28E3-6614-58D596E998FF}"/>
              </a:ext>
            </a:extLst>
          </p:cNvPr>
          <p:cNvSpPr>
            <a:spLocks noGrp="1"/>
          </p:cNvSpPr>
          <p:nvPr>
            <p:ph type="title"/>
          </p:nvPr>
        </p:nvSpPr>
        <p:spPr/>
        <p:txBody>
          <a:bodyPr>
            <a:normAutofit/>
          </a:bodyPr>
          <a:lstStyle/>
          <a:p>
            <a:r>
              <a:rPr lang="el-GR" sz="3600" b="1" dirty="0" err="1">
                <a:solidFill>
                  <a:srgbClr val="C00000"/>
                </a:solidFill>
                <a:latin typeface="Book Antiqua" panose="02040602050305030304" pitchFamily="18" charset="0"/>
              </a:rPr>
              <a:t>Ενδοδιαφυγή</a:t>
            </a:r>
            <a:r>
              <a:rPr lang="el-GR" sz="3600" b="1" dirty="0">
                <a:solidFill>
                  <a:srgbClr val="C00000"/>
                </a:solidFill>
                <a:latin typeface="Book Antiqua" panose="02040602050305030304" pitchFamily="18" charset="0"/>
              </a:rPr>
              <a:t> Ιβ με ρήξη</a:t>
            </a:r>
            <a:endParaRPr lang="en-US" sz="3600" b="1" dirty="0">
              <a:solidFill>
                <a:srgbClr val="C00000"/>
              </a:solidFill>
              <a:latin typeface="Book Antiqua" panose="02040602050305030304" pitchFamily="18" charset="0"/>
            </a:endParaRPr>
          </a:p>
        </p:txBody>
      </p:sp>
      <p:pic>
        <p:nvPicPr>
          <p:cNvPr id="5" name="Θέση περιεχομένου 4" descr="Εικόνα που περιέχει ασπρόμαυρο, τέχνη, μονοχρωματικό, σκίτσο/σχέδιο&#10;&#10;Περιγραφή που δημιουργήθηκε αυτόματα">
            <a:extLst>
              <a:ext uri="{FF2B5EF4-FFF2-40B4-BE49-F238E27FC236}">
                <a16:creationId xmlns:a16="http://schemas.microsoft.com/office/drawing/2014/main" id="{4D5245CB-080D-F764-D8CB-CF4D9040C7F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090789"/>
            <a:ext cx="3707904" cy="3987864"/>
          </a:xfrm>
          <a:ln w="19050">
            <a:solidFill>
              <a:srgbClr val="C00000"/>
            </a:solidFill>
          </a:ln>
        </p:spPr>
      </p:pic>
      <p:pic>
        <p:nvPicPr>
          <p:cNvPr id="7" name="Εικόνα 6" descr="Εικόνα που περιέχει κρανίο, απολίθωμα, φυσικό υλικό, θηλαστικό&#10;&#10;Περιγραφή που δημιουργήθηκε αυτόματα">
            <a:extLst>
              <a:ext uri="{FF2B5EF4-FFF2-40B4-BE49-F238E27FC236}">
                <a16:creationId xmlns:a16="http://schemas.microsoft.com/office/drawing/2014/main" id="{A63F291C-3551-4FCE-3249-A23F466EC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1065700"/>
            <a:ext cx="3962635" cy="3626004"/>
          </a:xfrm>
          <a:prstGeom prst="rect">
            <a:avLst/>
          </a:prstGeom>
          <a:ln w="19050">
            <a:solidFill>
              <a:srgbClr val="C00000"/>
            </a:solidFill>
          </a:ln>
        </p:spPr>
      </p:pic>
      <p:sp>
        <p:nvSpPr>
          <p:cNvPr id="3" name="TextBox 7">
            <a:extLst>
              <a:ext uri="{FF2B5EF4-FFF2-40B4-BE49-F238E27FC236}">
                <a16:creationId xmlns:a16="http://schemas.microsoft.com/office/drawing/2014/main" id="{6CE91933-4E45-0539-1604-02EB88D4C31F}"/>
              </a:ext>
            </a:extLst>
          </p:cNvPr>
          <p:cNvSpPr txBox="1"/>
          <p:nvPr/>
        </p:nvSpPr>
        <p:spPr>
          <a:xfrm flipH="1">
            <a:off x="8297832" y="2678647"/>
            <a:ext cx="846168" cy="400110"/>
          </a:xfrm>
          <a:prstGeom prst="rect">
            <a:avLst/>
          </a:prstGeom>
          <a:no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Tree>
    <p:extLst>
      <p:ext uri="{BB962C8B-B14F-4D97-AF65-F5344CB8AC3E}">
        <p14:creationId xmlns:p14="http://schemas.microsoft.com/office/powerpoint/2010/main" val="4436570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2A1767-DFB0-CA03-188F-3F8287FEB1CF}"/>
              </a:ext>
            </a:extLst>
          </p:cNvPr>
          <p:cNvSpPr>
            <a:spLocks noGrp="1"/>
          </p:cNvSpPr>
          <p:nvPr>
            <p:ph type="title"/>
          </p:nvPr>
        </p:nvSpPr>
        <p:spPr/>
        <p:txBody>
          <a:bodyPr>
            <a:noAutofit/>
          </a:bodyPr>
          <a:lstStyle/>
          <a:p>
            <a:r>
              <a:rPr lang="el-GR" sz="2800" b="1" dirty="0" err="1">
                <a:solidFill>
                  <a:srgbClr val="C00000"/>
                </a:solidFill>
                <a:latin typeface="Book Antiqua" panose="02040602050305030304" pitchFamily="18" charset="0"/>
              </a:rPr>
              <a:t>Διοσφυϊκός</a:t>
            </a:r>
            <a:r>
              <a:rPr lang="el-GR" sz="2800" b="1" dirty="0">
                <a:solidFill>
                  <a:srgbClr val="C00000"/>
                </a:solidFill>
                <a:latin typeface="Book Antiqua" panose="02040602050305030304" pitchFamily="18" charset="0"/>
              </a:rPr>
              <a:t> εμβολισμός </a:t>
            </a:r>
            <a:br>
              <a:rPr lang="el-GR" sz="2800" b="1" dirty="0">
                <a:solidFill>
                  <a:srgbClr val="C00000"/>
                </a:solidFill>
                <a:latin typeface="Book Antiqua" panose="02040602050305030304" pitchFamily="18" charset="0"/>
              </a:rPr>
            </a:br>
            <a:r>
              <a:rPr lang="el-GR" sz="2800" b="1" dirty="0" err="1">
                <a:solidFill>
                  <a:srgbClr val="C00000"/>
                </a:solidFill>
                <a:latin typeface="Book Antiqua" panose="02040602050305030304" pitchFamily="18" charset="0"/>
              </a:rPr>
              <a:t>ενδοδιαφυγής</a:t>
            </a:r>
            <a:r>
              <a:rPr lang="el-GR" sz="2800" b="1" dirty="0">
                <a:solidFill>
                  <a:srgbClr val="C00000"/>
                </a:solidFill>
                <a:latin typeface="Book Antiqua" panose="02040602050305030304" pitchFamily="18" charset="0"/>
              </a:rPr>
              <a:t> τύπου ΙΙ</a:t>
            </a:r>
            <a:endParaRPr lang="en-US" sz="2800" b="1" dirty="0">
              <a:solidFill>
                <a:srgbClr val="C00000"/>
              </a:solidFill>
              <a:latin typeface="Book Antiqua" panose="02040602050305030304" pitchFamily="18" charset="0"/>
            </a:endParaRPr>
          </a:p>
        </p:txBody>
      </p:sp>
      <p:pic>
        <p:nvPicPr>
          <p:cNvPr id="5" name="Θέση περιεχομένου 4" descr="Εικόνα που περιέχει σκίτσο/σχέδιο, έντομο, ασπόνδυλο, τέχνη&#10;&#10;Περιγραφή που δημιουργήθηκε αυτόματα">
            <a:extLst>
              <a:ext uri="{FF2B5EF4-FFF2-40B4-BE49-F238E27FC236}">
                <a16:creationId xmlns:a16="http://schemas.microsoft.com/office/drawing/2014/main" id="{D6AB7D60-49AF-6638-704A-45F241D068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1070" y="1200150"/>
            <a:ext cx="4751553" cy="3459832"/>
          </a:xfrm>
          <a:ln w="19050">
            <a:solidFill>
              <a:srgbClr val="C00000"/>
            </a:solidFill>
          </a:ln>
        </p:spPr>
      </p:pic>
    </p:spTree>
    <p:extLst>
      <p:ext uri="{BB962C8B-B14F-4D97-AF65-F5344CB8AC3E}">
        <p14:creationId xmlns:p14="http://schemas.microsoft.com/office/powerpoint/2010/main" val="16928795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484070-FF5E-C5EE-7613-FE6808850B45}"/>
              </a:ext>
            </a:extLst>
          </p:cNvPr>
          <p:cNvSpPr>
            <a:spLocks noGrp="1"/>
          </p:cNvSpPr>
          <p:nvPr>
            <p:ph type="title"/>
          </p:nvPr>
        </p:nvSpPr>
        <p:spPr/>
        <p:txBody>
          <a:bodyPr/>
          <a:lstStyle/>
          <a:p>
            <a:endParaRPr lang="en-US"/>
          </a:p>
        </p:txBody>
      </p:sp>
      <p:pic>
        <p:nvPicPr>
          <p:cNvPr id="5" name="Θέση περιεχομένου 4" descr="Εικόνα που περιέχει μονοχρωματικό, ασπρόμαυρο, μονοχρωματική φωτογραφία, μαύρο&#10;&#10;Περιγραφή που δημιουργήθηκε αυτόματα">
            <a:extLst>
              <a:ext uri="{FF2B5EF4-FFF2-40B4-BE49-F238E27FC236}">
                <a16:creationId xmlns:a16="http://schemas.microsoft.com/office/drawing/2014/main" id="{BA9033A9-6AB1-7214-92DE-B0301E10D3E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9" y="27690"/>
            <a:ext cx="3336425" cy="3197949"/>
          </a:xfrm>
          <a:ln w="19050">
            <a:solidFill>
              <a:srgbClr val="C00000"/>
            </a:solidFill>
          </a:ln>
        </p:spPr>
      </p:pic>
      <p:pic>
        <p:nvPicPr>
          <p:cNvPr id="9" name="Εικόνα 8" descr="Εικόνα που περιέχει ασπρόμαυρο, ύφαλος, μαύρο, μονοχρωματικό&#10;&#10;Περιγραφή που δημιουργήθηκε αυτόματα">
            <a:extLst>
              <a:ext uri="{FF2B5EF4-FFF2-40B4-BE49-F238E27FC236}">
                <a16:creationId xmlns:a16="http://schemas.microsoft.com/office/drawing/2014/main" id="{F1916785-C8FE-05E7-8F32-2FA39BE9C5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1459250"/>
            <a:ext cx="2864226" cy="3685368"/>
          </a:xfrm>
          <a:prstGeom prst="rect">
            <a:avLst/>
          </a:prstGeom>
          <a:ln w="19050">
            <a:solidFill>
              <a:srgbClr val="C00000"/>
            </a:solidFill>
          </a:ln>
        </p:spPr>
      </p:pic>
      <p:pic>
        <p:nvPicPr>
          <p:cNvPr id="11" name="Εικόνα 10" descr="Εικόνα που περιέχει ζωγραφιά, σκίτσο/σχέδιο, κείμενο, παιδική τέχνη&#10;&#10;Περιγραφή που δημιουργήθηκε αυτόματα">
            <a:extLst>
              <a:ext uri="{FF2B5EF4-FFF2-40B4-BE49-F238E27FC236}">
                <a16:creationId xmlns:a16="http://schemas.microsoft.com/office/drawing/2014/main" id="{12281D4A-4739-D688-EC6E-9DCE9903AA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27690"/>
            <a:ext cx="2904377" cy="4691457"/>
          </a:xfrm>
          <a:prstGeom prst="rect">
            <a:avLst/>
          </a:prstGeom>
          <a:ln w="19050">
            <a:solidFill>
              <a:srgbClr val="C00000"/>
            </a:solidFill>
          </a:ln>
        </p:spPr>
      </p:pic>
      <p:sp>
        <p:nvSpPr>
          <p:cNvPr id="12" name="TextBox 11">
            <a:extLst>
              <a:ext uri="{FF2B5EF4-FFF2-40B4-BE49-F238E27FC236}">
                <a16:creationId xmlns:a16="http://schemas.microsoft.com/office/drawing/2014/main" id="{DBC24A47-927D-8101-8934-AACD3F53C77A}"/>
              </a:ext>
            </a:extLst>
          </p:cNvPr>
          <p:cNvSpPr txBox="1"/>
          <p:nvPr/>
        </p:nvSpPr>
        <p:spPr>
          <a:xfrm>
            <a:off x="107504" y="3579862"/>
            <a:ext cx="3096344" cy="923330"/>
          </a:xfrm>
          <a:prstGeom prst="rect">
            <a:avLst/>
          </a:prstGeom>
          <a:noFill/>
          <a:ln w="19050">
            <a:solidFill>
              <a:srgbClr val="C00000"/>
            </a:solidFill>
          </a:ln>
        </p:spPr>
        <p:txBody>
          <a:bodyPr wrap="square" rtlCol="0">
            <a:spAutoFit/>
          </a:bodyPr>
          <a:lstStyle/>
          <a:p>
            <a:r>
              <a:rPr lang="el-GR" b="1" dirty="0" err="1">
                <a:solidFill>
                  <a:srgbClr val="00B050"/>
                </a:solidFill>
                <a:latin typeface="Book Antiqua" panose="02040602050305030304" pitchFamily="18" charset="0"/>
              </a:rPr>
              <a:t>Επανελλειμμένες</a:t>
            </a:r>
            <a:r>
              <a:rPr lang="el-GR" b="1" dirty="0">
                <a:solidFill>
                  <a:srgbClr val="00B050"/>
                </a:solidFill>
                <a:latin typeface="Book Antiqua" panose="02040602050305030304" pitchFamily="18" charset="0"/>
              </a:rPr>
              <a:t> τύπου ΙΙ </a:t>
            </a:r>
            <a:r>
              <a:rPr lang="el-GR" b="1" dirty="0" err="1">
                <a:solidFill>
                  <a:srgbClr val="00B050"/>
                </a:solidFill>
                <a:latin typeface="Book Antiqua" panose="02040602050305030304" pitchFamily="18" charset="0"/>
              </a:rPr>
              <a:t>ενδοδιαφυγές</a:t>
            </a:r>
            <a:r>
              <a:rPr lang="el-GR" b="1" dirty="0">
                <a:solidFill>
                  <a:srgbClr val="00B050"/>
                </a:solidFill>
                <a:latin typeface="Book Antiqua" panose="02040602050305030304" pitchFamily="18" charset="0"/>
              </a:rPr>
              <a:t> – αύξηση σάκου (5,5 σε 8,5</a:t>
            </a:r>
            <a:r>
              <a:rPr lang="en-US" b="1" dirty="0">
                <a:solidFill>
                  <a:srgbClr val="00B050"/>
                </a:solidFill>
                <a:latin typeface="Book Antiqua" panose="02040602050305030304" pitchFamily="18" charset="0"/>
              </a:rPr>
              <a:t>cm)</a:t>
            </a:r>
          </a:p>
        </p:txBody>
      </p:sp>
      <p:sp>
        <p:nvSpPr>
          <p:cNvPr id="3" name="TextBox 7">
            <a:extLst>
              <a:ext uri="{FF2B5EF4-FFF2-40B4-BE49-F238E27FC236}">
                <a16:creationId xmlns:a16="http://schemas.microsoft.com/office/drawing/2014/main" id="{F5275466-50A3-00A2-5356-6D97A5197074}"/>
              </a:ext>
            </a:extLst>
          </p:cNvPr>
          <p:cNvSpPr txBox="1"/>
          <p:nvPr/>
        </p:nvSpPr>
        <p:spPr>
          <a:xfrm flipH="1">
            <a:off x="-18221" y="4718829"/>
            <a:ext cx="845805" cy="400110"/>
          </a:xfrm>
          <a:prstGeom prst="rect">
            <a:avLst/>
          </a:prstGeom>
          <a:no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Tree>
    <p:extLst>
      <p:ext uri="{BB962C8B-B14F-4D97-AF65-F5344CB8AC3E}">
        <p14:creationId xmlns:p14="http://schemas.microsoft.com/office/powerpoint/2010/main" val="14531756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σάρκα, ιατρικό, εσωτερικός χώρος, κόκκινο&#10;&#10;Περιγραφή που δημιουργήθηκε αυτόματα">
            <a:extLst>
              <a:ext uri="{FF2B5EF4-FFF2-40B4-BE49-F238E27FC236}">
                <a16:creationId xmlns:a16="http://schemas.microsoft.com/office/drawing/2014/main" id="{1277B6FE-E5D8-55DF-EC4E-254BAD30BF2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6611" b="6180"/>
          <a:stretch/>
        </p:blipFill>
        <p:spPr>
          <a:xfrm>
            <a:off x="5436095" y="3021364"/>
            <a:ext cx="3742827" cy="2105341"/>
          </a:xfrm>
          <a:noFill/>
          <a:ln w="19050">
            <a:solidFill>
              <a:schemeClr val="tx1"/>
            </a:solidFill>
          </a:ln>
        </p:spPr>
      </p:pic>
      <p:pic>
        <p:nvPicPr>
          <p:cNvPr id="7" name="Εικόνα 6" descr="Εικόνα που περιέχει σάρκα, ιατρικός εξοπλισμός, ιατρικό, εσωτερικός χώρος&#10;&#10;Περιγραφή που δημιουργήθηκε αυτόματα">
            <a:extLst>
              <a:ext uri="{FF2B5EF4-FFF2-40B4-BE49-F238E27FC236}">
                <a16:creationId xmlns:a16="http://schemas.microsoft.com/office/drawing/2014/main" id="{01E2B827-1C2F-AD1E-37A7-4932E248AC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9485" y="-20348"/>
            <a:ext cx="2123729" cy="3358627"/>
          </a:xfrm>
          <a:prstGeom prst="rect">
            <a:avLst/>
          </a:prstGeom>
          <a:ln w="19050">
            <a:solidFill>
              <a:srgbClr val="C00000"/>
            </a:solidFill>
          </a:ln>
        </p:spPr>
      </p:pic>
      <p:pic>
        <p:nvPicPr>
          <p:cNvPr id="9" name="Εικόνα 8" descr="Εικόνα που περιέχει σάρκα, άτομο, ιατρικό, τραυματισμός&#10;&#10;Περιγραφή που δημιουργήθηκε αυτόματα">
            <a:extLst>
              <a:ext uri="{FF2B5EF4-FFF2-40B4-BE49-F238E27FC236}">
                <a16:creationId xmlns:a16="http://schemas.microsoft.com/office/drawing/2014/main" id="{14DBFD62-169C-CD5A-6395-271088213A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9659" y="-11060"/>
            <a:ext cx="3078800" cy="3015645"/>
          </a:xfrm>
          <a:prstGeom prst="rect">
            <a:avLst/>
          </a:prstGeom>
          <a:ln w="19050">
            <a:solidFill>
              <a:srgbClr val="C00000"/>
            </a:solidFill>
          </a:ln>
        </p:spPr>
      </p:pic>
      <p:pic>
        <p:nvPicPr>
          <p:cNvPr id="11" name="Εικόνα 10" descr="Εικόνα που περιέχει ιατρικός εξοπλισμός, σάρκα, ιατρικό, υγειονομική περίθαλψη&#10;&#10;Περιγραφή που δημιουργήθηκε αυτόματα">
            <a:extLst>
              <a:ext uri="{FF2B5EF4-FFF2-40B4-BE49-F238E27FC236}">
                <a16:creationId xmlns:a16="http://schemas.microsoft.com/office/drawing/2014/main" id="{163A40BC-D1CF-EDF5-5F2B-ABC1C3A905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6" y="2718847"/>
            <a:ext cx="2476872" cy="2424653"/>
          </a:xfrm>
          <a:prstGeom prst="rect">
            <a:avLst/>
          </a:prstGeom>
          <a:ln w="19050">
            <a:solidFill>
              <a:srgbClr val="C00000"/>
            </a:solidFill>
          </a:ln>
        </p:spPr>
      </p:pic>
      <p:pic>
        <p:nvPicPr>
          <p:cNvPr id="13" name="Εικόνα 12" descr="Εικόνα που περιέχει σκηνή, ιατρικός εξοπλισμός, ιατρικό, σάρκα&#10;&#10;Περιγραφή που δημιουργήθηκε αυτόματα">
            <a:extLst>
              <a:ext uri="{FF2B5EF4-FFF2-40B4-BE49-F238E27FC236}">
                <a16:creationId xmlns:a16="http://schemas.microsoft.com/office/drawing/2014/main" id="{A63C8BEE-3548-52B8-F28D-B42EF2411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7295" y="2741683"/>
            <a:ext cx="3078800" cy="2401817"/>
          </a:xfrm>
          <a:prstGeom prst="rect">
            <a:avLst/>
          </a:prstGeom>
          <a:ln w="19050">
            <a:solidFill>
              <a:srgbClr val="C00000"/>
            </a:solidFill>
          </a:ln>
        </p:spPr>
      </p:pic>
      <p:pic>
        <p:nvPicPr>
          <p:cNvPr id="15" name="Εικόνα 14" descr="Εικόνα που περιέχει σάρκα, άτομο, ιατρικό, ιατρικός εξοπλισμός&#10;&#10;Περιγραφή που δημιουργήθηκε αυτόματα">
            <a:extLst>
              <a:ext uri="{FF2B5EF4-FFF2-40B4-BE49-F238E27FC236}">
                <a16:creationId xmlns:a16="http://schemas.microsoft.com/office/drawing/2014/main" id="{E6791A6D-1A45-BF6C-CCFC-3F79DCAE29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2959" y="-16039"/>
            <a:ext cx="3059832" cy="2810576"/>
          </a:xfrm>
          <a:prstGeom prst="rect">
            <a:avLst/>
          </a:prstGeom>
          <a:ln w="19050">
            <a:solidFill>
              <a:srgbClr val="C00000"/>
            </a:solidFill>
          </a:ln>
        </p:spPr>
      </p:pic>
      <p:sp>
        <p:nvSpPr>
          <p:cNvPr id="16" name="TextBox 15">
            <a:extLst>
              <a:ext uri="{FF2B5EF4-FFF2-40B4-BE49-F238E27FC236}">
                <a16:creationId xmlns:a16="http://schemas.microsoft.com/office/drawing/2014/main" id="{61BF0268-1B26-4830-28B7-B146D7E271EC}"/>
              </a:ext>
            </a:extLst>
          </p:cNvPr>
          <p:cNvSpPr txBox="1"/>
          <p:nvPr/>
        </p:nvSpPr>
        <p:spPr>
          <a:xfrm>
            <a:off x="0" y="-20348"/>
            <a:ext cx="1828800" cy="707886"/>
          </a:xfrm>
          <a:prstGeom prst="rect">
            <a:avLst/>
          </a:prstGeom>
          <a:solidFill>
            <a:schemeClr val="bg2"/>
          </a:solidFill>
          <a:ln w="19050">
            <a:solidFill>
              <a:srgbClr val="C00000"/>
            </a:solidFill>
          </a:ln>
        </p:spPr>
        <p:txBody>
          <a:bodyPr wrap="square" rtlCol="0">
            <a:spAutoFit/>
          </a:bodyPr>
          <a:lstStyle/>
          <a:p>
            <a:r>
              <a:rPr lang="el-GR" sz="2000" b="1" dirty="0">
                <a:solidFill>
                  <a:srgbClr val="00B050"/>
                </a:solidFill>
                <a:latin typeface="Book Antiqua" panose="02040602050305030304" pitchFamily="18" charset="0"/>
              </a:rPr>
              <a:t>Ανοικτή από-</a:t>
            </a:r>
          </a:p>
          <a:p>
            <a:r>
              <a:rPr lang="el-GR" sz="2000" b="1" dirty="0">
                <a:solidFill>
                  <a:srgbClr val="00B050"/>
                </a:solidFill>
                <a:latin typeface="Book Antiqua" panose="02040602050305030304" pitchFamily="18" charset="0"/>
              </a:rPr>
              <a:t>κατάσταση</a:t>
            </a:r>
            <a:endParaRPr lang="en-US" sz="2000" b="1" dirty="0">
              <a:solidFill>
                <a:srgbClr val="00B050"/>
              </a:solidFill>
              <a:latin typeface="Book Antiqua" panose="02040602050305030304" pitchFamily="18" charset="0"/>
            </a:endParaRPr>
          </a:p>
        </p:txBody>
      </p:sp>
      <p:pic>
        <p:nvPicPr>
          <p:cNvPr id="17" name="Picture 2" descr="Surgeon Cartoon Images - Free Download on Freepik">
            <a:extLst>
              <a:ext uri="{FF2B5EF4-FFF2-40B4-BE49-F238E27FC236}">
                <a16:creationId xmlns:a16="http://schemas.microsoft.com/office/drawing/2014/main" id="{90FE233D-ADE3-F32E-8B3F-663F93EB07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701459"/>
            <a:ext cx="1222220" cy="122222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B936EF2-9D8D-8149-DD63-49650E89E4C7}"/>
              </a:ext>
            </a:extLst>
          </p:cNvPr>
          <p:cNvSpPr txBox="1"/>
          <p:nvPr/>
        </p:nvSpPr>
        <p:spPr>
          <a:xfrm>
            <a:off x="-848" y="1965882"/>
            <a:ext cx="1226062" cy="707886"/>
          </a:xfrm>
          <a:prstGeom prst="rect">
            <a:avLst/>
          </a:prstGeom>
          <a:noFill/>
          <a:ln w="19050">
            <a:solidFill>
              <a:srgbClr val="C00000"/>
            </a:solidFill>
          </a:ln>
        </p:spPr>
        <p:txBody>
          <a:bodyPr wrap="square" rtlCol="0">
            <a:spAutoFit/>
          </a:bodyPr>
          <a:lstStyle/>
          <a:p>
            <a:r>
              <a:rPr lang="el-GR" sz="2000" b="1" dirty="0">
                <a:solidFill>
                  <a:srgbClr val="00B050"/>
                </a:solidFill>
                <a:latin typeface="Book Antiqua" panose="02040602050305030304" pitchFamily="18" charset="0"/>
              </a:rPr>
              <a:t>Μετά 7 έτη</a:t>
            </a:r>
            <a:endParaRPr lang="en-US" sz="2000" b="1" dirty="0">
              <a:solidFill>
                <a:srgbClr val="00B050"/>
              </a:solidFill>
              <a:latin typeface="Book Antiqua" panose="02040602050305030304" pitchFamily="18" charset="0"/>
            </a:endParaRPr>
          </a:p>
        </p:txBody>
      </p:sp>
      <p:sp>
        <p:nvSpPr>
          <p:cNvPr id="2" name="TextBox 7">
            <a:extLst>
              <a:ext uri="{FF2B5EF4-FFF2-40B4-BE49-F238E27FC236}">
                <a16:creationId xmlns:a16="http://schemas.microsoft.com/office/drawing/2014/main" id="{321BE2FA-409B-87F8-B343-7A953FA0E327}"/>
              </a:ext>
            </a:extLst>
          </p:cNvPr>
          <p:cNvSpPr txBox="1"/>
          <p:nvPr/>
        </p:nvSpPr>
        <p:spPr>
          <a:xfrm flipH="1">
            <a:off x="-848" y="4741602"/>
            <a:ext cx="1080120" cy="400110"/>
          </a:xfrm>
          <a:prstGeom prst="rect">
            <a:avLst/>
          </a:prstGeom>
          <a:solidFill>
            <a:schemeClr val="accent3">
              <a:lumMod val="20000"/>
              <a:lumOff val="80000"/>
            </a:schemeClr>
          </a:solid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Tree>
    <p:extLst>
      <p:ext uri="{BB962C8B-B14F-4D97-AF65-F5344CB8AC3E}">
        <p14:creationId xmlns:p14="http://schemas.microsoft.com/office/powerpoint/2010/main" val="50525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descr="Εικόνα που περιέχει φυσικό υλικό, τέχνη, Σιτάκε, μύκητας&#10;&#10;Περιγραφή που δημιουργήθηκε αυτόματα">
            <a:extLst>
              <a:ext uri="{FF2B5EF4-FFF2-40B4-BE49-F238E27FC236}">
                <a16:creationId xmlns:a16="http://schemas.microsoft.com/office/drawing/2014/main" id="{9E4E54A7-081D-8E92-A02A-A06254473BB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1801" y="1200150"/>
            <a:ext cx="3423004" cy="3579585"/>
          </a:xfrm>
          <a:ln w="19050">
            <a:solidFill>
              <a:srgbClr val="C00000"/>
            </a:solidFill>
          </a:ln>
        </p:spPr>
      </p:pic>
      <p:sp>
        <p:nvSpPr>
          <p:cNvPr id="4" name="Τίτλος 1">
            <a:extLst>
              <a:ext uri="{FF2B5EF4-FFF2-40B4-BE49-F238E27FC236}">
                <a16:creationId xmlns:a16="http://schemas.microsoft.com/office/drawing/2014/main" id="{2EAC3F65-D9C3-0369-3151-25892E806663}"/>
              </a:ext>
            </a:extLst>
          </p:cNvPr>
          <p:cNvSpPr>
            <a:spLocks noGrp="1"/>
          </p:cNvSpPr>
          <p:nvPr>
            <p:ph type="title"/>
          </p:nvPr>
        </p:nvSpPr>
        <p:spPr>
          <a:xfrm>
            <a:off x="457200" y="206375"/>
            <a:ext cx="8229600" cy="857250"/>
          </a:xfrm>
        </p:spPr>
        <p:txBody>
          <a:bodyPr>
            <a:normAutofit/>
          </a:bodyPr>
          <a:lstStyle/>
          <a:p>
            <a:r>
              <a:rPr lang="el-GR" sz="3600" b="1" dirty="0" err="1">
                <a:solidFill>
                  <a:srgbClr val="C00000"/>
                </a:solidFill>
                <a:latin typeface="Book Antiqua" panose="02040602050305030304" pitchFamily="18" charset="0"/>
              </a:rPr>
              <a:t>Ενδοδιαφυγή</a:t>
            </a:r>
            <a:r>
              <a:rPr lang="el-GR" sz="3600" b="1" dirty="0">
                <a:solidFill>
                  <a:srgbClr val="C00000"/>
                </a:solidFill>
                <a:latin typeface="Book Antiqua" panose="02040602050305030304" pitchFamily="18" charset="0"/>
              </a:rPr>
              <a:t> τύπου ΙΙΙ με ρήξη</a:t>
            </a:r>
            <a:endParaRPr lang="en-US" sz="3600" b="1" dirty="0">
              <a:solidFill>
                <a:srgbClr val="C00000"/>
              </a:solidFill>
              <a:latin typeface="Book Antiqua" panose="02040602050305030304" pitchFamily="18" charset="0"/>
            </a:endParaRPr>
          </a:p>
        </p:txBody>
      </p:sp>
      <p:sp>
        <p:nvSpPr>
          <p:cNvPr id="2" name="TextBox 7">
            <a:extLst>
              <a:ext uri="{FF2B5EF4-FFF2-40B4-BE49-F238E27FC236}">
                <a16:creationId xmlns:a16="http://schemas.microsoft.com/office/drawing/2014/main" id="{2D21719E-FE7F-D430-6940-62244C7C1366}"/>
              </a:ext>
            </a:extLst>
          </p:cNvPr>
          <p:cNvSpPr txBox="1"/>
          <p:nvPr/>
        </p:nvSpPr>
        <p:spPr>
          <a:xfrm flipH="1">
            <a:off x="6225895" y="2789887"/>
            <a:ext cx="794377" cy="400110"/>
          </a:xfrm>
          <a:prstGeom prst="rect">
            <a:avLst/>
          </a:prstGeom>
          <a:no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Tree>
    <p:extLst>
      <p:ext uri="{BB962C8B-B14F-4D97-AF65-F5344CB8AC3E}">
        <p14:creationId xmlns:p14="http://schemas.microsoft.com/office/powerpoint/2010/main" val="38441047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G:\klemmena\20160404_075318.jpg"/>
          <p:cNvPicPr>
            <a:picLocks noChangeAspect="1" noChangeArrowheads="1"/>
          </p:cNvPicPr>
          <p:nvPr/>
        </p:nvPicPr>
        <p:blipFill>
          <a:blip r:embed="rId3" cstate="print"/>
          <a:srcRect/>
          <a:stretch>
            <a:fillRect/>
          </a:stretch>
        </p:blipFill>
        <p:spPr bwMode="auto">
          <a:xfrm>
            <a:off x="1547664" y="1275606"/>
            <a:ext cx="6048672" cy="3402378"/>
          </a:xfrm>
          <a:prstGeom prst="rect">
            <a:avLst/>
          </a:prstGeom>
          <a:noFill/>
          <a:ln w="19050">
            <a:solidFill>
              <a:srgbClr val="C00000"/>
            </a:solidFill>
            <a:miter lim="800000"/>
            <a:headEnd/>
            <a:tailEnd/>
          </a:ln>
        </p:spPr>
      </p:pic>
      <p:sp>
        <p:nvSpPr>
          <p:cNvPr id="55299" name="Rectangle 1"/>
          <p:cNvSpPr>
            <a:spLocks noGrp="1" noChangeArrowheads="1"/>
          </p:cNvSpPr>
          <p:nvPr>
            <p:ph type="title"/>
          </p:nvPr>
        </p:nvSpPr>
        <p:spPr/>
        <p:txBody>
          <a:bodyPr vert="horz" lIns="20091" tIns="20091" rIns="20091" bIns="20091" rtlCol="0" anchor="ctr">
            <a:noAutofit/>
          </a:bodyPr>
          <a:lstStyle/>
          <a:p>
            <a:r>
              <a:rPr lang="el-GR" sz="2800" b="1" dirty="0">
                <a:solidFill>
                  <a:srgbClr val="C00000"/>
                </a:solidFill>
                <a:latin typeface="Book Antiqua" panose="02040602050305030304" pitchFamily="18" charset="0"/>
              </a:rPr>
              <a:t>Απώτερη ανοικτή αποκατάσταση</a:t>
            </a:r>
            <a:r>
              <a:rPr lang="en-US" sz="2800" b="1" dirty="0">
                <a:solidFill>
                  <a:srgbClr val="C00000"/>
                </a:solidFill>
                <a:latin typeface="Book Antiqua" panose="02040602050305030304" pitchFamily="18" charset="0"/>
              </a:rPr>
              <a:t> </a:t>
            </a:r>
            <a:r>
              <a:rPr lang="el-GR" sz="2800" b="1" dirty="0">
                <a:solidFill>
                  <a:srgbClr val="C00000"/>
                </a:solidFill>
                <a:latin typeface="Book Antiqua" panose="02040602050305030304" pitchFamily="18" charset="0"/>
              </a:rPr>
              <a:t>λόγω </a:t>
            </a:r>
            <a:r>
              <a:rPr lang="el-GR" sz="2800" b="1" dirty="0" err="1">
                <a:solidFill>
                  <a:srgbClr val="C00000"/>
                </a:solidFill>
                <a:latin typeface="Book Antiqua" panose="02040602050305030304" pitchFamily="18" charset="0"/>
              </a:rPr>
              <a:t>ενδοδιαφυγής</a:t>
            </a:r>
            <a:r>
              <a:rPr lang="el-GR" sz="2800" b="1" dirty="0">
                <a:solidFill>
                  <a:srgbClr val="C00000"/>
                </a:solidFill>
                <a:latin typeface="Book Antiqua" panose="02040602050305030304" pitchFamily="18" charset="0"/>
              </a:rPr>
              <a:t> τύπου ΙΙΙ με ρήξη του ΑΚΑ</a:t>
            </a:r>
            <a:endParaRPr lang="en-US" sz="2800" dirty="0"/>
          </a:p>
        </p:txBody>
      </p:sp>
      <p:sp>
        <p:nvSpPr>
          <p:cNvPr id="2" name="TextBox 7">
            <a:extLst>
              <a:ext uri="{FF2B5EF4-FFF2-40B4-BE49-F238E27FC236}">
                <a16:creationId xmlns:a16="http://schemas.microsoft.com/office/drawing/2014/main" id="{299A54D6-CCC1-CA7F-D37A-E15AF88AA0D8}"/>
              </a:ext>
            </a:extLst>
          </p:cNvPr>
          <p:cNvSpPr txBox="1"/>
          <p:nvPr/>
        </p:nvSpPr>
        <p:spPr>
          <a:xfrm flipH="1">
            <a:off x="7596336" y="2715766"/>
            <a:ext cx="864096" cy="400110"/>
          </a:xfrm>
          <a:prstGeom prst="rect">
            <a:avLst/>
          </a:prstGeom>
          <a:no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17F763-97C8-6B5A-402B-B8C09FFEB527}"/>
              </a:ext>
            </a:extLst>
          </p:cNvPr>
          <p:cNvSpPr>
            <a:spLocks noGrp="1"/>
          </p:cNvSpPr>
          <p:nvPr>
            <p:ph type="title"/>
          </p:nvPr>
        </p:nvSpPr>
        <p:spPr/>
        <p:txBody>
          <a:bodyPr>
            <a:normAutofit fontScale="90000"/>
          </a:bodyPr>
          <a:lstStyle/>
          <a:p>
            <a:r>
              <a:rPr lang="el-GR" sz="3600" b="1" dirty="0">
                <a:solidFill>
                  <a:srgbClr val="C00000"/>
                </a:solidFill>
                <a:latin typeface="Book Antiqua" panose="02040602050305030304" pitchFamily="18" charset="0"/>
              </a:rPr>
              <a:t>Αύξηση διαμέτρου (7 σε 14</a:t>
            </a:r>
            <a:r>
              <a:rPr lang="en-US" sz="3600" b="1" dirty="0">
                <a:solidFill>
                  <a:srgbClr val="C00000"/>
                </a:solidFill>
                <a:latin typeface="Book Antiqua" panose="02040602050305030304" pitchFamily="18" charset="0"/>
              </a:rPr>
              <a:t>cm) </a:t>
            </a:r>
            <a:r>
              <a:rPr lang="el-GR" sz="3600" b="1" dirty="0">
                <a:solidFill>
                  <a:srgbClr val="C00000"/>
                </a:solidFill>
                <a:latin typeface="Book Antiqua" panose="02040602050305030304" pitchFamily="18" charset="0"/>
              </a:rPr>
              <a:t>μετά </a:t>
            </a:r>
            <a:r>
              <a:rPr lang="en-US" sz="3600" b="1" dirty="0">
                <a:solidFill>
                  <a:srgbClr val="C00000"/>
                </a:solidFill>
                <a:latin typeface="Book Antiqua" panose="02040602050305030304" pitchFamily="18" charset="0"/>
              </a:rPr>
              <a:t>EVAR</a:t>
            </a:r>
            <a:br>
              <a:rPr lang="el-GR" sz="3600" b="1" dirty="0">
                <a:solidFill>
                  <a:srgbClr val="C00000"/>
                </a:solidFill>
                <a:latin typeface="Book Antiqua" panose="02040602050305030304" pitchFamily="18" charset="0"/>
              </a:rPr>
            </a:br>
            <a:r>
              <a:rPr lang="el-GR" sz="3600" b="1" dirty="0">
                <a:solidFill>
                  <a:srgbClr val="C00000"/>
                </a:solidFill>
                <a:latin typeface="Book Antiqua" panose="02040602050305030304" pitchFamily="18" charset="0"/>
              </a:rPr>
              <a:t>(</a:t>
            </a:r>
            <a:r>
              <a:rPr lang="el-GR" sz="3600" b="1" dirty="0" err="1">
                <a:solidFill>
                  <a:srgbClr val="C00000"/>
                </a:solidFill>
                <a:latin typeface="Book Antiqua" panose="02040602050305030304" pitchFamily="18" charset="0"/>
              </a:rPr>
              <a:t>Ενδοτάση</a:t>
            </a:r>
            <a:r>
              <a:rPr lang="el-GR" sz="3600" b="1" dirty="0">
                <a:solidFill>
                  <a:srgbClr val="C00000"/>
                </a:solidFill>
                <a:latin typeface="Book Antiqua" panose="02040602050305030304" pitchFamily="18" charset="0"/>
              </a:rPr>
              <a:t>)</a:t>
            </a:r>
            <a:endParaRPr lang="en-US" sz="3600" b="1" dirty="0">
              <a:solidFill>
                <a:srgbClr val="C00000"/>
              </a:solidFill>
              <a:latin typeface="Book Antiqua" panose="02040602050305030304" pitchFamily="18" charset="0"/>
            </a:endParaRPr>
          </a:p>
        </p:txBody>
      </p:sp>
      <p:pic>
        <p:nvPicPr>
          <p:cNvPr id="6146" name="Picture 2">
            <a:extLst>
              <a:ext uri="{FF2B5EF4-FFF2-40B4-BE49-F238E27FC236}">
                <a16:creationId xmlns:a16="http://schemas.microsoft.com/office/drawing/2014/main" id="{45B140C0-D4CD-400D-C205-88AC5742E09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77925" y="1200150"/>
            <a:ext cx="6788150" cy="33940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ustrated Surgeon Stock Illustrations – 82 Frustrated Surgeon Stock  Illustrations, Vectors &amp; Clipart - Dreamstime">
            <a:extLst>
              <a:ext uri="{FF2B5EF4-FFF2-40B4-BE49-F238E27FC236}">
                <a16:creationId xmlns:a16="http://schemas.microsoft.com/office/drawing/2014/main" id="{7F664B5F-100C-11B7-81C9-B4466974F2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8835" y="1261543"/>
            <a:ext cx="1191774" cy="159824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4BDA5E0E-68B5-7512-E306-90BD96A0B93D}"/>
              </a:ext>
            </a:extLst>
          </p:cNvPr>
          <p:cNvSpPr txBox="1"/>
          <p:nvPr/>
        </p:nvSpPr>
        <p:spPr>
          <a:xfrm flipH="1">
            <a:off x="5076056" y="4626839"/>
            <a:ext cx="108012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
        <p:nvSpPr>
          <p:cNvPr id="3" name="TextBox 2">
            <a:extLst>
              <a:ext uri="{FF2B5EF4-FFF2-40B4-BE49-F238E27FC236}">
                <a16:creationId xmlns:a16="http://schemas.microsoft.com/office/drawing/2014/main" id="{D28B13A9-442A-6A70-A7F6-8B84958FED79}"/>
              </a:ext>
            </a:extLst>
          </p:cNvPr>
          <p:cNvSpPr txBox="1"/>
          <p:nvPr/>
        </p:nvSpPr>
        <p:spPr>
          <a:xfrm>
            <a:off x="0" y="4657616"/>
            <a:ext cx="5076056" cy="461665"/>
          </a:xfrm>
          <a:prstGeom prst="rect">
            <a:avLst/>
          </a:prstGeom>
          <a:solidFill>
            <a:schemeClr val="accent3">
              <a:lumMod val="20000"/>
              <a:lumOff val="80000"/>
            </a:schemeClr>
          </a:solidFill>
        </p:spPr>
        <p:txBody>
          <a:bodyPr wrap="square" rtlCol="0">
            <a:spAutoFit/>
          </a:bodyPr>
          <a:lstStyle/>
          <a:p>
            <a:r>
              <a:rPr lang="en-US" sz="1200" b="0" i="0" dirty="0">
                <a:solidFill>
                  <a:srgbClr val="212121"/>
                </a:solidFill>
                <a:effectLst/>
                <a:latin typeface="BlinkMacSystemFont"/>
              </a:rPr>
              <a:t>Papadoulas S et al. </a:t>
            </a:r>
            <a:r>
              <a:rPr lang="en-US" sz="1200" b="0" i="0" dirty="0" err="1">
                <a:solidFill>
                  <a:srgbClr val="212121"/>
                </a:solidFill>
                <a:effectLst/>
                <a:latin typeface="BlinkMacSystemFont"/>
              </a:rPr>
              <a:t>Endotension</a:t>
            </a:r>
            <a:r>
              <a:rPr lang="en-US" sz="1200" b="0" i="0" dirty="0">
                <a:solidFill>
                  <a:srgbClr val="212121"/>
                </a:solidFill>
                <a:effectLst/>
                <a:latin typeface="BlinkMacSystemFont"/>
              </a:rPr>
              <a:t> as a Rare Complication to Endovascular Abdominal Aortic Aneurysm Repair. Innovations (Phila). 2023;18(5):498-502. </a:t>
            </a:r>
            <a:endParaRPr lang="en-US" sz="1200" dirty="0"/>
          </a:p>
        </p:txBody>
      </p:sp>
    </p:spTree>
    <p:extLst>
      <p:ext uri="{BB962C8B-B14F-4D97-AF65-F5344CB8AC3E}">
        <p14:creationId xmlns:p14="http://schemas.microsoft.com/office/powerpoint/2010/main" val="38843609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727664-E859-2C07-F329-0D107427E297}"/>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Ανοικτή αποκατάσταση</a:t>
            </a:r>
            <a:endParaRPr lang="en-US" sz="3600" b="1" dirty="0">
              <a:solidFill>
                <a:srgbClr val="C00000"/>
              </a:solidFill>
              <a:latin typeface="Book Antiqua" panose="02040602050305030304" pitchFamily="18" charset="0"/>
            </a:endParaRPr>
          </a:p>
        </p:txBody>
      </p:sp>
      <p:pic>
        <p:nvPicPr>
          <p:cNvPr id="7170" name="Picture 2">
            <a:extLst>
              <a:ext uri="{FF2B5EF4-FFF2-40B4-BE49-F238E27FC236}">
                <a16:creationId xmlns:a16="http://schemas.microsoft.com/office/drawing/2014/main" id="{3B8C78BF-0B0B-A592-4C12-435D6DB3C51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77925" y="1200150"/>
            <a:ext cx="6788150" cy="3394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rustrated Surgeon Stock Illustrations – 82 Frustrated Surgeon Stock  Illustrations, Vectors &amp; Clipart - Dreamstime">
            <a:extLst>
              <a:ext uri="{FF2B5EF4-FFF2-40B4-BE49-F238E27FC236}">
                <a16:creationId xmlns:a16="http://schemas.microsoft.com/office/drawing/2014/main" id="{AAD71CFC-C67C-468F-B178-56C12F9346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1211" y="1261543"/>
            <a:ext cx="1169397" cy="156823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4BDA5E0E-68B5-7512-E306-90BD96A0B93D}"/>
              </a:ext>
            </a:extLst>
          </p:cNvPr>
          <p:cNvSpPr txBox="1"/>
          <p:nvPr/>
        </p:nvSpPr>
        <p:spPr>
          <a:xfrm flipH="1">
            <a:off x="5076056" y="4626838"/>
            <a:ext cx="108012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
        <p:nvSpPr>
          <p:cNvPr id="3" name="TextBox 2">
            <a:extLst>
              <a:ext uri="{FF2B5EF4-FFF2-40B4-BE49-F238E27FC236}">
                <a16:creationId xmlns:a16="http://schemas.microsoft.com/office/drawing/2014/main" id="{0D0C2863-0051-3CAF-39DC-6E056E0F7856}"/>
              </a:ext>
            </a:extLst>
          </p:cNvPr>
          <p:cNvSpPr txBox="1"/>
          <p:nvPr/>
        </p:nvSpPr>
        <p:spPr>
          <a:xfrm>
            <a:off x="0" y="4657616"/>
            <a:ext cx="5076056" cy="461665"/>
          </a:xfrm>
          <a:prstGeom prst="rect">
            <a:avLst/>
          </a:prstGeom>
          <a:solidFill>
            <a:schemeClr val="accent3">
              <a:lumMod val="20000"/>
              <a:lumOff val="80000"/>
            </a:schemeClr>
          </a:solidFill>
        </p:spPr>
        <p:txBody>
          <a:bodyPr wrap="square" rtlCol="0">
            <a:spAutoFit/>
          </a:bodyPr>
          <a:lstStyle/>
          <a:p>
            <a:r>
              <a:rPr lang="en-US" sz="1200" b="0" i="0" dirty="0">
                <a:solidFill>
                  <a:srgbClr val="212121"/>
                </a:solidFill>
                <a:effectLst/>
                <a:latin typeface="BlinkMacSystemFont"/>
              </a:rPr>
              <a:t>Papadoulas S et al. </a:t>
            </a:r>
            <a:r>
              <a:rPr lang="en-US" sz="1200" b="0" i="0" dirty="0" err="1">
                <a:solidFill>
                  <a:srgbClr val="212121"/>
                </a:solidFill>
                <a:effectLst/>
                <a:latin typeface="BlinkMacSystemFont"/>
              </a:rPr>
              <a:t>Endotension</a:t>
            </a:r>
            <a:r>
              <a:rPr lang="en-US" sz="1200" b="0" i="0" dirty="0">
                <a:solidFill>
                  <a:srgbClr val="212121"/>
                </a:solidFill>
                <a:effectLst/>
                <a:latin typeface="BlinkMacSystemFont"/>
              </a:rPr>
              <a:t> as a Rare Complication to Endovascular Abdominal Aortic Aneurysm Repair. Innovations (Phila). 2023;18(5):498-502. </a:t>
            </a:r>
            <a:endParaRPr lang="en-US" sz="1200" dirty="0"/>
          </a:p>
        </p:txBody>
      </p:sp>
    </p:spTree>
    <p:extLst>
      <p:ext uri="{BB962C8B-B14F-4D97-AF65-F5344CB8AC3E}">
        <p14:creationId xmlns:p14="http://schemas.microsoft.com/office/powerpoint/2010/main" val="30559777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B65ADC-4FC3-98E8-1DC9-0AD58230D725}"/>
              </a:ext>
            </a:extLst>
          </p:cNvPr>
          <p:cNvSpPr>
            <a:spLocks noGrp="1"/>
          </p:cNvSpPr>
          <p:nvPr>
            <p:ph type="title"/>
          </p:nvPr>
        </p:nvSpPr>
        <p:spPr/>
        <p:txBody>
          <a:bodyPr>
            <a:normAutofit/>
          </a:bodyPr>
          <a:lstStyle/>
          <a:p>
            <a:r>
              <a:rPr lang="el-GR" sz="3600" b="1" dirty="0" err="1">
                <a:solidFill>
                  <a:srgbClr val="C00000"/>
                </a:solidFill>
                <a:latin typeface="Book Antiqua" panose="02040602050305030304" pitchFamily="18" charset="0"/>
              </a:rPr>
              <a:t>Γωνίωση</a:t>
            </a:r>
            <a:r>
              <a:rPr lang="el-GR" sz="3600" b="1" dirty="0">
                <a:solidFill>
                  <a:srgbClr val="C00000"/>
                </a:solidFill>
                <a:latin typeface="Book Antiqua" panose="02040602050305030304" pitchFamily="18" charset="0"/>
              </a:rPr>
              <a:t> σκέλους - θρόμβωση</a:t>
            </a:r>
            <a:endParaRPr lang="en-US" sz="3600" b="1" dirty="0">
              <a:solidFill>
                <a:srgbClr val="C00000"/>
              </a:solidFill>
              <a:latin typeface="Book Antiqua" panose="02040602050305030304" pitchFamily="18" charset="0"/>
            </a:endParaRPr>
          </a:p>
        </p:txBody>
      </p:sp>
      <p:pic>
        <p:nvPicPr>
          <p:cNvPr id="4" name="Θέση περιεχομένου 3">
            <a:extLst>
              <a:ext uri="{FF2B5EF4-FFF2-40B4-BE49-F238E27FC236}">
                <a16:creationId xmlns:a16="http://schemas.microsoft.com/office/drawing/2014/main" id="{8A3DF547-3498-ACED-2C96-CDDFD5D669DF}"/>
              </a:ext>
            </a:extLst>
          </p:cNvPr>
          <p:cNvPicPr>
            <a:picLocks noGrp="1"/>
          </p:cNvPicPr>
          <p:nvPr>
            <p:ph idx="1"/>
          </p:nvPr>
        </p:nvPicPr>
        <p:blipFill>
          <a:blip r:embed="rId2" cstate="print"/>
          <a:srcRect/>
          <a:stretch>
            <a:fillRect/>
          </a:stretch>
        </p:blipFill>
        <p:spPr bwMode="auto">
          <a:xfrm>
            <a:off x="2843808" y="1200150"/>
            <a:ext cx="2900097" cy="3943350"/>
          </a:xfrm>
          <a:prstGeom prst="rect">
            <a:avLst/>
          </a:prstGeom>
          <a:noFill/>
          <a:ln w="19050">
            <a:solidFill>
              <a:srgbClr val="C00000"/>
            </a:solidFill>
            <a:miter lim="800000"/>
            <a:headEnd/>
            <a:tailEnd/>
          </a:ln>
        </p:spPr>
      </p:pic>
      <p:cxnSp>
        <p:nvCxnSpPr>
          <p:cNvPr id="5" name="Ευθύγραμμο βέλος σύνδεσης 4">
            <a:extLst>
              <a:ext uri="{FF2B5EF4-FFF2-40B4-BE49-F238E27FC236}">
                <a16:creationId xmlns:a16="http://schemas.microsoft.com/office/drawing/2014/main" id="{21748D78-9FA1-52F8-59AB-06FC59DF709F}"/>
              </a:ext>
            </a:extLst>
          </p:cNvPr>
          <p:cNvCxnSpPr/>
          <p:nvPr/>
        </p:nvCxnSpPr>
        <p:spPr>
          <a:xfrm flipH="1" flipV="1">
            <a:off x="4355976" y="3795886"/>
            <a:ext cx="864096" cy="64807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7">
            <a:extLst>
              <a:ext uri="{FF2B5EF4-FFF2-40B4-BE49-F238E27FC236}">
                <a16:creationId xmlns:a16="http://schemas.microsoft.com/office/drawing/2014/main" id="{E2647588-1802-AB0A-B996-BA3417B473DB}"/>
              </a:ext>
            </a:extLst>
          </p:cNvPr>
          <p:cNvSpPr txBox="1"/>
          <p:nvPr/>
        </p:nvSpPr>
        <p:spPr>
          <a:xfrm flipH="1">
            <a:off x="5775626" y="2910215"/>
            <a:ext cx="1080120" cy="523220"/>
          </a:xfrm>
          <a:prstGeom prst="rect">
            <a:avLst/>
          </a:prstGeom>
          <a:noFill/>
          <a:ln>
            <a:solidFill>
              <a:srgbClr val="C00000"/>
            </a:solidFill>
          </a:ln>
        </p:spPr>
        <p:txBody>
          <a:bodyPr wrap="square" rtlCol="0">
            <a:spAutoFit/>
          </a:bodyPr>
          <a:lstStyle/>
          <a:p>
            <a:r>
              <a:rPr lang="el-GR" sz="2800" b="1" dirty="0">
                <a:solidFill>
                  <a:srgbClr val="00B050"/>
                </a:solidFill>
                <a:latin typeface="BlinkMacSystemFont"/>
              </a:rPr>
              <a:t>ΠΓΝΠ</a:t>
            </a:r>
            <a:endParaRPr lang="en-US" sz="2800" b="1" dirty="0">
              <a:solidFill>
                <a:srgbClr val="00B050"/>
              </a:solidFill>
              <a:latin typeface="BlinkMacSystemFont"/>
            </a:endParaRPr>
          </a:p>
        </p:txBody>
      </p:sp>
    </p:spTree>
    <p:extLst>
      <p:ext uri="{BB962C8B-B14F-4D97-AF65-F5344CB8AC3E}">
        <p14:creationId xmlns:p14="http://schemas.microsoft.com/office/powerpoint/2010/main" val="26532202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C2D09B-516C-B0BB-64A3-2204B1302309}"/>
              </a:ext>
            </a:extLst>
          </p:cNvPr>
          <p:cNvSpPr>
            <a:spLocks noGrp="1"/>
          </p:cNvSpPr>
          <p:nvPr>
            <p:ph type="title"/>
          </p:nvPr>
        </p:nvSpPr>
        <p:spPr/>
        <p:txBody>
          <a:bodyPr/>
          <a:lstStyle/>
          <a:p>
            <a:endParaRPr lang="en-US"/>
          </a:p>
        </p:txBody>
      </p:sp>
      <p:pic>
        <p:nvPicPr>
          <p:cNvPr id="5" name="Θέση περιεχομένου 4" descr="Εικόνα που περιέχει σκηνή, ιατρικό, άτομο, ιατρικός εξοπλισμός&#10;&#10;Περιγραφή που δημιουργήθηκε αυτόματα">
            <a:extLst>
              <a:ext uri="{FF2B5EF4-FFF2-40B4-BE49-F238E27FC236}">
                <a16:creationId xmlns:a16="http://schemas.microsoft.com/office/drawing/2014/main" id="{C6F86DA9-56EF-9DF8-A0E3-9665577B73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3140968" cy="2355726"/>
          </a:xfrm>
          <a:ln w="19050">
            <a:solidFill>
              <a:srgbClr val="C00000"/>
            </a:solidFill>
          </a:ln>
        </p:spPr>
      </p:pic>
      <p:pic>
        <p:nvPicPr>
          <p:cNvPr id="7" name="Εικόνα 6" descr="Εικόνα που περιέχει σάρκα, ιατρικό, ιατρικός εξοπλισμός, υγειονομική περίθαλψη&#10;&#10;Περιγραφή που δημιουργήθηκε αυτόματα">
            <a:extLst>
              <a:ext uri="{FF2B5EF4-FFF2-40B4-BE49-F238E27FC236}">
                <a16:creationId xmlns:a16="http://schemas.microsoft.com/office/drawing/2014/main" id="{BE55BAC9-1525-8E71-108A-4BB4E67BC6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969" y="0"/>
            <a:ext cx="3140968" cy="2355726"/>
          </a:xfrm>
          <a:prstGeom prst="rect">
            <a:avLst/>
          </a:prstGeom>
          <a:ln w="19050">
            <a:solidFill>
              <a:srgbClr val="C00000"/>
            </a:solidFill>
          </a:ln>
        </p:spPr>
      </p:pic>
      <p:pic>
        <p:nvPicPr>
          <p:cNvPr id="9" name="Εικόνα 8" descr="Εικόνα που περιέχει ιατρικό, ιατρικός εξοπλισμός, υγειονομική περίθαλψη, ιατρική διαδικασία&#10;&#10;Περιγραφή που δημιουργήθηκε αυτόματα">
            <a:extLst>
              <a:ext uri="{FF2B5EF4-FFF2-40B4-BE49-F238E27FC236}">
                <a16:creationId xmlns:a16="http://schemas.microsoft.com/office/drawing/2014/main" id="{C3639532-29DA-2D5B-4108-EC3FDF83D1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6267" y="-1"/>
            <a:ext cx="3140968" cy="2355726"/>
          </a:xfrm>
          <a:prstGeom prst="rect">
            <a:avLst/>
          </a:prstGeom>
          <a:ln w="19050">
            <a:solidFill>
              <a:srgbClr val="C00000"/>
            </a:solidFill>
          </a:ln>
        </p:spPr>
      </p:pic>
      <p:pic>
        <p:nvPicPr>
          <p:cNvPr id="17" name="Εικόνα 16" descr="Εικόνα που περιέχει σάρκα, ιατρικό, Ζωικό λίπος, αίμα&#10;&#10;Περιγραφή που δημιουργήθηκε αυτόματα">
            <a:extLst>
              <a:ext uri="{FF2B5EF4-FFF2-40B4-BE49-F238E27FC236}">
                <a16:creationId xmlns:a16="http://schemas.microsoft.com/office/drawing/2014/main" id="{13D062BA-5BE6-EB11-101F-266B458765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85520"/>
            <a:ext cx="3140968" cy="2355726"/>
          </a:xfrm>
          <a:prstGeom prst="rect">
            <a:avLst/>
          </a:prstGeom>
          <a:ln w="19050">
            <a:solidFill>
              <a:srgbClr val="C00000"/>
            </a:solidFill>
          </a:ln>
        </p:spPr>
      </p:pic>
      <p:pic>
        <p:nvPicPr>
          <p:cNvPr id="18" name="Θέση περιεχομένου 4" descr="Εικόνα που περιέχει ιατρικός εξοπλισμός, ιατρικό, εσωτερικός χώρος, υγειονομική περίθαλψη&#10;&#10;Περιγραφή που δημιουργήθηκε αυτόματα">
            <a:extLst>
              <a:ext uri="{FF2B5EF4-FFF2-40B4-BE49-F238E27FC236}">
                <a16:creationId xmlns:a16="http://schemas.microsoft.com/office/drawing/2014/main" id="{12E6CD85-A495-0187-A600-56010F55E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1220" y="2375251"/>
            <a:ext cx="3168352" cy="2376264"/>
          </a:xfrm>
          <a:prstGeom prst="rect">
            <a:avLst/>
          </a:prstGeom>
          <a:ln w="19050">
            <a:solidFill>
              <a:srgbClr val="C00000"/>
            </a:solidFill>
          </a:ln>
        </p:spPr>
      </p:pic>
      <p:pic>
        <p:nvPicPr>
          <p:cNvPr id="19" name="Εικόνα 18" descr="Εικόνα που περιέχει εσωτερικός χώρος, σάρκα, ιατρικό, ιατρικός εξοπλισμός&#10;&#10;Περιγραφή που δημιουργήθηκε αυτόματα">
            <a:extLst>
              <a:ext uri="{FF2B5EF4-FFF2-40B4-BE49-F238E27FC236}">
                <a16:creationId xmlns:a16="http://schemas.microsoft.com/office/drawing/2014/main" id="{B990F45F-241C-F05D-6414-CE63FF289B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2781" y="2370426"/>
            <a:ext cx="3181219" cy="2385914"/>
          </a:xfrm>
          <a:prstGeom prst="rect">
            <a:avLst/>
          </a:prstGeom>
          <a:ln w="19050">
            <a:solidFill>
              <a:srgbClr val="C00000"/>
            </a:solidFill>
          </a:ln>
        </p:spPr>
      </p:pic>
      <p:sp>
        <p:nvSpPr>
          <p:cNvPr id="3" name="TextBox 7">
            <a:extLst>
              <a:ext uri="{FF2B5EF4-FFF2-40B4-BE49-F238E27FC236}">
                <a16:creationId xmlns:a16="http://schemas.microsoft.com/office/drawing/2014/main" id="{B8170FCA-6694-97C0-2C7E-67C457C17E09}"/>
              </a:ext>
            </a:extLst>
          </p:cNvPr>
          <p:cNvSpPr txBox="1"/>
          <p:nvPr/>
        </p:nvSpPr>
        <p:spPr>
          <a:xfrm flipH="1">
            <a:off x="-18221" y="4718829"/>
            <a:ext cx="1080120" cy="400110"/>
          </a:xfrm>
          <a:prstGeom prst="rect">
            <a:avLst/>
          </a:prstGeom>
          <a:no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Tree>
    <p:extLst>
      <p:ext uri="{BB962C8B-B14F-4D97-AF65-F5344CB8AC3E}">
        <p14:creationId xmlns:p14="http://schemas.microsoft.com/office/powerpoint/2010/main" val="4262127533"/>
      </p:ext>
    </p:extLst>
  </p:cSld>
  <p:clrMapOvr>
    <a:masterClrMapping/>
  </p:clrMapOvr>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4752</TotalTime>
  <Words>2615</Words>
  <Application>Microsoft Office PowerPoint</Application>
  <PresentationFormat>Προβολή στην οθόνη (16:9)</PresentationFormat>
  <Paragraphs>428</Paragraphs>
  <Slides>102</Slides>
  <Notes>11</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102</vt:i4>
      </vt:variant>
    </vt:vector>
  </HeadingPairs>
  <TitlesOfParts>
    <vt:vector size="111" baseType="lpstr">
      <vt:lpstr>AdvTTc9617e0c.B</vt:lpstr>
      <vt:lpstr>Arial</vt:lpstr>
      <vt:lpstr>BlinkMacSystemFont</vt:lpstr>
      <vt:lpstr>Book Antiqua</vt:lpstr>
      <vt:lpstr>Bookman Old Style</vt:lpstr>
      <vt:lpstr>Calibri</vt:lpstr>
      <vt:lpstr>Garamond</vt:lpstr>
      <vt:lpstr>Perpetua</vt:lpstr>
      <vt:lpstr>1_Θέμα του Office</vt:lpstr>
      <vt:lpstr>ΑΝΟΙΚΤΗ ΚΑΙ ΕΝΔΑΓΓΕΙΑΚΗ ΑΠΟΚΑΤΑΣΤΑΣΗ ΑΝΕΥΡΥΣΜΑΤΟΣ ΚΟΙΛΙΑΚΗΣ ΑΟΡΤΗΣ</vt:lpstr>
      <vt:lpstr>Ανεύρυσμα κοιλιακής αορτής</vt:lpstr>
      <vt:lpstr>Ορισμός</vt:lpstr>
      <vt:lpstr>Επιδημιολογία ΑΚΑ</vt:lpstr>
      <vt:lpstr>Επιδημιολογία ΑΚΑ</vt:lpstr>
      <vt:lpstr>Επιδημιολογία ΑΚΑ</vt:lpstr>
      <vt:lpstr>Επιδημιολογία ΑΚΑ</vt:lpstr>
      <vt:lpstr>Παρουσίαση του PowerPoint</vt:lpstr>
      <vt:lpstr>Παράγοντες κινδύνου</vt:lpstr>
      <vt:lpstr>Screening</vt:lpstr>
      <vt:lpstr>Συνύπαρξη άλλων ανευρυσμάτων σε ΑΚΑ</vt:lpstr>
      <vt:lpstr>Ανεύρυσμα κ. μηριαίας - ΑΚΑ</vt:lpstr>
      <vt:lpstr>Είδη ΑΚΑ</vt:lpstr>
      <vt:lpstr>Φλεγμονώδες ΑΚΑ</vt:lpstr>
      <vt:lpstr>Σηπτικό ανεύρυσμα </vt:lpstr>
      <vt:lpstr>Μορφολογία</vt:lpstr>
      <vt:lpstr>Παθοφυσιολογία AKA</vt:lpstr>
      <vt:lpstr>Φυσική εξέλιξη</vt:lpstr>
      <vt:lpstr>Κλινική εικόνα</vt:lpstr>
      <vt:lpstr>Κλινική εικόνα</vt:lpstr>
      <vt:lpstr>Κλινική εικόνα</vt:lpstr>
      <vt:lpstr>Οπισθοπεριτοναϊκό αιμάτωμα</vt:lpstr>
      <vt:lpstr>Ελεύθερη ενδοπεριτοναϊκή ρήξη</vt:lpstr>
      <vt:lpstr>Διαφορική Διάγνωση ραγέντος ΑΚΑ</vt:lpstr>
      <vt:lpstr>Διάγνωση</vt:lpstr>
      <vt:lpstr>Παρουσίαση του PowerPoint</vt:lpstr>
      <vt:lpstr>Παρουσίαση του PowerPoint</vt:lpstr>
      <vt:lpstr>Διάγνωση</vt:lpstr>
      <vt:lpstr>Διάγνωση</vt:lpstr>
      <vt:lpstr>Διάγνωση</vt:lpstr>
      <vt:lpstr>Διάγνωση</vt:lpstr>
      <vt:lpstr>ΑΚΑ σε ασθενή με Σ.Δ -ΧΝΑ</vt:lpstr>
      <vt:lpstr>Διάγνωση</vt:lpstr>
      <vt:lpstr>CTA - Κίνδυνος ρήξης</vt:lpstr>
      <vt:lpstr>Επαπειλούμενη ρήξη (Οξεία διάταση ανευρύσματος)</vt:lpstr>
      <vt:lpstr>Σημεία ρήξης στη CT</vt:lpstr>
      <vt:lpstr>Aορτοκοιλική επικοινωνία</vt:lpstr>
      <vt:lpstr>Θεραπεία</vt:lpstr>
      <vt:lpstr>Ανοικτή αποκατάσταση (OSR)</vt:lpstr>
      <vt:lpstr>Ανοικτή αποκατάσταση </vt:lpstr>
      <vt:lpstr>Ανοικτή αποκατάσταση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Ενδαγγειακή αποκατάσταση (EVAR)</vt:lpstr>
      <vt:lpstr>Τύποι μοσχευμάτων</vt:lpstr>
      <vt:lpstr>Παρουσίαση του PowerPoint</vt:lpstr>
      <vt:lpstr>Παρουσίαση του PowerPoint</vt:lpstr>
      <vt:lpstr>Παρουσίαση του PowerPoint</vt:lpstr>
      <vt:lpstr>Προεγχειρητικός σχεδιασμός</vt:lpstr>
      <vt:lpstr>Χειρουργείο  (Φορητό C-arm)</vt:lpstr>
      <vt:lpstr>Παρουσίαση του PowerPoint</vt:lpstr>
      <vt:lpstr>Altura endograft</vt:lpstr>
      <vt:lpstr>Alto endograft</vt:lpstr>
      <vt:lpstr>Ankura endograft</vt:lpstr>
      <vt:lpstr>AFX-2 (UNIBODY)</vt:lpstr>
      <vt:lpstr>Σύγκριση απώτερης επιβίωσης</vt:lpstr>
      <vt:lpstr>EVAR vs συντηρητική Τx (high risk)</vt:lpstr>
      <vt:lpstr>Νεώτερης γενιάς &gt; Παλαιότερης γενιάς</vt:lpstr>
      <vt:lpstr>Ενδείξεις είδους επέμβασης</vt:lpstr>
      <vt:lpstr>Ενδείξεις είδους επέμβασης</vt:lpstr>
      <vt:lpstr>OSR vs EVAR (ρήξη)</vt:lpstr>
      <vt:lpstr>Συντηρητική θεραπεία</vt:lpstr>
      <vt:lpstr>OSR - Απώτερες επιπλοκές</vt:lpstr>
      <vt:lpstr>Αορτοεντερική επικοινωνία</vt:lpstr>
      <vt:lpstr>EVAR - Απώτερες επιπλοκές</vt:lpstr>
      <vt:lpstr>Τύποι Ενδοδιαφυγών</vt:lpstr>
      <vt:lpstr>Αντιμετώπιση ενδοδιαφυγών</vt:lpstr>
      <vt:lpstr>Αντιμετώπιση ενδοδιαφυγών</vt:lpstr>
      <vt:lpstr>Αντιμετώπιση ενδοδιαφυγών</vt:lpstr>
      <vt:lpstr>Αντιμετώπιση ενδοτάσης</vt:lpstr>
      <vt:lpstr>Απώτερη ανοικτή αποκατάσταση</vt:lpstr>
      <vt:lpstr>Αντιμετώπιση μόλυνσης ενδομοσχεύματος</vt:lpstr>
      <vt:lpstr>Αντιμετώπιση μόλυνσης ενδομοσχεύματος</vt:lpstr>
      <vt:lpstr>Αντιμετώπιση μόλυνσης ενδομοσχεύματος</vt:lpstr>
      <vt:lpstr>Επιπλοκές (Απώτερες) </vt:lpstr>
      <vt:lpstr>Επιτυχής EVAR</vt:lpstr>
      <vt:lpstr>Επιτυχής EVAR</vt:lpstr>
      <vt:lpstr>Open Conversion - Explantation</vt:lpstr>
      <vt:lpstr>Ενδοδιαφυγή τύπου Ια</vt:lpstr>
      <vt:lpstr>Ενδοδιαφυγή τύπου Ια</vt:lpstr>
      <vt:lpstr>Παρουσίαση του PowerPoint</vt:lpstr>
      <vt:lpstr>Ενδοδιαφυγή τύπου Ιβ</vt:lpstr>
      <vt:lpstr>Ενδοδιαφυγή Ιβ με ρήξη</vt:lpstr>
      <vt:lpstr>Διοσφυϊκός εμβολισμός  ενδοδιαφυγής τύπου ΙΙ</vt:lpstr>
      <vt:lpstr>Παρουσίαση του PowerPoint</vt:lpstr>
      <vt:lpstr>Παρουσίαση του PowerPoint</vt:lpstr>
      <vt:lpstr>Ενδοδιαφυγή τύπου ΙΙΙ με ρήξη</vt:lpstr>
      <vt:lpstr>Απώτερη ανοικτή αποκατάσταση λόγω ενδοδιαφυγής τύπου ΙΙΙ με ρήξη του ΑΚΑ</vt:lpstr>
      <vt:lpstr>Αύξηση διαμέτρου (7 σε 14cm) μετά EVAR (Ενδοτάση)</vt:lpstr>
      <vt:lpstr>Ανοικτή αποκατάσταση</vt:lpstr>
      <vt:lpstr>Γωνίωση σκέλους - θρόμβωση</vt:lpstr>
      <vt:lpstr>Παρουσίαση του PowerPoint</vt:lpstr>
      <vt:lpstr>Παρουσίαση του PowerPoint</vt:lpstr>
      <vt:lpstr>Συμπερασματικά</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Κωνσταντίνος Γ. Μουλακάκης MD, PhD, MSc Αναπληρωτής Καθηγητής Αγγειοχειρουργικής Πανεπιστημίου Πατρών  Fellow of the European Board of Vascular Surgery (FEBVS) Απογευματινό  Ιατρείο, Πανεπιστημιακό Νοσοκομείο Πατρών, Ρίο, 26504 Τετάρτη και Πέμπτη 15:00-18:00 κατόπιν ραντεβού, (Τηλ.2611 100281) Τηλ. Επικοινωνίας: 6988585401, Email: konmoulakakis@yahoo.gr</dc:title>
  <dc:creator>kmoulakakis</dc:creator>
  <cp:lastModifiedBy>ar810</cp:lastModifiedBy>
  <cp:revision>944</cp:revision>
  <dcterms:modified xsi:type="dcterms:W3CDTF">2024-09-17T16:22:05Z</dcterms:modified>
</cp:coreProperties>
</file>