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0"/>
  </p:notesMasterIdLst>
  <p:sldIdLst>
    <p:sldId id="269" r:id="rId2"/>
    <p:sldId id="348" r:id="rId3"/>
    <p:sldId id="386" r:id="rId4"/>
    <p:sldId id="366" r:id="rId5"/>
    <p:sldId id="397" r:id="rId6"/>
    <p:sldId id="396" r:id="rId7"/>
    <p:sldId id="398" r:id="rId8"/>
    <p:sldId id="395" r:id="rId9"/>
    <p:sldId id="399" r:id="rId10"/>
    <p:sldId id="401" r:id="rId11"/>
    <p:sldId id="393" r:id="rId12"/>
    <p:sldId id="394" r:id="rId13"/>
    <p:sldId id="404" r:id="rId14"/>
    <p:sldId id="389" r:id="rId15"/>
    <p:sldId id="392" r:id="rId16"/>
    <p:sldId id="391" r:id="rId17"/>
    <p:sldId id="390" r:id="rId18"/>
    <p:sldId id="380" r:id="rId19"/>
    <p:sldId id="403" r:id="rId20"/>
    <p:sldId id="353" r:id="rId21"/>
    <p:sldId id="361" r:id="rId22"/>
    <p:sldId id="364" r:id="rId23"/>
    <p:sldId id="358" r:id="rId24"/>
    <p:sldId id="362" r:id="rId25"/>
    <p:sldId id="363" r:id="rId26"/>
    <p:sldId id="387" r:id="rId27"/>
    <p:sldId id="331" r:id="rId28"/>
    <p:sldId id="408" r:id="rId29"/>
  </p:sldIdLst>
  <p:sldSz cx="9144000" cy="5143500" type="screen16x9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napVertSplitter="1" vertBarState="minimized" horzBarState="maximized">
    <p:restoredLeft sz="11546" autoAdjust="0"/>
    <p:restoredTop sz="95033" autoAdjust="0"/>
  </p:normalViewPr>
  <p:slideViewPr>
    <p:cSldViewPr>
      <p:cViewPr varScale="1">
        <p:scale>
          <a:sx n="109" d="100"/>
          <a:sy n="109" d="100"/>
        </p:scale>
        <p:origin x="1171" y="101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B00D4F-2F80-453C-95B7-7B03906F0FFA}" type="datetimeFigureOut">
              <a:rPr lang="el-GR" smtClean="0"/>
              <a:pPr/>
              <a:t>16/6/2024</a:t>
            </a:fld>
            <a:endParaRPr lang="el-GR"/>
          </a:p>
        </p:txBody>
      </p:sp>
      <p:sp>
        <p:nvSpPr>
          <p:cNvPr id="4" name="3 - Θέση εικόνας διαφάνειας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4 - Θέση σημειώσεων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BFF2F3-8017-445E-BB7E-AD463951E351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Arterial reconstruction remains the most demanding issue. 1993, Patrick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Clagett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reported his idea of using the femoral veins as autologous grafts, this called as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NeoArtoIliac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System, originally used for the treatment of infected grafts. In this patient we take each femoral vein along its entire length from the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profunda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to the popliteal vein. Then the valves are excised, and 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653432-882F-1741-ABAE-A7E5704B026F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515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conclusion,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endograft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infection may occur relatively soon after implantation. 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 open procedure with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endograft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explantation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is the only treatment option. 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These operation are high-risk due to underlying sepsis, comorbidities and extent of resection required. However, they should be considered and treated as emergency cases, otherwise severe sepsis or AEF may occur.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653432-882F-1741-ABAE-A7E5704B026F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7400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el-GR"/>
              <a:t>Κάντε κλικ για επεξεργασία του τίτλου</a:t>
            </a:r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16/6/2024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D3F1D1C4-C2D9-4231-9FB2-B2D9D97AA41D}" type="slidenum">
              <a:rPr lang="el-GR" smtClean="0">
                <a:solidFill>
                  <a:prstClr val="black"/>
                </a:solidFill>
              </a:rPr>
              <a:pPr/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επεξεργασία του τίτλου</a:t>
            </a:r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16/6/2024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D3F1D1C4-C2D9-4231-9FB2-B2D9D97AA41D}" type="slidenum">
              <a:rPr lang="el-GR" smtClean="0">
                <a:solidFill>
                  <a:prstClr val="black"/>
                </a:solidFill>
              </a:rPr>
              <a:pPr/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l-GR"/>
              <a:t>Κάντε κλικ για επεξεργασία του τίτλου</a:t>
            </a:r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l-GR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16/6/2024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D3F1D1C4-C2D9-4231-9FB2-B2D9D97AA41D}" type="slidenum">
              <a:rPr lang="el-GR" smtClean="0">
                <a:solidFill>
                  <a:prstClr val="black"/>
                </a:solidFill>
              </a:rPr>
              <a:pPr/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16/6/2024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D3F1D1C4-C2D9-4231-9FB2-B2D9D97AA41D}" type="slidenum">
              <a:rPr lang="el-GR" smtClean="0">
                <a:solidFill>
                  <a:prstClr val="black"/>
                </a:solidFill>
              </a:rPr>
              <a:pPr/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/>
              <a:t>Κάντε κλικ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180037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Κάντε κλικ για να επεξεργαστείτε τα στυλ κειμένου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16/6/2024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D3F1D1C4-C2D9-4231-9FB2-B2D9D97AA41D}" type="slidenum">
              <a:rPr lang="el-GR" smtClean="0">
                <a:solidFill>
                  <a:prstClr val="black"/>
                </a:solidFill>
              </a:rPr>
              <a:pPr/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16/6/2024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D3F1D1C4-C2D9-4231-9FB2-B2D9D97AA41D}" type="slidenum">
              <a:rPr lang="el-GR" smtClean="0">
                <a:solidFill>
                  <a:prstClr val="black"/>
                </a:solidFill>
              </a:rPr>
              <a:pPr/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/>
              <a:t>Κάντε κλικ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1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Κάντε κλικ για να επεξεργαστείτε τα στυλ κειμένου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1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9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Κάντε κλικ για να επεξεργαστείτε τα στυλ κειμένου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9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16/6/2024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D3F1D1C4-C2D9-4231-9FB2-B2D9D97AA41D}" type="slidenum">
              <a:rPr lang="el-GR" smtClean="0">
                <a:solidFill>
                  <a:prstClr val="black"/>
                </a:solidFill>
              </a:rPr>
              <a:pPr/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επεξεργασία του τίτλου</a:t>
            </a:r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16/6/2024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D3F1D1C4-C2D9-4231-9FB2-B2D9D97AA41D}" type="slidenum">
              <a:rPr lang="el-GR" smtClean="0">
                <a:solidFill>
                  <a:prstClr val="black"/>
                </a:solidFill>
              </a:rPr>
              <a:pPr/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16/6/2024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4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Κάντε κλικ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3" y="204790"/>
            <a:ext cx="5111751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4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Κάντε κλικ για να επεξεργαστείτε τα στυλ κειμένου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16/6/2024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D3F1D1C4-C2D9-4231-9FB2-B2D9D97AA41D}" type="slidenum">
              <a:rPr lang="el-GR" smtClean="0">
                <a:solidFill>
                  <a:prstClr val="black"/>
                </a:solidFill>
              </a:rPr>
              <a:pPr/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Κάντε κλικ για επεξεργασία του τίτλου</a:t>
            </a:r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Κάντε κλικ για να επεξεργαστείτε τα στυλ κειμένου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16/6/2024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D3F1D1C4-C2D9-4231-9FB2-B2D9D97AA41D}" type="slidenum">
              <a:rPr lang="el-GR" smtClean="0">
                <a:solidFill>
                  <a:prstClr val="black"/>
                </a:solidFill>
              </a:rPr>
              <a:pPr/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τίτλου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dirty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dirty="0"/>
              <a:t>Δεύτερου επιπέδου</a:t>
            </a:r>
          </a:p>
          <a:p>
            <a:pPr lvl="2"/>
            <a:r>
              <a:rPr lang="el-GR" dirty="0"/>
              <a:t>Τρίτου επιπέδου</a:t>
            </a:r>
          </a:p>
          <a:p>
            <a:pPr lvl="3"/>
            <a:r>
              <a:rPr lang="el-GR" dirty="0"/>
              <a:t>Τέταρτου επιπέδου</a:t>
            </a:r>
          </a:p>
          <a:p>
            <a:pPr lvl="4"/>
            <a:r>
              <a:rPr lang="el-GR" dirty="0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42CEA3-3058-4D43-AE35-B3DA76CB4003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16/6/2024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7884368" y="4869657"/>
            <a:ext cx="125963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9 - Ορθογώνιο"/>
          <p:cNvSpPr/>
          <p:nvPr userDrawn="1"/>
        </p:nvSpPr>
        <p:spPr>
          <a:xfrm>
            <a:off x="0" y="4731990"/>
            <a:ext cx="9144000" cy="4115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prstClr val="white"/>
              </a:solidFill>
            </a:endParaRPr>
          </a:p>
        </p:txBody>
      </p:sp>
      <p:sp>
        <p:nvSpPr>
          <p:cNvPr id="9" name="8 - Ορθογώνιο"/>
          <p:cNvSpPr/>
          <p:nvPr userDrawn="1"/>
        </p:nvSpPr>
        <p:spPr>
          <a:xfrm>
            <a:off x="7308304" y="4711452"/>
            <a:ext cx="1800200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700"/>
              </a:lnSpc>
              <a:defRPr/>
            </a:pPr>
            <a:r>
              <a:rPr lang="en-US" sz="900" b="1" dirty="0">
                <a:solidFill>
                  <a:srgbClr val="4BACC6">
                    <a:lumMod val="75000"/>
                  </a:srgbClr>
                </a:solidFill>
                <a:latin typeface="Perpetua" pitchFamily="18" charset="0"/>
              </a:rPr>
              <a:t>Department of  Vascular Surgery</a:t>
            </a:r>
          </a:p>
          <a:p>
            <a:pPr>
              <a:lnSpc>
                <a:spcPts val="700"/>
              </a:lnSpc>
            </a:pPr>
            <a:r>
              <a:rPr lang="en-US" sz="900" b="1" dirty="0">
                <a:solidFill>
                  <a:srgbClr val="4BACC6">
                    <a:lumMod val="75000"/>
                  </a:srgbClr>
                </a:solidFill>
                <a:latin typeface="Perpetua" pitchFamily="18" charset="0"/>
              </a:rPr>
              <a:t>University of  </a:t>
            </a:r>
            <a:r>
              <a:rPr lang="en-US" sz="900" b="1" dirty="0" err="1">
                <a:solidFill>
                  <a:srgbClr val="4BACC6">
                    <a:lumMod val="75000"/>
                  </a:srgbClr>
                </a:solidFill>
                <a:latin typeface="Perpetua" pitchFamily="18" charset="0"/>
              </a:rPr>
              <a:t>Patras</a:t>
            </a:r>
            <a:r>
              <a:rPr lang="en-US" sz="900" b="1" dirty="0">
                <a:solidFill>
                  <a:srgbClr val="4BACC6">
                    <a:lumMod val="75000"/>
                  </a:srgbClr>
                </a:solidFill>
                <a:latin typeface="Perpetua" pitchFamily="18" charset="0"/>
              </a:rPr>
              <a:t>, Greece</a:t>
            </a:r>
            <a:endParaRPr lang="el-GR" sz="900" b="1" dirty="0">
              <a:solidFill>
                <a:srgbClr val="4BACC6">
                  <a:lumMod val="75000"/>
                </a:srgbClr>
              </a:solidFill>
              <a:latin typeface="Garamond" pitchFamily="18" charset="0"/>
            </a:endParaRPr>
          </a:p>
        </p:txBody>
      </p:sp>
      <p:sp>
        <p:nvSpPr>
          <p:cNvPr id="56322" name="AutoShape 2" descr="Σχετική εικόνα"/>
          <p:cNvSpPr>
            <a:spLocks noChangeAspect="1" noChangeArrowheads="1"/>
          </p:cNvSpPr>
          <p:nvPr userDrawn="1"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>
              <a:solidFill>
                <a:prstClr val="black"/>
              </a:solidFill>
            </a:endParaRPr>
          </a:p>
        </p:txBody>
      </p:sp>
      <p:sp>
        <p:nvSpPr>
          <p:cNvPr id="56324" name="AutoShape 4" descr="Σχετική εικόνα"/>
          <p:cNvSpPr>
            <a:spLocks noChangeAspect="1" noChangeArrowheads="1"/>
          </p:cNvSpPr>
          <p:nvPr userDrawn="1"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>
              <a:solidFill>
                <a:prstClr val="black"/>
              </a:solidFill>
            </a:endParaRPr>
          </a:p>
        </p:txBody>
      </p:sp>
      <p:pic>
        <p:nvPicPr>
          <p:cNvPr id="56326" name="Picture 6" descr="https://www.upatras.gr/sites/www.upatras.gr/files/up_2017_logo_en.jpg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156176" y="4731990"/>
            <a:ext cx="1133890" cy="411510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467829-47F0-4964-A5DC-20CDDEB15C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3528" y="1635646"/>
            <a:ext cx="7200800" cy="1512168"/>
          </a:xfr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accent1"/>
            </a:solidFill>
          </a:ln>
        </p:spPr>
        <p:txBody>
          <a:bodyPr>
            <a:noAutofit/>
          </a:bodyPr>
          <a:lstStyle/>
          <a:p>
            <a:r>
              <a:rPr lang="el-GR" sz="2800" b="1" i="0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Μόλυνση </a:t>
            </a:r>
            <a:r>
              <a:rPr lang="el-GR" sz="2800" b="1" i="0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ενδομοσχεύματος</a:t>
            </a:r>
            <a:r>
              <a:rPr lang="el-GR" sz="2800" b="1" i="0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:  </a:t>
            </a:r>
            <a:br>
              <a:rPr lang="en-US" sz="2800" b="1" i="0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</a:br>
            <a:r>
              <a:rPr lang="el-GR" sz="2800" b="1" i="0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Συντηρητική αντιμετώπιση, παροχέτευση ή εξαίρεση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;</a:t>
            </a:r>
            <a:endParaRPr lang="en-US" sz="2800" b="1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sp>
        <p:nvSpPr>
          <p:cNvPr id="6" name="4 - Θέση κειμένου">
            <a:extLst>
              <a:ext uri="{FF2B5EF4-FFF2-40B4-BE49-F238E27FC236}">
                <a16:creationId xmlns:a16="http://schemas.microsoft.com/office/drawing/2014/main" id="{6F72C294-1046-48BC-A1D8-5DB571338BEA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835696" y="3219822"/>
            <a:ext cx="7056784" cy="1512168"/>
          </a:xfrm>
          <a:prstGeom prst="rect">
            <a:avLst/>
          </a:prstGeom>
          <a:ln w="28575">
            <a:solidFill>
              <a:schemeClr val="accent1"/>
            </a:solidFill>
          </a:ln>
        </p:spPr>
        <p:txBody>
          <a:bodyPr>
            <a:normAutofit fontScale="70000" lnSpcReduction="2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l-GR" sz="4600" b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Παπαδούλας Σπύρος</a:t>
            </a:r>
            <a:endParaRPr kumimoji="0" lang="el-GR" sz="46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Book Antiqua" pitchFamily="18" charset="0"/>
            </a:endParaRPr>
          </a:p>
          <a:p>
            <a:pPr marL="342900" lvl="0" indent="-342900">
              <a:lnSpc>
                <a:spcPct val="110000"/>
              </a:lnSpc>
              <a:defRPr/>
            </a:pPr>
            <a:r>
              <a:rPr lang="el-GR" sz="3600" b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Αγγειοχειρουργός, Διευθυντής ΕΣΥ</a:t>
            </a:r>
            <a:endParaRPr kumimoji="0" lang="el-GR" sz="36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Book Antiqua" pitchFamily="18" charset="0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l-GR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Book Antiqua" pitchFamily="18" charset="0"/>
              </a:rPr>
              <a:t>Πανεπιστημιακό Γενικό Νοσοκομείο Πατρών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l-GR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050" name="Picture 2" descr="Πανεπιστήμιο Πατρών - Βικιπαίδεια">
            <a:extLst>
              <a:ext uri="{FF2B5EF4-FFF2-40B4-BE49-F238E27FC236}">
                <a16:creationId xmlns:a16="http://schemas.microsoft.com/office/drawing/2014/main" id="{28B69D7A-DD4E-4395-8B93-C5D532D45E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75" y="3219822"/>
            <a:ext cx="1123097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Graft-Versus-Host Disease Potentially Lessened by a Single Strain of  Bacteri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71602" y="163446"/>
            <a:ext cx="1705452" cy="1296144"/>
          </a:xfrm>
          <a:prstGeom prst="rect">
            <a:avLst/>
          </a:prstGeom>
          <a:noFill/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1635647"/>
            <a:ext cx="1096068" cy="115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Εικόνα 3" descr="Εικόνα που περιέχει κείμενο, καρτούν&#10;&#10;Περιγραφή που δημιουργήθηκε αυτόματα">
            <a:extLst>
              <a:ext uri="{FF2B5EF4-FFF2-40B4-BE49-F238E27FC236}">
                <a16:creationId xmlns:a16="http://schemas.microsoft.com/office/drawing/2014/main" id="{F5F38BA4-19F7-D68A-0510-06B0002125A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727" y="59399"/>
            <a:ext cx="5818449" cy="1504239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26993365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A4BC827-AF36-05B1-F775-B2BDCA0B57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400" b="1" dirty="0" err="1">
                <a:solidFill>
                  <a:srgbClr val="C00000"/>
                </a:solidFill>
                <a:latin typeface="Book Antiqua" pitchFamily="18" charset="0"/>
              </a:rPr>
              <a:t>Αλλομοσχεύματα</a:t>
            </a:r>
            <a:r>
              <a:rPr lang="el-GR" sz="4400" b="1" dirty="0">
                <a:solidFill>
                  <a:srgbClr val="C00000"/>
                </a:solidFill>
                <a:latin typeface="Book Antiqua" pitchFamily="18" charset="0"/>
              </a:rPr>
              <a:t> (</a:t>
            </a:r>
            <a:r>
              <a:rPr lang="en-US" sz="4400" b="1" dirty="0">
                <a:solidFill>
                  <a:srgbClr val="C00000"/>
                </a:solidFill>
                <a:latin typeface="Book Antiqua" pitchFamily="18" charset="0"/>
              </a:rPr>
              <a:t>cryopreserved</a:t>
            </a:r>
            <a:r>
              <a:rPr lang="el-GR" sz="4400" b="1" dirty="0">
                <a:solidFill>
                  <a:srgbClr val="C00000"/>
                </a:solidFill>
                <a:latin typeface="Book Antiqua" pitchFamily="18" charset="0"/>
              </a:rPr>
              <a:t>)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BD66FC06-377F-7761-4CF6-DF24A4F328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Uro | Free Full-Text | Concomitant Radical Cystectomy and Infrarenal Aortic  Aneurysm Repair with Cryopreserved Aortic Allograft: A Case Report">
            <a:extLst>
              <a:ext uri="{FF2B5EF4-FFF2-40B4-BE49-F238E27FC236}">
                <a16:creationId xmlns:a16="http://schemas.microsoft.com/office/drawing/2014/main" id="{8945BA13-9DBC-F4DD-FCEB-4AEE96966E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9592" y="1194006"/>
            <a:ext cx="4734858" cy="3196028"/>
          </a:xfrm>
          <a:prstGeom prst="rect">
            <a:avLst/>
          </a:prstGeom>
          <a:solidFill>
            <a:srgbClr val="FFFFFF"/>
          </a:solidFill>
          <a:ln w="19050">
            <a:solidFill>
              <a:srgbClr val="00B050"/>
            </a:solidFill>
          </a:ln>
        </p:spPr>
      </p:pic>
      <p:pic>
        <p:nvPicPr>
          <p:cNvPr id="5" name="Εικόνα 4" descr="Εικόνα που περιέχει ιατρικό, δωμάτιο, ιατρικός εξοπλισμός, ιατρική διαδικασία&#10;&#10;Περιγραφή που δημιουργήθηκε αυτόματα">
            <a:extLst>
              <a:ext uri="{FF2B5EF4-FFF2-40B4-BE49-F238E27FC236}">
                <a16:creationId xmlns:a16="http://schemas.microsoft.com/office/drawing/2014/main" id="{A6E4EF26-8965-F3D0-0A81-5DCB6E2269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305" y="1232921"/>
            <a:ext cx="2160240" cy="3145132"/>
          </a:xfrm>
          <a:prstGeom prst="rect">
            <a:avLst/>
          </a:prstGeom>
          <a:ln w="28575">
            <a:solidFill>
              <a:srgbClr val="00B050"/>
            </a:solidFill>
          </a:ln>
        </p:spPr>
      </p:pic>
      <p:sp>
        <p:nvSpPr>
          <p:cNvPr id="4" name="6 - TextBox">
            <a:extLst>
              <a:ext uri="{FF2B5EF4-FFF2-40B4-BE49-F238E27FC236}">
                <a16:creationId xmlns:a16="http://schemas.microsoft.com/office/drawing/2014/main" id="{136DBECB-A0EE-F1B2-ABB9-5C0840054E9E}"/>
              </a:ext>
            </a:extLst>
          </p:cNvPr>
          <p:cNvSpPr txBox="1"/>
          <p:nvPr/>
        </p:nvSpPr>
        <p:spPr>
          <a:xfrm>
            <a:off x="0" y="4454546"/>
            <a:ext cx="9144000" cy="27699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i="1" dirty="0">
                <a:latin typeface="Book Antiqua" pitchFamily="18" charset="0"/>
              </a:rPr>
              <a:t>Weiss S et al. Long-term results of </a:t>
            </a:r>
            <a:r>
              <a:rPr lang="en-US" sz="1200" i="1" dirty="0" err="1">
                <a:latin typeface="Book Antiqua" pitchFamily="18" charset="0"/>
              </a:rPr>
              <a:t>cryopreserved</a:t>
            </a:r>
            <a:r>
              <a:rPr lang="en-US" sz="1200" i="1" dirty="0">
                <a:latin typeface="Book Antiqua" pitchFamily="18" charset="0"/>
              </a:rPr>
              <a:t> </a:t>
            </a:r>
            <a:r>
              <a:rPr lang="en-US" sz="1200" i="1" dirty="0" err="1">
                <a:latin typeface="Book Antiqua" pitchFamily="18" charset="0"/>
              </a:rPr>
              <a:t>allografts</a:t>
            </a:r>
            <a:r>
              <a:rPr lang="en-US" sz="1200" i="1" dirty="0">
                <a:latin typeface="Book Antiqua" pitchFamily="18" charset="0"/>
              </a:rPr>
              <a:t> in </a:t>
            </a:r>
            <a:r>
              <a:rPr lang="en-US" sz="1200" i="1" dirty="0" err="1">
                <a:latin typeface="Book Antiqua" pitchFamily="18" charset="0"/>
              </a:rPr>
              <a:t>aortoiliac</a:t>
            </a:r>
            <a:r>
              <a:rPr lang="en-US" sz="1200" i="1" dirty="0">
                <a:latin typeface="Book Antiqua" pitchFamily="18" charset="0"/>
              </a:rPr>
              <a:t> graft infections. JVS 2021:74(1);268-275</a:t>
            </a:r>
            <a:endParaRPr lang="el-GR" sz="1200" i="1" dirty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37437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81A7364-B9D3-1593-AC25-6B67673C25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l-GR" sz="4000" b="1" dirty="0" err="1">
                <a:solidFill>
                  <a:srgbClr val="C00000"/>
                </a:solidFill>
                <a:latin typeface="Book Antiqua" panose="02040602050305030304" pitchFamily="18" charset="0"/>
              </a:rPr>
              <a:t>Βιοσυνθετικά</a:t>
            </a:r>
            <a:r>
              <a:rPr lang="el-GR" sz="4000" b="1" dirty="0">
                <a:solidFill>
                  <a:srgbClr val="C00000"/>
                </a:solidFill>
                <a:latin typeface="Book Antiqua" panose="02040602050305030304" pitchFamily="18" charset="0"/>
              </a:rPr>
              <a:t> μοσχεύματα</a:t>
            </a:r>
            <a:endParaRPr lang="en-US" sz="4000" b="1" dirty="0">
              <a:solidFill>
                <a:srgbClr val="C00000"/>
              </a:solidFill>
              <a:latin typeface="Book Antiqua" panose="02040602050305030304" pitchFamily="18" charset="0"/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31410584-E909-7D59-70CF-1656D98FE5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l-GR" sz="1400" b="1" i="0" u="none" strike="noStrike" baseline="0" dirty="0">
                <a:solidFill>
                  <a:srgbClr val="000000"/>
                </a:solidFill>
                <a:latin typeface="Book Antiqua" pitchFamily="18" charset="0"/>
              </a:rPr>
              <a:t>Τα </a:t>
            </a:r>
            <a:r>
              <a:rPr lang="el-GR" sz="1400" b="1" i="0" u="none" strike="noStrike" baseline="0" dirty="0" err="1">
                <a:solidFill>
                  <a:srgbClr val="000000"/>
                </a:solidFill>
                <a:latin typeface="Book Antiqua" pitchFamily="18" charset="0"/>
              </a:rPr>
              <a:t>βιοσυνθετικά</a:t>
            </a:r>
            <a:r>
              <a:rPr lang="el-GR" sz="1400" b="1" i="0" u="none" strike="noStrike" baseline="0" dirty="0">
                <a:solidFill>
                  <a:srgbClr val="000000"/>
                </a:solidFill>
                <a:latin typeface="Book Antiqua" pitchFamily="18" charset="0"/>
              </a:rPr>
              <a:t> ε</a:t>
            </a:r>
            <a:r>
              <a:rPr lang="el-GR" sz="1400" b="1" i="0" u="none" strike="noStrike" dirty="0">
                <a:solidFill>
                  <a:srgbClr val="000000"/>
                </a:solidFill>
                <a:latin typeface="Book Antiqua" pitchFamily="18" charset="0"/>
              </a:rPr>
              <a:t>ίναι ένας νέος τύπος μοσχεύματος, αποτελούμενο </a:t>
            </a:r>
            <a:endParaRPr lang="en-US" sz="1400" b="1" i="0" u="none" strike="noStrike" dirty="0">
              <a:solidFill>
                <a:srgbClr val="000000"/>
              </a:solidFill>
              <a:latin typeface="Book Antiqua" pitchFamily="18" charset="0"/>
            </a:endParaRPr>
          </a:p>
          <a:p>
            <a:pPr>
              <a:buNone/>
            </a:pPr>
            <a:r>
              <a:rPr lang="en-US" sz="1400" b="1" dirty="0">
                <a:solidFill>
                  <a:srgbClr val="000000"/>
                </a:solidFill>
                <a:latin typeface="Book Antiqua" pitchFamily="18" charset="0"/>
              </a:rPr>
              <a:t>       </a:t>
            </a:r>
            <a:r>
              <a:rPr lang="el-GR" sz="1400" b="1" i="0" u="none" strike="noStrike" dirty="0">
                <a:solidFill>
                  <a:srgbClr val="000000"/>
                </a:solidFill>
                <a:latin typeface="Book Antiqua" pitchFamily="18" charset="0"/>
              </a:rPr>
              <a:t>από κολλαγόνο προβάτου πάνω σε πολυεστερικό πλέγμα </a:t>
            </a:r>
          </a:p>
          <a:p>
            <a:r>
              <a:rPr lang="el-GR" sz="1400" b="1" dirty="0">
                <a:solidFill>
                  <a:srgbClr val="000000"/>
                </a:solidFill>
                <a:latin typeface="Book Antiqua" pitchFamily="18" charset="0"/>
              </a:rPr>
              <a:t>Σε μια πρόσφατη συστηματική ανασκόπηση που αφορά το </a:t>
            </a:r>
            <a:r>
              <a:rPr lang="en-US" sz="1400" b="1" u="sng" dirty="0" err="1">
                <a:solidFill>
                  <a:srgbClr val="000000"/>
                </a:solidFill>
                <a:latin typeface="Book Antiqua" pitchFamily="18" charset="0"/>
              </a:rPr>
              <a:t>Omniflow</a:t>
            </a:r>
            <a:r>
              <a:rPr lang="en-US" sz="1400" b="1" u="sng" dirty="0">
                <a:solidFill>
                  <a:srgbClr val="000000"/>
                </a:solidFill>
                <a:latin typeface="Book Antiqua" pitchFamily="18" charset="0"/>
              </a:rPr>
              <a:t> II</a:t>
            </a:r>
            <a:r>
              <a:rPr lang="en-US" sz="1400" b="1" dirty="0">
                <a:solidFill>
                  <a:srgbClr val="000000"/>
                </a:solidFill>
                <a:latin typeface="Book Antiqua" pitchFamily="18" charset="0"/>
              </a:rPr>
              <a:t>, </a:t>
            </a:r>
            <a:r>
              <a:rPr lang="en-US" sz="1400" b="1" dirty="0" err="1">
                <a:solidFill>
                  <a:srgbClr val="000000"/>
                </a:solidFill>
                <a:latin typeface="Book Antiqua" pitchFamily="18" charset="0"/>
              </a:rPr>
              <a:t>LeMaitre</a:t>
            </a:r>
            <a:r>
              <a:rPr lang="el-GR" sz="1400" b="1" dirty="0">
                <a:solidFill>
                  <a:srgbClr val="000000"/>
                </a:solidFill>
                <a:latin typeface="Book Antiqua" pitchFamily="18" charset="0"/>
              </a:rPr>
              <a:t>, το οποίο χρησιμοποιήθηκε σε 60 ασθενείς:</a:t>
            </a:r>
          </a:p>
          <a:p>
            <a:pPr lvl="1"/>
            <a:r>
              <a:rPr lang="el-GR" sz="1400" b="1" dirty="0">
                <a:solidFill>
                  <a:srgbClr val="000000"/>
                </a:solidFill>
                <a:latin typeface="Book Antiqua" pitchFamily="18" charset="0"/>
              </a:rPr>
              <a:t>Πρώιμη θνητότητα ήταν </a:t>
            </a:r>
            <a:r>
              <a:rPr lang="en-US" sz="1400" b="1" dirty="0">
                <a:solidFill>
                  <a:srgbClr val="FF0000"/>
                </a:solidFill>
                <a:latin typeface="Book Antiqua" pitchFamily="18" charset="0"/>
              </a:rPr>
              <a:t>9% </a:t>
            </a:r>
            <a:endParaRPr lang="el-GR" sz="1400" b="1" dirty="0">
              <a:solidFill>
                <a:srgbClr val="FF0000"/>
              </a:solidFill>
              <a:latin typeface="Book Antiqua" pitchFamily="18" charset="0"/>
            </a:endParaRPr>
          </a:p>
          <a:p>
            <a:pPr lvl="1"/>
            <a:r>
              <a:rPr lang="el-GR" sz="1400" b="1" dirty="0">
                <a:solidFill>
                  <a:srgbClr val="000000"/>
                </a:solidFill>
                <a:latin typeface="Book Antiqua" pitchFamily="18" charset="0"/>
              </a:rPr>
              <a:t>Απώτερη θνητότητα</a:t>
            </a:r>
            <a:r>
              <a:rPr lang="en-US" sz="1400" b="1" dirty="0">
                <a:solidFill>
                  <a:srgbClr val="000000"/>
                </a:solidFill>
                <a:latin typeface="Book Antiqua" pitchFamily="18" charset="0"/>
              </a:rPr>
              <a:t> </a:t>
            </a:r>
            <a:r>
              <a:rPr lang="en-US" sz="1400" b="1" dirty="0">
                <a:solidFill>
                  <a:srgbClr val="FF0000"/>
                </a:solidFill>
                <a:latin typeface="Book Antiqua" pitchFamily="18" charset="0"/>
              </a:rPr>
              <a:t>18%</a:t>
            </a:r>
            <a:r>
              <a:rPr lang="en-US" sz="1400" b="1" dirty="0">
                <a:solidFill>
                  <a:srgbClr val="000000"/>
                </a:solidFill>
                <a:latin typeface="Book Antiqua" pitchFamily="18" charset="0"/>
              </a:rPr>
              <a:t> </a:t>
            </a:r>
            <a:endParaRPr lang="el-GR" sz="1400" b="1" dirty="0">
              <a:solidFill>
                <a:srgbClr val="000000"/>
              </a:solidFill>
              <a:latin typeface="Book Antiqua" pitchFamily="18" charset="0"/>
            </a:endParaRPr>
          </a:p>
          <a:p>
            <a:pPr lvl="1"/>
            <a:r>
              <a:rPr lang="el-GR" sz="1400" b="1" dirty="0">
                <a:solidFill>
                  <a:srgbClr val="000000"/>
                </a:solidFill>
                <a:latin typeface="Book Antiqua" pitchFamily="18" charset="0"/>
              </a:rPr>
              <a:t>Δεν παρατηρήθηκε ρήξη ή ανευρυσματική διάταση του</a:t>
            </a:r>
            <a:r>
              <a:rPr lang="en-US" sz="1400" b="1" dirty="0">
                <a:solidFill>
                  <a:srgbClr val="000000"/>
                </a:solidFill>
                <a:latin typeface="Book Antiqua" pitchFamily="18" charset="0"/>
              </a:rPr>
              <a:t> </a:t>
            </a:r>
            <a:r>
              <a:rPr lang="el-GR" sz="1400" b="1" dirty="0">
                <a:solidFill>
                  <a:srgbClr val="000000"/>
                </a:solidFill>
                <a:latin typeface="Book Antiqua" pitchFamily="18" charset="0"/>
              </a:rPr>
              <a:t>μοσχεύματος </a:t>
            </a:r>
            <a:endParaRPr lang="en-US" sz="1400" b="1" dirty="0">
              <a:solidFill>
                <a:srgbClr val="000000"/>
              </a:solidFill>
              <a:latin typeface="Book Antiqua" pitchFamily="18" charset="0"/>
            </a:endParaRPr>
          </a:p>
          <a:p>
            <a:pPr lvl="1">
              <a:buNone/>
            </a:pPr>
            <a:r>
              <a:rPr lang="en-US" sz="1400" b="1" dirty="0">
                <a:solidFill>
                  <a:srgbClr val="000000"/>
                </a:solidFill>
                <a:latin typeface="Book Antiqua" pitchFamily="18" charset="0"/>
              </a:rPr>
              <a:t>      </a:t>
            </a:r>
            <a:r>
              <a:rPr lang="el-GR" sz="1400" b="1" dirty="0">
                <a:solidFill>
                  <a:srgbClr val="000000"/>
                </a:solidFill>
                <a:latin typeface="Book Antiqua" pitchFamily="18" charset="0"/>
              </a:rPr>
              <a:t>σε διάστημα </a:t>
            </a:r>
            <a:r>
              <a:rPr lang="en-US" sz="1400" b="1" dirty="0">
                <a:solidFill>
                  <a:srgbClr val="000000"/>
                </a:solidFill>
                <a:latin typeface="Book Antiqua" pitchFamily="18" charset="0"/>
              </a:rPr>
              <a:t>9 to 24 </a:t>
            </a:r>
            <a:r>
              <a:rPr lang="el-GR" sz="1400" b="1" dirty="0">
                <a:solidFill>
                  <a:srgbClr val="000000"/>
                </a:solidFill>
                <a:latin typeface="Book Antiqua" pitchFamily="18" charset="0"/>
              </a:rPr>
              <a:t>μήνες. Όμως:</a:t>
            </a:r>
          </a:p>
          <a:p>
            <a:pPr lvl="1"/>
            <a:r>
              <a:rPr lang="el-GR" sz="1400" b="1" dirty="0">
                <a:solidFill>
                  <a:srgbClr val="000000"/>
                </a:solidFill>
                <a:latin typeface="Book Antiqua" pitchFamily="18" charset="0"/>
              </a:rPr>
              <a:t>Πρώιμη απόφραξη σκέλους </a:t>
            </a:r>
            <a:r>
              <a:rPr lang="en-US" sz="1400" b="1" dirty="0">
                <a:solidFill>
                  <a:srgbClr val="000000"/>
                </a:solidFill>
                <a:latin typeface="Book Antiqua" pitchFamily="18" charset="0"/>
              </a:rPr>
              <a:t>6%</a:t>
            </a:r>
            <a:r>
              <a:rPr lang="el-GR" sz="1400" b="1" dirty="0">
                <a:solidFill>
                  <a:srgbClr val="000000"/>
                </a:solidFill>
                <a:latin typeface="Book Antiqua" pitchFamily="18" charset="0"/>
              </a:rPr>
              <a:t>, </a:t>
            </a:r>
            <a:r>
              <a:rPr lang="el-GR" sz="1400" b="1" dirty="0" err="1">
                <a:solidFill>
                  <a:srgbClr val="000000"/>
                </a:solidFill>
                <a:latin typeface="Book Antiqua" pitchFamily="18" charset="0"/>
              </a:rPr>
              <a:t>Πρωιμη</a:t>
            </a:r>
            <a:r>
              <a:rPr lang="el-GR" sz="1400" b="1" dirty="0">
                <a:solidFill>
                  <a:srgbClr val="000000"/>
                </a:solidFill>
                <a:latin typeface="Book Antiqua" pitchFamily="18" charset="0"/>
              </a:rPr>
              <a:t> στένωση σκέλους </a:t>
            </a:r>
            <a:r>
              <a:rPr lang="en-US" sz="1400" b="1" dirty="0">
                <a:solidFill>
                  <a:srgbClr val="000000"/>
                </a:solidFill>
                <a:latin typeface="Book Antiqua" pitchFamily="18" charset="0"/>
              </a:rPr>
              <a:t>4% </a:t>
            </a:r>
            <a:endParaRPr lang="el-GR" sz="1400" b="1" dirty="0">
              <a:solidFill>
                <a:srgbClr val="000000"/>
              </a:solidFill>
              <a:latin typeface="Book Antiqua" pitchFamily="18" charset="0"/>
            </a:endParaRPr>
          </a:p>
          <a:p>
            <a:pPr lvl="1"/>
            <a:r>
              <a:rPr lang="el-GR" sz="1400" b="1" dirty="0" err="1">
                <a:solidFill>
                  <a:srgbClr val="000000"/>
                </a:solidFill>
                <a:latin typeface="Book Antiqua" pitchFamily="18" charset="0"/>
              </a:rPr>
              <a:t>Επαναλοίμωξη</a:t>
            </a:r>
            <a:r>
              <a:rPr lang="el-GR" sz="1400" b="1" dirty="0">
                <a:solidFill>
                  <a:srgbClr val="000000"/>
                </a:solidFill>
                <a:latin typeface="Book Antiqua" pitchFamily="18" charset="0"/>
              </a:rPr>
              <a:t> </a:t>
            </a:r>
            <a:r>
              <a:rPr lang="en-US" sz="1400" b="1" dirty="0">
                <a:solidFill>
                  <a:srgbClr val="FF0000"/>
                </a:solidFill>
                <a:latin typeface="Book Antiqua" pitchFamily="18" charset="0"/>
              </a:rPr>
              <a:t>3%</a:t>
            </a:r>
            <a:r>
              <a:rPr lang="en-US" sz="1400" b="1" dirty="0">
                <a:solidFill>
                  <a:srgbClr val="000000"/>
                </a:solidFill>
                <a:latin typeface="Book Antiqua" pitchFamily="18" charset="0"/>
              </a:rPr>
              <a:t>. </a:t>
            </a:r>
            <a:endParaRPr lang="el-GR" sz="1400" b="1" dirty="0">
              <a:solidFill>
                <a:srgbClr val="000000"/>
              </a:solidFill>
              <a:latin typeface="Book Antiqua" pitchFamily="18" charset="0"/>
            </a:endParaRPr>
          </a:p>
          <a:p>
            <a:r>
              <a:rPr lang="el-GR" sz="1400" b="1" i="0" u="none" strike="noStrike" dirty="0">
                <a:solidFill>
                  <a:srgbClr val="000000"/>
                </a:solidFill>
                <a:latin typeface="Book Antiqua" pitchFamily="18" charset="0"/>
              </a:rPr>
              <a:t>Καλή επιλογή με αποδεκτή θνητότητα και χαμηλά ποσοστά </a:t>
            </a:r>
            <a:r>
              <a:rPr lang="el-GR" sz="1400" b="1" i="0" u="none" strike="noStrike" dirty="0" err="1">
                <a:solidFill>
                  <a:srgbClr val="000000"/>
                </a:solidFill>
                <a:latin typeface="Book Antiqua" pitchFamily="18" charset="0"/>
              </a:rPr>
              <a:t>επαναλοίμωξης</a:t>
            </a:r>
            <a:r>
              <a:rPr lang="el-GR" sz="1400" b="1" i="0" u="none" strike="noStrike" dirty="0">
                <a:solidFill>
                  <a:srgbClr val="000000"/>
                </a:solidFill>
                <a:latin typeface="Book Antiqua" pitchFamily="18" charset="0"/>
              </a:rPr>
              <a:t> </a:t>
            </a:r>
          </a:p>
        </p:txBody>
      </p:sp>
      <p:sp>
        <p:nvSpPr>
          <p:cNvPr id="4" name="4 - TextBox">
            <a:extLst>
              <a:ext uri="{FF2B5EF4-FFF2-40B4-BE49-F238E27FC236}">
                <a16:creationId xmlns:a16="http://schemas.microsoft.com/office/drawing/2014/main" id="{19CE7FB5-43C1-6C4A-09CF-005F3A8883E0}"/>
              </a:ext>
            </a:extLst>
          </p:cNvPr>
          <p:cNvSpPr txBox="1"/>
          <p:nvPr/>
        </p:nvSpPr>
        <p:spPr>
          <a:xfrm>
            <a:off x="0" y="4279272"/>
            <a:ext cx="9144000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b="0" i="1" dirty="0">
                <a:solidFill>
                  <a:srgbClr val="212121"/>
                </a:solidFill>
                <a:effectLst/>
                <a:latin typeface="Book Antiqua" panose="02040602050305030304" pitchFamily="18" charset="0"/>
              </a:rPr>
              <a:t>El-Diaz N, Walker-Jacobs A, </a:t>
            </a:r>
            <a:r>
              <a:rPr lang="en-US" sz="1200" b="0" i="1" dirty="0" err="1">
                <a:solidFill>
                  <a:srgbClr val="212121"/>
                </a:solidFill>
                <a:effectLst/>
                <a:latin typeface="Book Antiqua" panose="02040602050305030304" pitchFamily="18" charset="0"/>
              </a:rPr>
              <a:t>Althaher</a:t>
            </a:r>
            <a:r>
              <a:rPr lang="en-US" sz="1200" b="0" i="1" dirty="0">
                <a:solidFill>
                  <a:srgbClr val="212121"/>
                </a:solidFill>
                <a:effectLst/>
                <a:latin typeface="Book Antiqua" panose="02040602050305030304" pitchFamily="18" charset="0"/>
              </a:rPr>
              <a:t> A, </a:t>
            </a:r>
            <a:r>
              <a:rPr lang="en-US" sz="1200" b="0" i="1" dirty="0" err="1">
                <a:solidFill>
                  <a:srgbClr val="212121"/>
                </a:solidFill>
                <a:effectLst/>
                <a:latin typeface="Book Antiqua" panose="02040602050305030304" pitchFamily="18" charset="0"/>
              </a:rPr>
              <a:t>Alalwani</a:t>
            </a:r>
            <a:r>
              <a:rPr lang="en-US" sz="1200" b="0" i="1" dirty="0">
                <a:solidFill>
                  <a:srgbClr val="212121"/>
                </a:solidFill>
                <a:effectLst/>
                <a:latin typeface="Book Antiqua" panose="02040602050305030304" pitchFamily="18" charset="0"/>
              </a:rPr>
              <a:t> Z, </a:t>
            </a:r>
            <a:r>
              <a:rPr lang="en-US" sz="1200" b="0" i="1" dirty="0" err="1">
                <a:solidFill>
                  <a:srgbClr val="212121"/>
                </a:solidFill>
                <a:effectLst/>
                <a:latin typeface="Book Antiqua" panose="02040602050305030304" pitchFamily="18" charset="0"/>
              </a:rPr>
              <a:t>Borucki</a:t>
            </a:r>
            <a:r>
              <a:rPr lang="en-US" sz="1200" b="0" i="1" dirty="0">
                <a:solidFill>
                  <a:srgbClr val="212121"/>
                </a:solidFill>
                <a:effectLst/>
                <a:latin typeface="Book Antiqua" panose="02040602050305030304" pitchFamily="18" charset="0"/>
              </a:rPr>
              <a:t> J, Stather PW. A systematic review and meta-analysis of the use of the </a:t>
            </a:r>
            <a:r>
              <a:rPr lang="en-US" sz="1200" b="0" i="1" dirty="0" err="1">
                <a:solidFill>
                  <a:srgbClr val="212121"/>
                </a:solidFill>
                <a:effectLst/>
                <a:latin typeface="Book Antiqua" panose="02040602050305030304" pitchFamily="18" charset="0"/>
              </a:rPr>
              <a:t>Omniflow</a:t>
            </a:r>
            <a:r>
              <a:rPr lang="en-US" sz="1200" b="0" i="1" dirty="0">
                <a:solidFill>
                  <a:srgbClr val="212121"/>
                </a:solidFill>
                <a:effectLst/>
                <a:latin typeface="Book Antiqua" panose="02040602050305030304" pitchFamily="18" charset="0"/>
              </a:rPr>
              <a:t> II biosynthetic graft for aortic reconstruction. J Vasc Surg. 2023 Mar;77(3):964-970</a:t>
            </a:r>
            <a:endParaRPr lang="en-US" sz="1200" i="1" dirty="0">
              <a:latin typeface="Book Antiqua" panose="02040602050305030304" pitchFamily="18" charset="0"/>
            </a:endParaRPr>
          </a:p>
        </p:txBody>
      </p:sp>
      <p:pic>
        <p:nvPicPr>
          <p:cNvPr id="54274" name="Picture 2" descr="C:\Users\spapad\AppData\Local\Packages\Microsoft.Windows.Photos_8wekyb3d8bbwe\TempState\ShareServiceTempFolder\OMNIFLOW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48152" y="0"/>
            <a:ext cx="2395848" cy="1491630"/>
          </a:xfrm>
          <a:prstGeom prst="rect">
            <a:avLst/>
          </a:prstGeom>
          <a:noFill/>
        </p:spPr>
      </p:pic>
      <p:pic>
        <p:nvPicPr>
          <p:cNvPr id="54278" name="Picture 6" descr="https://i0.wp.com/www.pjmonline.org/wp-content/uploads/2016/12/Wo%C5%BAniak_fig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49899" y="2067694"/>
            <a:ext cx="2154639" cy="1656379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8337676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 err="1">
                <a:solidFill>
                  <a:srgbClr val="C00000"/>
                </a:solidFill>
                <a:latin typeface="Book Antiqua" panose="02040602050305030304" pitchFamily="18" charset="0"/>
              </a:rPr>
              <a:t>Βιοσυνθετικά</a:t>
            </a:r>
            <a:r>
              <a:rPr lang="el-GR" b="1" dirty="0">
                <a:solidFill>
                  <a:srgbClr val="C00000"/>
                </a:solidFill>
                <a:latin typeface="Book Antiqua" panose="02040602050305030304" pitchFamily="18" charset="0"/>
              </a:rPr>
              <a:t> μοσχεύματα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09570" name="Picture 2" descr="C:\Users\spapad\AppData\Local\Packages\Microsoft.Windows.Photos_8wekyb3d8bbwe\TempState\ShareServiceTempFolder\OMNIFLOW ---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0152" y="1203598"/>
            <a:ext cx="2334241" cy="3096344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</p:pic>
      <p:pic>
        <p:nvPicPr>
          <p:cNvPr id="109571" name="Picture 3" descr="C:\Users\spapad\Desktop\ΜΟΛΥΝΣΗ\PERIKARDI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1203598"/>
            <a:ext cx="4680521" cy="3078029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</p:pic>
      <p:sp>
        <p:nvSpPr>
          <p:cNvPr id="6" name="4 - TextBox">
            <a:extLst>
              <a:ext uri="{FF2B5EF4-FFF2-40B4-BE49-F238E27FC236}">
                <a16:creationId xmlns:a16="http://schemas.microsoft.com/office/drawing/2014/main" id="{19CE7FB5-43C1-6C4A-09CF-005F3A8883E0}"/>
              </a:ext>
            </a:extLst>
          </p:cNvPr>
          <p:cNvSpPr txBox="1"/>
          <p:nvPr/>
        </p:nvSpPr>
        <p:spPr>
          <a:xfrm>
            <a:off x="0" y="4299942"/>
            <a:ext cx="9144000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i="1" dirty="0">
                <a:latin typeface="Book Antiqua" pitchFamily="18" charset="0"/>
              </a:rPr>
              <a:t>Stather PW, Howard AQ. A Novel Technique for Bifurcated Bovine Plus </a:t>
            </a:r>
            <a:r>
              <a:rPr lang="en-US" sz="1200" i="1" dirty="0" err="1">
                <a:latin typeface="Book Antiqua" pitchFamily="18" charset="0"/>
              </a:rPr>
              <a:t>Omniflow</a:t>
            </a:r>
            <a:r>
              <a:rPr lang="en-US" sz="1200" i="1" dirty="0">
                <a:latin typeface="Book Antiqua" pitchFamily="18" charset="0"/>
              </a:rPr>
              <a:t> Aortic Graft Reconstruction. </a:t>
            </a:r>
            <a:r>
              <a:rPr lang="en-US" sz="1200" i="1" dirty="0" err="1">
                <a:latin typeface="Book Antiqua" pitchFamily="18" charset="0"/>
              </a:rPr>
              <a:t>Eur</a:t>
            </a:r>
            <a:r>
              <a:rPr lang="en-US" sz="1200" i="1" dirty="0">
                <a:latin typeface="Book Antiqua" pitchFamily="18" charset="0"/>
              </a:rPr>
              <a:t> J </a:t>
            </a:r>
            <a:r>
              <a:rPr lang="en-US" sz="1200" i="1" dirty="0" err="1">
                <a:latin typeface="Book Antiqua" pitchFamily="18" charset="0"/>
              </a:rPr>
              <a:t>Vasc</a:t>
            </a:r>
            <a:r>
              <a:rPr lang="en-US" sz="1200" i="1" dirty="0">
                <a:latin typeface="Book Antiqua" pitchFamily="18" charset="0"/>
              </a:rPr>
              <a:t> </a:t>
            </a:r>
            <a:r>
              <a:rPr lang="en-US" sz="1200" i="1" dirty="0" err="1">
                <a:latin typeface="Book Antiqua" pitchFamily="18" charset="0"/>
              </a:rPr>
              <a:t>Endovasc</a:t>
            </a:r>
            <a:r>
              <a:rPr lang="en-US" sz="1200" i="1" dirty="0">
                <a:latin typeface="Book Antiqua" pitchFamily="18" charset="0"/>
              </a:rPr>
              <a:t> Surg. 2017 Jan;53(1):104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CD54050-3A2F-5B2A-678C-E2433CFF6A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600" b="1" dirty="0">
                <a:solidFill>
                  <a:srgbClr val="C00000"/>
                </a:solidFill>
                <a:latin typeface="Book Antiqua" panose="02040602050305030304" pitchFamily="18" charset="0"/>
              </a:rPr>
              <a:t>Μοσχεύματα επενδυμένα με Άργυρο</a:t>
            </a:r>
            <a:endParaRPr lang="en-US" sz="3600" b="1" dirty="0">
              <a:solidFill>
                <a:srgbClr val="C00000"/>
              </a:solidFill>
              <a:latin typeface="Book Antiqua" panose="02040602050305030304" pitchFamily="18" charset="0"/>
            </a:endParaRPr>
          </a:p>
        </p:txBody>
      </p:sp>
      <p:pic>
        <p:nvPicPr>
          <p:cNvPr id="5" name="Θέση περιεχομένου 4" descr="Εικόνα που περιέχει τέχνη, κρανίο&#10;&#10;Περιγραφή που δημιουργήθηκε αυτόματα">
            <a:extLst>
              <a:ext uri="{FF2B5EF4-FFF2-40B4-BE49-F238E27FC236}">
                <a16:creationId xmlns:a16="http://schemas.microsoft.com/office/drawing/2014/main" id="{A6D48C9E-798A-1780-A5B9-6C37F7982F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585" y="1158134"/>
            <a:ext cx="2184159" cy="3207678"/>
          </a:xfrm>
          <a:ln w="19050">
            <a:solidFill>
              <a:srgbClr val="C00000"/>
            </a:solidFill>
          </a:ln>
        </p:spPr>
      </p:pic>
      <p:pic>
        <p:nvPicPr>
          <p:cNvPr id="7" name="Εικόνα 6" descr="Εικόνα που περιέχει σάρκα, εσωτερικός χώρος&#10;&#10;Περιγραφή που δημιουργήθηκε αυτόματα">
            <a:extLst>
              <a:ext uri="{FF2B5EF4-FFF2-40B4-BE49-F238E27FC236}">
                <a16:creationId xmlns:a16="http://schemas.microsoft.com/office/drawing/2014/main" id="{E73D00E0-0B78-3E6E-5909-2FA665B227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6746" y="1158134"/>
            <a:ext cx="2207816" cy="3207678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sp>
        <p:nvSpPr>
          <p:cNvPr id="8" name="4 - TextBox">
            <a:extLst>
              <a:ext uri="{FF2B5EF4-FFF2-40B4-BE49-F238E27FC236}">
                <a16:creationId xmlns:a16="http://schemas.microsoft.com/office/drawing/2014/main" id="{889A2319-3004-A330-20B4-BF170C5DF132}"/>
              </a:ext>
            </a:extLst>
          </p:cNvPr>
          <p:cNvSpPr txBox="1"/>
          <p:nvPr/>
        </p:nvSpPr>
        <p:spPr>
          <a:xfrm>
            <a:off x="5257" y="4460715"/>
            <a:ext cx="9144000" cy="27699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b="0" i="1" dirty="0">
                <a:solidFill>
                  <a:srgbClr val="212121"/>
                </a:solidFill>
                <a:effectLst/>
                <a:latin typeface="Book Antiqua" panose="02040602050305030304" pitchFamily="18" charset="0"/>
              </a:rPr>
              <a:t>Molacek J et al. Use of a Silver-Impregnated Vascular Graft: Single-Center Experience. Antibiotics (Basel). 2022 Mar 15;11(3):386</a:t>
            </a:r>
            <a:endParaRPr lang="en-US" sz="1200" i="1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27061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5E8AD31-FDF3-D8AD-7FD4-DF25673AA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z="4000" b="1" kern="1200" dirty="0" err="1">
                <a:solidFill>
                  <a:srgbClr val="C00000"/>
                </a:solidFill>
                <a:latin typeface="Book Antiqua" panose="02040602050305030304" pitchFamily="18" charset="0"/>
              </a:rPr>
              <a:t>Επιπλοοπλαστική</a:t>
            </a:r>
            <a:endParaRPr lang="el-GR" sz="4000" b="1" kern="1200" dirty="0">
              <a:solidFill>
                <a:srgbClr val="C00000"/>
              </a:solidFill>
              <a:latin typeface="Book Antiqua" panose="02040602050305030304" pitchFamily="18" charset="0"/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6138B36C-DDDD-39F5-B500-2D2C8472B7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" y="1131590"/>
            <a:ext cx="4040188" cy="2963466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</a:pPr>
            <a:r>
              <a:rPr lang="el-GR" sz="1800" b="1" i="0" u="none" strike="noStrike" baseline="0" dirty="0">
                <a:latin typeface="Book Antiqua" panose="02040602050305030304" pitchFamily="18" charset="0"/>
              </a:rPr>
              <a:t>Είναι σημαντική η </a:t>
            </a:r>
            <a:r>
              <a:rPr lang="el-GR" sz="1800" b="1" i="0" u="none" strike="noStrike" baseline="0" dirty="0">
                <a:solidFill>
                  <a:srgbClr val="FF0000"/>
                </a:solidFill>
                <a:latin typeface="Book Antiqua" panose="02040602050305030304" pitchFamily="18" charset="0"/>
              </a:rPr>
              <a:t>κάλυψη</a:t>
            </a:r>
            <a:r>
              <a:rPr lang="el-GR" sz="1800" b="1" i="0" u="none" strike="noStrike" baseline="0" dirty="0">
                <a:latin typeface="Book Antiqua" panose="02040602050305030304" pitchFamily="18" charset="0"/>
              </a:rPr>
              <a:t> του νέου </a:t>
            </a:r>
            <a:r>
              <a:rPr lang="el-GR" sz="1800" b="1" i="1" u="none" strike="noStrike" baseline="0" dirty="0">
                <a:latin typeface="Book Antiqua" panose="02040602050305030304" pitchFamily="18" charset="0"/>
              </a:rPr>
              <a:t>in </a:t>
            </a:r>
            <a:r>
              <a:rPr lang="el-GR" sz="1800" b="1" i="1" u="none" strike="noStrike" baseline="0" dirty="0" err="1">
                <a:latin typeface="Book Antiqua" panose="02040602050305030304" pitchFamily="18" charset="0"/>
              </a:rPr>
              <a:t>situ</a:t>
            </a:r>
            <a:r>
              <a:rPr lang="el-GR" sz="1800" b="1" i="1" u="none" strike="noStrike" baseline="0" dirty="0">
                <a:latin typeface="Book Antiqua" panose="02040602050305030304" pitchFamily="18" charset="0"/>
              </a:rPr>
              <a:t> </a:t>
            </a:r>
            <a:r>
              <a:rPr lang="el-GR" sz="1800" b="1" i="0" u="none" strike="noStrike" baseline="0" dirty="0">
                <a:latin typeface="Book Antiqua" panose="02040602050305030304" pitchFamily="18" charset="0"/>
              </a:rPr>
              <a:t>μοσχεύματος με </a:t>
            </a:r>
            <a:r>
              <a:rPr lang="el-GR" sz="1800" b="1" i="0" u="none" strike="noStrike" baseline="0" dirty="0" err="1">
                <a:latin typeface="Book Antiqua" panose="02040602050305030304" pitchFamily="18" charset="0"/>
              </a:rPr>
              <a:t>αγγειούμενο</a:t>
            </a:r>
            <a:r>
              <a:rPr lang="el-GR" sz="1800" b="1" i="0" u="none" strike="noStrike" baseline="0" dirty="0">
                <a:latin typeface="Book Antiqua" panose="02040602050305030304" pitchFamily="18" charset="0"/>
              </a:rPr>
              <a:t> ιστό.</a:t>
            </a:r>
          </a:p>
          <a:p>
            <a:pPr>
              <a:lnSpc>
                <a:spcPct val="90000"/>
              </a:lnSpc>
            </a:pPr>
            <a:r>
              <a:rPr lang="el-GR" sz="1800" b="1" i="0" u="none" strike="noStrike" baseline="0" dirty="0">
                <a:latin typeface="Book Antiqua" panose="02040602050305030304" pitchFamily="18" charset="0"/>
              </a:rPr>
              <a:t>Το </a:t>
            </a:r>
            <a:r>
              <a:rPr lang="el-GR" sz="1800" b="1" i="0" u="none" strike="noStrike" baseline="0" dirty="0" err="1">
                <a:solidFill>
                  <a:srgbClr val="FF0000"/>
                </a:solidFill>
                <a:latin typeface="Book Antiqua" panose="02040602050305030304" pitchFamily="18" charset="0"/>
              </a:rPr>
              <a:t>επίπλουν</a:t>
            </a:r>
            <a:r>
              <a:rPr lang="el-GR" sz="1800" b="1" i="0" u="none" strike="noStrike" baseline="0" dirty="0">
                <a:latin typeface="Book Antiqua" panose="02040602050305030304" pitchFamily="18" charset="0"/>
              </a:rPr>
              <a:t> συνήθως χρησιμοποιείται, λόγω των </a:t>
            </a:r>
            <a:r>
              <a:rPr lang="el-GR" sz="1800" b="1" i="0" u="sng" strike="noStrike" baseline="0" dirty="0">
                <a:latin typeface="Book Antiqua" panose="02040602050305030304" pitchFamily="18" charset="0"/>
              </a:rPr>
              <a:t>φαγοκυτταρικών ιδιοτήτων </a:t>
            </a:r>
            <a:r>
              <a:rPr lang="el-GR" sz="1800" b="1" i="0" u="none" strike="noStrike" baseline="0" dirty="0">
                <a:latin typeface="Book Antiqua" panose="02040602050305030304" pitchFamily="18" charset="0"/>
              </a:rPr>
              <a:t>του και της ικανότητάς του να </a:t>
            </a:r>
            <a:r>
              <a:rPr lang="el-GR" sz="1800" b="1" i="0" u="sng" strike="noStrike" baseline="0" dirty="0">
                <a:latin typeface="Book Antiqua" panose="02040602050305030304" pitchFamily="18" charset="0"/>
              </a:rPr>
              <a:t>απορροφά  υγρά </a:t>
            </a:r>
            <a:r>
              <a:rPr lang="el-GR" sz="1800" b="1" i="0" u="none" strike="noStrike" baseline="0" dirty="0">
                <a:latin typeface="Book Antiqua" panose="02040602050305030304" pitchFamily="18" charset="0"/>
              </a:rPr>
              <a:t>πέριξ του μοσχεύματος και να </a:t>
            </a:r>
            <a:r>
              <a:rPr lang="el-GR" sz="1800" b="1" i="0" u="sng" strike="noStrike" baseline="0" dirty="0">
                <a:latin typeface="Book Antiqua" panose="02040602050305030304" pitchFamily="18" charset="0"/>
              </a:rPr>
              <a:t>μεταφέρει</a:t>
            </a:r>
            <a:r>
              <a:rPr lang="el-GR" sz="1800" b="1" i="0" u="none" strike="noStrike" baseline="0" dirty="0">
                <a:latin typeface="Book Antiqua" panose="02040602050305030304" pitchFamily="18" charset="0"/>
              </a:rPr>
              <a:t> τα ενδοφλέβια αντιβιοτικά στην περιοχή στόχος. </a:t>
            </a:r>
            <a:endParaRPr lang="el-GR" sz="1800" b="1" dirty="0">
              <a:latin typeface="Book Antiqua" panose="02040602050305030304" pitchFamily="18" charset="0"/>
            </a:endParaRP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5D2CE71E-DB77-A296-0775-AF627C1F15C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52120" y="1159113"/>
            <a:ext cx="2196451" cy="2963466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</p:pic>
      <p:sp>
        <p:nvSpPr>
          <p:cNvPr id="6" name="4 - TextBox">
            <a:extLst>
              <a:ext uri="{FF2B5EF4-FFF2-40B4-BE49-F238E27FC236}">
                <a16:creationId xmlns:a16="http://schemas.microsoft.com/office/drawing/2014/main" id="{82C3B5B9-4BB3-9664-6F0E-2402E603660C}"/>
              </a:ext>
            </a:extLst>
          </p:cNvPr>
          <p:cNvSpPr txBox="1"/>
          <p:nvPr/>
        </p:nvSpPr>
        <p:spPr>
          <a:xfrm>
            <a:off x="-958" y="4454546"/>
            <a:ext cx="9144000" cy="27699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b="0" i="1" dirty="0">
                <a:solidFill>
                  <a:srgbClr val="212121"/>
                </a:solidFill>
                <a:effectLst/>
                <a:latin typeface="Book Antiqua" panose="02040602050305030304" pitchFamily="18" charset="0"/>
              </a:rPr>
              <a:t>Kim YW. Aortic Endograft Infection: Diagnosis and Management. Vasc Specialist Int. 2023 Sep 21;39:26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1519314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A6B6EAE-6D87-30E5-1D0E-0E3C30E9DC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b="1" dirty="0">
                <a:solidFill>
                  <a:srgbClr val="C00000"/>
                </a:solidFill>
                <a:latin typeface="Book Antiqua" panose="02040602050305030304" pitchFamily="18" charset="0"/>
              </a:rPr>
              <a:t>Σύγκριση μοσχευμάτων</a:t>
            </a:r>
            <a:endParaRPr lang="en-US" sz="4000" b="1" dirty="0">
              <a:solidFill>
                <a:srgbClr val="C00000"/>
              </a:solidFill>
              <a:latin typeface="Book Antiqua" panose="02040602050305030304" pitchFamily="18" charset="0"/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FE1BE860-6E12-AE36-E3CB-882F93F081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1800" b="1" i="0" u="none" strike="noStrike" baseline="0" dirty="0">
                <a:latin typeface="Book Antiqua" pitchFamily="18" charset="0"/>
              </a:rPr>
              <a:t>Σε μια </a:t>
            </a:r>
            <a:r>
              <a:rPr lang="el-GR" sz="1800" b="1" i="0" u="none" strike="noStrike" baseline="0" dirty="0" err="1">
                <a:latin typeface="Book Antiqua" pitchFamily="18" charset="0"/>
              </a:rPr>
              <a:t>μετα</a:t>
            </a:r>
            <a:r>
              <a:rPr lang="el-GR" sz="1800" b="1" i="0" u="none" strike="noStrike" baseline="0" dirty="0">
                <a:latin typeface="Book Antiqua" pitchFamily="18" charset="0"/>
              </a:rPr>
              <a:t>-ανάλυση με </a:t>
            </a:r>
            <a:r>
              <a:rPr lang="el-GR" sz="1800" b="1" dirty="0">
                <a:latin typeface="Book Antiqua" pitchFamily="18" charset="0"/>
              </a:rPr>
              <a:t>μοσχεύματα /</a:t>
            </a:r>
            <a:r>
              <a:rPr lang="el-GR" sz="1800" b="1" dirty="0" err="1">
                <a:latin typeface="Book Antiqua" pitchFamily="18" charset="0"/>
              </a:rPr>
              <a:t>ενδομοσχεύματα</a:t>
            </a:r>
            <a:r>
              <a:rPr lang="el-GR" sz="1800" b="1" dirty="0">
                <a:latin typeface="Book Antiqua" pitchFamily="18" charset="0"/>
              </a:rPr>
              <a:t>, η</a:t>
            </a:r>
            <a:r>
              <a:rPr lang="el-GR" sz="1800" b="1" i="0" u="none" strike="noStrike" baseline="0" dirty="0">
                <a:latin typeface="Book Antiqua" pitchFamily="18" charset="0"/>
              </a:rPr>
              <a:t> </a:t>
            </a:r>
            <a:r>
              <a:rPr lang="el-GR" sz="1800" b="1" i="0" u="none" strike="noStrike" baseline="0" dirty="0" err="1">
                <a:latin typeface="Book Antiqua" pitchFamily="18" charset="0"/>
              </a:rPr>
              <a:t>επαναλοίμωξη</a:t>
            </a:r>
            <a:r>
              <a:rPr lang="el-GR" sz="1800" b="1" i="0" u="none" strike="noStrike" baseline="0" dirty="0">
                <a:latin typeface="Book Antiqua" pitchFamily="18" charset="0"/>
              </a:rPr>
              <a:t>:</a:t>
            </a:r>
          </a:p>
          <a:p>
            <a:pPr marL="0" indent="0">
              <a:buNone/>
            </a:pPr>
            <a:r>
              <a:rPr lang="el-GR" sz="1800" b="1" dirty="0">
                <a:latin typeface="Book Antiqua" pitchFamily="18" charset="0"/>
              </a:rPr>
              <a:t>      - </a:t>
            </a:r>
            <a:r>
              <a:rPr lang="en-US" sz="1800" b="1" i="0" u="sng" strike="noStrike" baseline="0" dirty="0">
                <a:latin typeface="Book Antiqua" pitchFamily="18" charset="0"/>
              </a:rPr>
              <a:t>PTFE </a:t>
            </a:r>
            <a:r>
              <a:rPr lang="el-GR" sz="1800" b="1" i="0" u="sng" strike="noStrike" baseline="0" dirty="0">
                <a:latin typeface="Book Antiqua" pitchFamily="18" charset="0"/>
              </a:rPr>
              <a:t>μοσχευμάτων</a:t>
            </a:r>
            <a:r>
              <a:rPr lang="el-GR" sz="1800" b="1" i="0" u="sng" strike="noStrike" dirty="0">
                <a:latin typeface="Book Antiqua" pitchFamily="18" charset="0"/>
              </a:rPr>
              <a:t> </a:t>
            </a:r>
            <a:r>
              <a:rPr lang="el-GR" sz="1800" b="1" i="0" u="none" strike="noStrike" baseline="0" dirty="0">
                <a:latin typeface="Book Antiqua" pitchFamily="18" charset="0"/>
              </a:rPr>
              <a:t>ήταν </a:t>
            </a:r>
            <a:r>
              <a:rPr lang="en-US" sz="1800" b="1" i="0" u="none" strike="noStrike" baseline="0" dirty="0">
                <a:solidFill>
                  <a:srgbClr val="FF0000"/>
                </a:solidFill>
                <a:latin typeface="Book Antiqua" pitchFamily="18" charset="0"/>
              </a:rPr>
              <a:t>(20%)</a:t>
            </a:r>
            <a:endParaRPr lang="el-GR" sz="1800" b="1" i="0" u="none" strike="noStrike" baseline="0" dirty="0">
              <a:solidFill>
                <a:srgbClr val="FF0000"/>
              </a:solidFill>
              <a:latin typeface="Book Antiqua" pitchFamily="18" charset="0"/>
            </a:endParaRPr>
          </a:p>
          <a:p>
            <a:pPr marL="0" indent="0">
              <a:buNone/>
            </a:pPr>
            <a:r>
              <a:rPr lang="el-GR" sz="1800" b="1" dirty="0">
                <a:latin typeface="Book Antiqua" pitchFamily="18" charset="0"/>
              </a:rPr>
              <a:t>      - Επενδυμένα με </a:t>
            </a:r>
            <a:r>
              <a:rPr lang="el-GR" sz="1800" b="1" u="sng" dirty="0">
                <a:latin typeface="Book Antiqua" pitchFamily="18" charset="0"/>
              </a:rPr>
              <a:t>Άργυρο</a:t>
            </a:r>
            <a:r>
              <a:rPr lang="el-GR" sz="1800" b="1" dirty="0">
                <a:latin typeface="Book Antiqua" pitchFamily="18" charset="0"/>
              </a:rPr>
              <a:t> </a:t>
            </a:r>
            <a:r>
              <a:rPr lang="en-US" sz="1800" b="1" dirty="0">
                <a:solidFill>
                  <a:srgbClr val="FF0000"/>
                </a:solidFill>
                <a:latin typeface="Book Antiqua" pitchFamily="18" charset="0"/>
              </a:rPr>
              <a:t>(11%) </a:t>
            </a:r>
            <a:endParaRPr lang="el-GR" sz="1800" b="1" dirty="0">
              <a:solidFill>
                <a:srgbClr val="FF0000"/>
              </a:solidFill>
              <a:latin typeface="Book Antiqua" pitchFamily="18" charset="0"/>
            </a:endParaRPr>
          </a:p>
          <a:p>
            <a:pPr marL="0" indent="0">
              <a:buNone/>
            </a:pPr>
            <a:r>
              <a:rPr lang="el-GR" sz="1800" b="1" i="0" u="none" strike="noStrike" baseline="0" dirty="0">
                <a:latin typeface="Book Antiqua" pitchFamily="18" charset="0"/>
              </a:rPr>
              <a:t>      - </a:t>
            </a:r>
            <a:r>
              <a:rPr lang="el-GR" sz="1800" b="1" dirty="0">
                <a:latin typeface="Book Antiqua" pitchFamily="18" charset="0"/>
              </a:rPr>
              <a:t>Ε</a:t>
            </a:r>
            <a:r>
              <a:rPr lang="el-GR" sz="1800" b="1" i="0" u="none" strike="noStrike" baseline="0" dirty="0">
                <a:latin typeface="Book Antiqua" pitchFamily="18" charset="0"/>
              </a:rPr>
              <a:t>μποτισμένα με </a:t>
            </a:r>
            <a:r>
              <a:rPr lang="el-GR" sz="1800" b="1" i="0" u="sng" strike="noStrike" baseline="0" dirty="0" err="1">
                <a:latin typeface="Book Antiqua" pitchFamily="18" charset="0"/>
              </a:rPr>
              <a:t>ριφαμπικίνη</a:t>
            </a:r>
            <a:r>
              <a:rPr lang="el-GR" sz="1800" b="1" i="0" u="none" strike="noStrike" baseline="0" dirty="0">
                <a:latin typeface="Book Antiqua" pitchFamily="18" charset="0"/>
              </a:rPr>
              <a:t> </a:t>
            </a:r>
            <a:r>
              <a:rPr lang="en-US" sz="1800" b="1" i="0" u="none" strike="noStrike" baseline="0" dirty="0">
                <a:solidFill>
                  <a:srgbClr val="FF0000"/>
                </a:solidFill>
                <a:latin typeface="Book Antiqua" pitchFamily="18" charset="0"/>
              </a:rPr>
              <a:t>(11%)</a:t>
            </a:r>
            <a:endParaRPr lang="el-GR" sz="1800" b="1" i="0" u="none" strike="noStrike" baseline="0" dirty="0">
              <a:solidFill>
                <a:srgbClr val="FF0000"/>
              </a:solidFill>
              <a:latin typeface="Book Antiqua" pitchFamily="18" charset="0"/>
            </a:endParaRPr>
          </a:p>
          <a:p>
            <a:pPr marL="0" indent="0">
              <a:buNone/>
            </a:pPr>
            <a:r>
              <a:rPr lang="el-GR" sz="1800" b="1" dirty="0">
                <a:latin typeface="Book Antiqua" pitchFamily="18" charset="0"/>
              </a:rPr>
              <a:t>      - </a:t>
            </a:r>
            <a:r>
              <a:rPr lang="el-GR" sz="1800" b="1" u="sng" dirty="0" err="1">
                <a:latin typeface="Book Antiqua" pitchFamily="18" charset="0"/>
              </a:rPr>
              <a:t>Αλλομοσχεύματα</a:t>
            </a:r>
            <a:r>
              <a:rPr lang="el-GR" sz="1800" b="1" dirty="0">
                <a:latin typeface="Book Antiqua" pitchFamily="18" charset="0"/>
              </a:rPr>
              <a:t> </a:t>
            </a:r>
            <a:r>
              <a:rPr lang="en-US" sz="1800" b="1" dirty="0">
                <a:solidFill>
                  <a:srgbClr val="FF0000"/>
                </a:solidFill>
                <a:latin typeface="Book Antiqua" pitchFamily="18" charset="0"/>
              </a:rPr>
              <a:t>(9%), </a:t>
            </a:r>
            <a:endParaRPr lang="el-GR" sz="1800" b="1" dirty="0">
              <a:solidFill>
                <a:srgbClr val="FF0000"/>
              </a:solidFill>
              <a:latin typeface="Book Antiqua" pitchFamily="18" charset="0"/>
            </a:endParaRPr>
          </a:p>
          <a:p>
            <a:pPr marL="0" indent="0">
              <a:buNone/>
            </a:pPr>
            <a:r>
              <a:rPr lang="el-GR" sz="1800" b="1" i="0" u="none" strike="noStrike" baseline="0" dirty="0">
                <a:latin typeface="Book Antiqua" pitchFamily="18" charset="0"/>
              </a:rPr>
              <a:t>      - </a:t>
            </a:r>
            <a:r>
              <a:rPr lang="el-GR" sz="1800" b="1" dirty="0" err="1">
                <a:latin typeface="Book Antiqua" pitchFamily="18" charset="0"/>
              </a:rPr>
              <a:t>Α</a:t>
            </a:r>
            <a:r>
              <a:rPr lang="el-GR" sz="1800" b="1" u="sng" dirty="0" err="1">
                <a:latin typeface="Book Antiqua" pitchFamily="18" charset="0"/>
              </a:rPr>
              <a:t>υτόλογα</a:t>
            </a:r>
            <a:r>
              <a:rPr lang="el-GR" sz="1800" b="1" u="sng" dirty="0">
                <a:latin typeface="Book Antiqua" pitchFamily="18" charset="0"/>
              </a:rPr>
              <a:t> </a:t>
            </a:r>
            <a:r>
              <a:rPr lang="el-GR" sz="1800" b="1" dirty="0">
                <a:latin typeface="Book Antiqua" pitchFamily="18" charset="0"/>
              </a:rPr>
              <a:t>φλεβικά μοσχεύματα </a:t>
            </a:r>
            <a:r>
              <a:rPr lang="en-US" sz="1800" b="1" dirty="0">
                <a:solidFill>
                  <a:srgbClr val="FF0000"/>
                </a:solidFill>
                <a:latin typeface="Book Antiqua" pitchFamily="18" charset="0"/>
              </a:rPr>
              <a:t>(6%), </a:t>
            </a:r>
          </a:p>
          <a:p>
            <a:pPr marL="0" indent="0">
              <a:buNone/>
            </a:pPr>
            <a:r>
              <a:rPr lang="en-US" sz="1800" b="1" dirty="0">
                <a:latin typeface="Book Antiqua" pitchFamily="18" charset="0"/>
              </a:rPr>
              <a:t>      - </a:t>
            </a:r>
            <a:r>
              <a:rPr lang="el-GR" sz="1800" b="1" dirty="0" err="1">
                <a:latin typeface="Book Antiqua" pitchFamily="18" charset="0"/>
              </a:rPr>
              <a:t>Βιοσυνθετικά</a:t>
            </a:r>
            <a:r>
              <a:rPr lang="el-GR" sz="1800" b="1" dirty="0">
                <a:latin typeface="Book Antiqua" pitchFamily="18" charset="0"/>
              </a:rPr>
              <a:t> μοσχεύματα (</a:t>
            </a:r>
            <a:r>
              <a:rPr lang="en-US" sz="1800" b="1" dirty="0" err="1">
                <a:latin typeface="Book Antiqua" pitchFamily="18" charset="0"/>
              </a:rPr>
              <a:t>Omniflow</a:t>
            </a:r>
            <a:r>
              <a:rPr lang="en-US" sz="1800" b="1" dirty="0">
                <a:latin typeface="Book Antiqua" pitchFamily="18" charset="0"/>
              </a:rPr>
              <a:t>) </a:t>
            </a:r>
            <a:r>
              <a:rPr lang="en-US" sz="1800" b="1" dirty="0">
                <a:solidFill>
                  <a:srgbClr val="FF0000"/>
                </a:solidFill>
                <a:latin typeface="Book Antiqua" pitchFamily="18" charset="0"/>
              </a:rPr>
              <a:t>(3%)</a:t>
            </a:r>
            <a:endParaRPr lang="el-GR" sz="1800" b="1" i="0" u="none" strike="noStrike" baseline="0" dirty="0">
              <a:latin typeface="Book Antiqua" pitchFamily="18" charset="0"/>
            </a:endParaRPr>
          </a:p>
          <a:p>
            <a:r>
              <a:rPr lang="el-GR" sz="1800" b="1" i="0" u="none" strike="noStrike" baseline="0" dirty="0">
                <a:latin typeface="Book Antiqua" pitchFamily="18" charset="0"/>
              </a:rPr>
              <a:t>Συνολικά, τα βιολογικά μοσχεύματα είναι </a:t>
            </a:r>
            <a:r>
              <a:rPr lang="el-GR" sz="1800" b="1" i="0" u="sng" strike="noStrike" baseline="0" dirty="0">
                <a:latin typeface="Book Antiqua" pitchFamily="18" charset="0"/>
              </a:rPr>
              <a:t>ανώτερα</a:t>
            </a:r>
            <a:r>
              <a:rPr lang="el-GR" sz="1800" b="1" i="0" u="none" strike="noStrike" baseline="0" dirty="0">
                <a:latin typeface="Book Antiqua" pitchFamily="18" charset="0"/>
              </a:rPr>
              <a:t> από τα συνθετικά όσον αφορά την θνητότητα και την </a:t>
            </a:r>
            <a:r>
              <a:rPr lang="el-GR" sz="1800" b="1" i="0" u="none" strike="noStrike" baseline="0" dirty="0" err="1">
                <a:latin typeface="Book Antiqua" pitchFamily="18" charset="0"/>
              </a:rPr>
              <a:t>επαναλοίμωξη</a:t>
            </a:r>
            <a:r>
              <a:rPr lang="el-GR" sz="1800" b="1" i="0" u="none" strike="noStrike" baseline="0" dirty="0">
                <a:latin typeface="Book Antiqua" pitchFamily="18" charset="0"/>
              </a:rPr>
              <a:t>. </a:t>
            </a:r>
            <a:endParaRPr lang="en-US" b="1" dirty="0">
              <a:latin typeface="Book Antiqua" pitchFamily="18" charset="0"/>
            </a:endParaRPr>
          </a:p>
        </p:txBody>
      </p:sp>
      <p:sp>
        <p:nvSpPr>
          <p:cNvPr id="4" name="4 - TextBox">
            <a:extLst>
              <a:ext uri="{FF2B5EF4-FFF2-40B4-BE49-F238E27FC236}">
                <a16:creationId xmlns:a16="http://schemas.microsoft.com/office/drawing/2014/main" id="{899AA0AF-3978-C611-C045-3CBFD144E639}"/>
              </a:ext>
            </a:extLst>
          </p:cNvPr>
          <p:cNvSpPr txBox="1"/>
          <p:nvPr/>
        </p:nvSpPr>
        <p:spPr>
          <a:xfrm>
            <a:off x="0" y="4083918"/>
            <a:ext cx="9144000" cy="64633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b="0" i="1" dirty="0">
                <a:solidFill>
                  <a:srgbClr val="212121"/>
                </a:solidFill>
                <a:effectLst/>
                <a:latin typeface="Book Antiqua" panose="02040602050305030304" pitchFamily="18" charset="0"/>
              </a:rPr>
              <a:t>Batt M, Feugier P, </a:t>
            </a:r>
            <a:r>
              <a:rPr lang="en-US" sz="1200" b="0" i="1" dirty="0" err="1">
                <a:solidFill>
                  <a:srgbClr val="212121"/>
                </a:solidFill>
                <a:effectLst/>
                <a:latin typeface="Book Antiqua" panose="02040602050305030304" pitchFamily="18" charset="0"/>
              </a:rPr>
              <a:t>Camou</a:t>
            </a:r>
            <a:r>
              <a:rPr lang="en-US" sz="1200" b="0" i="1" dirty="0">
                <a:solidFill>
                  <a:srgbClr val="212121"/>
                </a:solidFill>
                <a:effectLst/>
                <a:latin typeface="Book Antiqua" panose="02040602050305030304" pitchFamily="18" charset="0"/>
              </a:rPr>
              <a:t> F, Coffy A, </a:t>
            </a:r>
            <a:r>
              <a:rPr lang="en-US" sz="1200" b="0" i="1" dirty="0" err="1">
                <a:solidFill>
                  <a:srgbClr val="212121"/>
                </a:solidFill>
                <a:effectLst/>
                <a:latin typeface="Book Antiqua" panose="02040602050305030304" pitchFamily="18" charset="0"/>
              </a:rPr>
              <a:t>Senneville</a:t>
            </a:r>
            <a:r>
              <a:rPr lang="en-US" sz="1200" b="0" i="1" dirty="0">
                <a:solidFill>
                  <a:srgbClr val="212121"/>
                </a:solidFill>
                <a:effectLst/>
                <a:latin typeface="Book Antiqua" panose="02040602050305030304" pitchFamily="18" charset="0"/>
              </a:rPr>
              <a:t> E, </a:t>
            </a:r>
            <a:r>
              <a:rPr lang="en-US" sz="1200" b="0" i="1" dirty="0" err="1">
                <a:solidFill>
                  <a:srgbClr val="212121"/>
                </a:solidFill>
                <a:effectLst/>
                <a:latin typeface="Book Antiqua" panose="02040602050305030304" pitchFamily="18" charset="0"/>
              </a:rPr>
              <a:t>Caillon</a:t>
            </a:r>
            <a:r>
              <a:rPr lang="en-US" sz="1200" b="0" i="1" dirty="0">
                <a:solidFill>
                  <a:srgbClr val="212121"/>
                </a:solidFill>
                <a:effectLst/>
                <a:latin typeface="Book Antiqua" panose="02040602050305030304" pitchFamily="18" charset="0"/>
              </a:rPr>
              <a:t> J, </a:t>
            </a:r>
            <a:r>
              <a:rPr lang="en-US" sz="1200" b="0" i="1" dirty="0" err="1">
                <a:solidFill>
                  <a:srgbClr val="212121"/>
                </a:solidFill>
                <a:effectLst/>
                <a:latin typeface="Book Antiqua" panose="02040602050305030304" pitchFamily="18" charset="0"/>
              </a:rPr>
              <a:t>Calvet</a:t>
            </a:r>
            <a:r>
              <a:rPr lang="en-US" sz="1200" b="0" i="1" dirty="0">
                <a:solidFill>
                  <a:srgbClr val="212121"/>
                </a:solidFill>
                <a:effectLst/>
                <a:latin typeface="Book Antiqua" panose="02040602050305030304" pitchFamily="18" charset="0"/>
              </a:rPr>
              <a:t> B, </a:t>
            </a:r>
            <a:r>
              <a:rPr lang="en-US" sz="1200" b="0" i="1" dirty="0" err="1">
                <a:solidFill>
                  <a:srgbClr val="212121"/>
                </a:solidFill>
                <a:effectLst/>
                <a:latin typeface="Book Antiqua" panose="02040602050305030304" pitchFamily="18" charset="0"/>
              </a:rPr>
              <a:t>Chidiac</a:t>
            </a:r>
            <a:r>
              <a:rPr lang="en-US" sz="1200" b="0" i="1" dirty="0">
                <a:solidFill>
                  <a:srgbClr val="212121"/>
                </a:solidFill>
                <a:effectLst/>
                <a:latin typeface="Book Antiqua" panose="02040602050305030304" pitchFamily="18" charset="0"/>
              </a:rPr>
              <a:t> C, Laurent F, Revest M, </a:t>
            </a:r>
            <a:r>
              <a:rPr lang="en-US" sz="1200" b="0" i="1" dirty="0" err="1">
                <a:solidFill>
                  <a:srgbClr val="212121"/>
                </a:solidFill>
                <a:effectLst/>
                <a:latin typeface="Book Antiqua" panose="02040602050305030304" pitchFamily="18" charset="0"/>
              </a:rPr>
              <a:t>Daures</a:t>
            </a:r>
            <a:r>
              <a:rPr lang="en-US" sz="1200" b="0" i="1" dirty="0">
                <a:solidFill>
                  <a:srgbClr val="212121"/>
                </a:solidFill>
                <a:effectLst/>
                <a:latin typeface="Book Antiqua" panose="02040602050305030304" pitchFamily="18" charset="0"/>
              </a:rPr>
              <a:t> JP; Research Group for Vascular Graft Infection. A Meta-Analysis of Outcomes After In Situ Reconstructions for Aortic Graft Infection. Angiology. 2018 May;69(5):370-379. </a:t>
            </a:r>
            <a:endParaRPr lang="en-US" sz="1200" i="1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60953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99FCA45-8E47-2B7B-71A2-8515281E33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b="1" dirty="0">
                <a:solidFill>
                  <a:srgbClr val="C00000"/>
                </a:solidFill>
                <a:latin typeface="Book Antiqua" panose="02040602050305030304" pitchFamily="18" charset="0"/>
              </a:rPr>
              <a:t>Βιολογικά </a:t>
            </a:r>
            <a:r>
              <a:rPr lang="en-US" sz="4000" b="1" dirty="0">
                <a:solidFill>
                  <a:srgbClr val="C00000"/>
                </a:solidFill>
                <a:latin typeface="Book Antiqua" panose="02040602050305030304" pitchFamily="18" charset="0"/>
              </a:rPr>
              <a:t>vs </a:t>
            </a:r>
            <a:r>
              <a:rPr lang="el-GR" sz="4000" b="1" dirty="0">
                <a:solidFill>
                  <a:srgbClr val="C00000"/>
                </a:solidFill>
                <a:latin typeface="Book Antiqua" panose="02040602050305030304" pitchFamily="18" charset="0"/>
              </a:rPr>
              <a:t>Συνθετικά</a:t>
            </a:r>
            <a:endParaRPr lang="en-US" sz="4000" b="1" dirty="0">
              <a:solidFill>
                <a:srgbClr val="C00000"/>
              </a:solidFill>
              <a:latin typeface="Book Antiqua" panose="02040602050305030304" pitchFamily="18" charset="0"/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FE2FC589-D2BD-679D-5EF9-F124E767B6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sz="1800" b="1" i="0" u="none" strike="noStrike" baseline="0" dirty="0">
                <a:solidFill>
                  <a:srgbClr val="000000"/>
                </a:solidFill>
                <a:latin typeface="Book Antiqua" pitchFamily="18" charset="0"/>
              </a:rPr>
              <a:t>Συστηματικό </a:t>
            </a:r>
            <a:r>
              <a:rPr lang="en-US" sz="1800" b="1" i="0" u="none" strike="noStrike" baseline="0" dirty="0">
                <a:solidFill>
                  <a:srgbClr val="000000"/>
                </a:solidFill>
                <a:latin typeface="Book Antiqua" pitchFamily="18" charset="0"/>
              </a:rPr>
              <a:t>review </a:t>
            </a:r>
            <a:r>
              <a:rPr lang="en-US" sz="1800" b="1" i="1" u="none" strike="noStrike" baseline="0" dirty="0">
                <a:solidFill>
                  <a:srgbClr val="FF0000"/>
                </a:solidFill>
                <a:latin typeface="Book Antiqua" pitchFamily="18" charset="0"/>
              </a:rPr>
              <a:t>in situ</a:t>
            </a:r>
            <a:r>
              <a:rPr lang="el-GR" sz="1800" b="1" u="none" strike="noStrike" baseline="0" dirty="0">
                <a:solidFill>
                  <a:srgbClr val="000000"/>
                </a:solidFill>
                <a:latin typeface="Book Antiqua" pitchFamily="18" charset="0"/>
              </a:rPr>
              <a:t> αποκατάστασης </a:t>
            </a:r>
          </a:p>
          <a:p>
            <a:pPr marL="0" indent="0">
              <a:buNone/>
            </a:pPr>
            <a:r>
              <a:rPr lang="el-GR" sz="1800" b="1" dirty="0">
                <a:solidFill>
                  <a:srgbClr val="000000"/>
                </a:solidFill>
                <a:latin typeface="Book Antiqua" pitchFamily="18" charset="0"/>
              </a:rPr>
              <a:t>      </a:t>
            </a:r>
            <a:r>
              <a:rPr lang="el-GR" sz="1800" b="1" u="none" strike="noStrike" baseline="0" dirty="0">
                <a:solidFill>
                  <a:srgbClr val="000000"/>
                </a:solidFill>
                <a:latin typeface="Book Antiqua" pitchFamily="18" charset="0"/>
              </a:rPr>
              <a:t>μολυσμένων μοσχευμάτων-</a:t>
            </a:r>
            <a:r>
              <a:rPr lang="el-GR" sz="1800" b="1" u="none" strike="noStrike" baseline="0" dirty="0" err="1">
                <a:solidFill>
                  <a:srgbClr val="000000"/>
                </a:solidFill>
                <a:latin typeface="Book Antiqua" pitchFamily="18" charset="0"/>
              </a:rPr>
              <a:t>ενδομοσχευμάτων</a:t>
            </a:r>
            <a:r>
              <a:rPr lang="el-GR" sz="1800" b="1" u="none" strike="noStrike" baseline="0" dirty="0">
                <a:solidFill>
                  <a:srgbClr val="000000"/>
                </a:solidFill>
                <a:latin typeface="Book Antiqua" pitchFamily="18" charset="0"/>
              </a:rPr>
              <a:t>:</a:t>
            </a:r>
          </a:p>
          <a:p>
            <a:pPr marL="0" indent="0">
              <a:buNone/>
            </a:pPr>
            <a:r>
              <a:rPr lang="el-GR" sz="1800" b="1" u="none" strike="noStrike" baseline="0" dirty="0">
                <a:solidFill>
                  <a:srgbClr val="000000"/>
                </a:solidFill>
                <a:latin typeface="Book Antiqua" pitchFamily="18" charset="0"/>
              </a:rPr>
              <a:t>                </a:t>
            </a:r>
            <a:r>
              <a:rPr lang="el-GR" sz="1800" b="1" u="none" strike="noStrike" baseline="0" dirty="0">
                <a:solidFill>
                  <a:srgbClr val="FF0000"/>
                </a:solidFill>
                <a:latin typeface="Book Antiqua" pitchFamily="18" charset="0"/>
              </a:rPr>
              <a:t>Θνητότητα:</a:t>
            </a:r>
          </a:p>
          <a:p>
            <a:pPr marL="0" indent="0">
              <a:buNone/>
            </a:pPr>
            <a:r>
              <a:rPr lang="el-GR" sz="1800" b="1" dirty="0">
                <a:solidFill>
                  <a:srgbClr val="000000"/>
                </a:solidFill>
                <a:latin typeface="Book Antiqua" pitchFamily="18" charset="0"/>
              </a:rPr>
              <a:t>      - </a:t>
            </a:r>
            <a:r>
              <a:rPr lang="el-GR" sz="1800" b="1" u="sng" dirty="0">
                <a:solidFill>
                  <a:srgbClr val="000000"/>
                </a:solidFill>
                <a:latin typeface="Book Antiqua" pitchFamily="18" charset="0"/>
              </a:rPr>
              <a:t>Β</a:t>
            </a:r>
            <a:r>
              <a:rPr lang="el-GR" sz="1800" b="1" u="sng" strike="noStrike" baseline="0" dirty="0">
                <a:solidFill>
                  <a:srgbClr val="000000"/>
                </a:solidFill>
                <a:latin typeface="Book Antiqua" pitchFamily="18" charset="0"/>
              </a:rPr>
              <a:t>ιολογικά:</a:t>
            </a:r>
            <a:r>
              <a:rPr lang="el-GR" sz="1800" b="1" u="none" strike="noStrike" baseline="0" dirty="0">
                <a:solidFill>
                  <a:srgbClr val="000000"/>
                </a:solidFill>
                <a:latin typeface="Book Antiqua" pitchFamily="18" charset="0"/>
              </a:rPr>
              <a:t> </a:t>
            </a:r>
            <a:r>
              <a:rPr lang="en-US" sz="1800" b="1" i="0" u="none" strike="noStrike" baseline="0" dirty="0">
                <a:solidFill>
                  <a:srgbClr val="FF0000"/>
                </a:solidFill>
                <a:latin typeface="Book Antiqua" pitchFamily="18" charset="0"/>
              </a:rPr>
              <a:t>15.6% </a:t>
            </a:r>
            <a:endParaRPr lang="el-GR" sz="1800" b="1" i="0" u="none" strike="noStrike" baseline="0" dirty="0">
              <a:solidFill>
                <a:srgbClr val="FF0000"/>
              </a:solidFill>
              <a:latin typeface="Book Antiqua" pitchFamily="18" charset="0"/>
            </a:endParaRPr>
          </a:p>
          <a:p>
            <a:pPr marL="0" indent="0">
              <a:buNone/>
            </a:pPr>
            <a:r>
              <a:rPr lang="el-GR" sz="1800" b="1" dirty="0">
                <a:solidFill>
                  <a:srgbClr val="000000"/>
                </a:solidFill>
                <a:latin typeface="Book Antiqua" pitchFamily="18" charset="0"/>
              </a:rPr>
              <a:t>      - </a:t>
            </a:r>
            <a:r>
              <a:rPr lang="el-GR" sz="1800" b="1" u="sng" dirty="0">
                <a:solidFill>
                  <a:srgbClr val="000000"/>
                </a:solidFill>
                <a:latin typeface="Book Antiqua" pitchFamily="18" charset="0"/>
              </a:rPr>
              <a:t>Σ</a:t>
            </a:r>
            <a:r>
              <a:rPr lang="el-GR" sz="1800" b="1" u="sng" strike="noStrike" baseline="0" dirty="0">
                <a:solidFill>
                  <a:srgbClr val="000000"/>
                </a:solidFill>
                <a:latin typeface="Book Antiqua" pitchFamily="18" charset="0"/>
              </a:rPr>
              <a:t>υνθετικά:</a:t>
            </a:r>
            <a:r>
              <a:rPr lang="el-GR" sz="1800" b="1" strike="noStrike" baseline="0" dirty="0">
                <a:solidFill>
                  <a:srgbClr val="000000"/>
                </a:solidFill>
                <a:latin typeface="Book Antiqua" pitchFamily="18" charset="0"/>
              </a:rPr>
              <a:t> </a:t>
            </a:r>
            <a:r>
              <a:rPr lang="en-US" sz="1800" b="1" i="0" u="none" strike="noStrike" baseline="0" dirty="0">
                <a:solidFill>
                  <a:srgbClr val="FF0000"/>
                </a:solidFill>
                <a:latin typeface="Book Antiqua" pitchFamily="18" charset="0"/>
              </a:rPr>
              <a:t>27%</a:t>
            </a:r>
            <a:endParaRPr lang="el-GR" sz="1800" b="1" i="0" u="none" strike="noStrike" baseline="0" dirty="0">
              <a:solidFill>
                <a:srgbClr val="FF0000"/>
              </a:solidFill>
              <a:latin typeface="Book Antiqua" pitchFamily="18" charset="0"/>
            </a:endParaRPr>
          </a:p>
          <a:p>
            <a:pPr marL="0" indent="0">
              <a:buNone/>
            </a:pPr>
            <a:r>
              <a:rPr lang="el-GR" sz="1800" b="1" dirty="0">
                <a:solidFill>
                  <a:srgbClr val="FF0000"/>
                </a:solidFill>
                <a:latin typeface="Book Antiqua" pitchFamily="18" charset="0"/>
              </a:rPr>
              <a:t>               </a:t>
            </a:r>
            <a:r>
              <a:rPr lang="el-GR" sz="1800" b="1" dirty="0" err="1">
                <a:solidFill>
                  <a:srgbClr val="FF0000"/>
                </a:solidFill>
                <a:latin typeface="Book Antiqua" pitchFamily="18" charset="0"/>
              </a:rPr>
              <a:t>Επαναλοίμωξη</a:t>
            </a:r>
            <a:r>
              <a:rPr lang="el-GR" sz="1800" b="1" dirty="0">
                <a:solidFill>
                  <a:srgbClr val="000000"/>
                </a:solidFill>
                <a:latin typeface="Book Antiqua" pitchFamily="18" charset="0"/>
              </a:rPr>
              <a:t> </a:t>
            </a:r>
          </a:p>
          <a:p>
            <a:pPr marL="0" indent="0">
              <a:buNone/>
            </a:pPr>
            <a:r>
              <a:rPr lang="el-GR" sz="1800" b="1" dirty="0">
                <a:solidFill>
                  <a:srgbClr val="000000"/>
                </a:solidFill>
                <a:latin typeface="Book Antiqua" pitchFamily="18" charset="0"/>
              </a:rPr>
              <a:t>      - </a:t>
            </a:r>
            <a:r>
              <a:rPr lang="el-GR" sz="1800" b="1" u="sng" dirty="0">
                <a:solidFill>
                  <a:srgbClr val="000000"/>
                </a:solidFill>
                <a:latin typeface="Book Antiqua" pitchFamily="18" charset="0"/>
              </a:rPr>
              <a:t>Β</a:t>
            </a:r>
            <a:r>
              <a:rPr lang="el-GR" sz="1800" b="1" u="sng" strike="noStrike" baseline="0" dirty="0">
                <a:solidFill>
                  <a:srgbClr val="000000"/>
                </a:solidFill>
                <a:latin typeface="Book Antiqua" pitchFamily="18" charset="0"/>
              </a:rPr>
              <a:t>ιολογικά:</a:t>
            </a:r>
            <a:r>
              <a:rPr lang="el-GR" sz="1800" b="1" u="none" strike="noStrike" baseline="0" dirty="0">
                <a:solidFill>
                  <a:srgbClr val="000000"/>
                </a:solidFill>
                <a:latin typeface="Book Antiqua" pitchFamily="18" charset="0"/>
              </a:rPr>
              <a:t> </a:t>
            </a:r>
            <a:r>
              <a:rPr lang="en-US" sz="1800" b="1" i="0" u="none" strike="noStrike" baseline="0" dirty="0">
                <a:solidFill>
                  <a:srgbClr val="000000"/>
                </a:solidFill>
                <a:latin typeface="Book Antiqua" pitchFamily="18" charset="0"/>
              </a:rPr>
              <a:t> </a:t>
            </a:r>
            <a:r>
              <a:rPr lang="en-US" sz="1800" b="1" i="0" u="none" strike="noStrike" baseline="0" dirty="0">
                <a:solidFill>
                  <a:srgbClr val="FF0000"/>
                </a:solidFill>
                <a:latin typeface="Book Antiqua" pitchFamily="18" charset="0"/>
              </a:rPr>
              <a:t>6.3% </a:t>
            </a:r>
            <a:endParaRPr lang="el-GR" sz="1800" b="1" i="0" u="none" strike="noStrike" baseline="0" dirty="0">
              <a:solidFill>
                <a:srgbClr val="FF0000"/>
              </a:solidFill>
              <a:latin typeface="Book Antiqua" pitchFamily="18" charset="0"/>
            </a:endParaRPr>
          </a:p>
          <a:p>
            <a:pPr marL="0" indent="0">
              <a:buNone/>
            </a:pPr>
            <a:r>
              <a:rPr lang="el-GR" sz="1800" b="1" dirty="0">
                <a:solidFill>
                  <a:srgbClr val="000000"/>
                </a:solidFill>
                <a:latin typeface="Book Antiqua" pitchFamily="18" charset="0"/>
              </a:rPr>
              <a:t>      - </a:t>
            </a:r>
            <a:r>
              <a:rPr lang="el-GR" sz="1800" b="1" u="sng" dirty="0">
                <a:solidFill>
                  <a:srgbClr val="000000"/>
                </a:solidFill>
                <a:latin typeface="Book Antiqua" pitchFamily="18" charset="0"/>
              </a:rPr>
              <a:t>Σ</a:t>
            </a:r>
            <a:r>
              <a:rPr lang="el-GR" sz="1800" b="1" u="sng" strike="noStrike" baseline="0" dirty="0">
                <a:solidFill>
                  <a:srgbClr val="000000"/>
                </a:solidFill>
                <a:latin typeface="Book Antiqua" pitchFamily="18" charset="0"/>
              </a:rPr>
              <a:t>υνθετικά:</a:t>
            </a:r>
            <a:r>
              <a:rPr lang="en-US" sz="1800" b="1" i="0" u="none" strike="noStrike" baseline="0" dirty="0">
                <a:solidFill>
                  <a:srgbClr val="000000"/>
                </a:solidFill>
                <a:latin typeface="Book Antiqua" pitchFamily="18" charset="0"/>
              </a:rPr>
              <a:t> </a:t>
            </a:r>
            <a:r>
              <a:rPr lang="en-US" sz="1800" b="1" i="0" u="none" strike="noStrike" baseline="0" dirty="0">
                <a:solidFill>
                  <a:srgbClr val="FF0000"/>
                </a:solidFill>
                <a:latin typeface="Book Antiqua" pitchFamily="18" charset="0"/>
              </a:rPr>
              <a:t>9% </a:t>
            </a:r>
            <a:r>
              <a:rPr lang="el-GR" sz="1800" b="1" i="0" u="none" strike="noStrike" baseline="0" dirty="0">
                <a:solidFill>
                  <a:srgbClr val="FF0000"/>
                </a:solidFill>
                <a:latin typeface="Book Antiqua" pitchFamily="18" charset="0"/>
              </a:rPr>
              <a:t> </a:t>
            </a:r>
          </a:p>
        </p:txBody>
      </p:sp>
      <p:sp>
        <p:nvSpPr>
          <p:cNvPr id="4" name="4 - TextBox">
            <a:extLst>
              <a:ext uri="{FF2B5EF4-FFF2-40B4-BE49-F238E27FC236}">
                <a16:creationId xmlns:a16="http://schemas.microsoft.com/office/drawing/2014/main" id="{28CD6E3F-6CB7-B0C0-95C8-4DF4C84FBEA7}"/>
              </a:ext>
            </a:extLst>
          </p:cNvPr>
          <p:cNvSpPr txBox="1"/>
          <p:nvPr/>
        </p:nvSpPr>
        <p:spPr>
          <a:xfrm>
            <a:off x="0" y="4269880"/>
            <a:ext cx="9144000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i="1" dirty="0">
                <a:latin typeface="Book Antiqua" pitchFamily="18" charset="0"/>
              </a:rPr>
              <a:t>Colacchio</a:t>
            </a:r>
            <a:r>
              <a:rPr lang="el-GR" sz="1200" i="1" dirty="0">
                <a:latin typeface="Book Antiqua" pitchFamily="18" charset="0"/>
              </a:rPr>
              <a:t> </a:t>
            </a:r>
            <a:r>
              <a:rPr lang="en-US" sz="1200" i="1" dirty="0">
                <a:latin typeface="Book Antiqua" pitchFamily="18" charset="0"/>
              </a:rPr>
              <a:t>EC et al. A Systematic Review of In-situ Aortic Reconstructions for Abdominal Aortic Graft and </a:t>
            </a:r>
            <a:r>
              <a:rPr lang="en-US" sz="1200" i="1" dirty="0" err="1">
                <a:latin typeface="Book Antiqua" pitchFamily="18" charset="0"/>
              </a:rPr>
              <a:t>Endograft</a:t>
            </a:r>
            <a:r>
              <a:rPr lang="en-US" sz="1200" i="1" dirty="0">
                <a:latin typeface="Book Antiqua" pitchFamily="18" charset="0"/>
              </a:rPr>
              <a:t> Infections: Outcomes of Currently Available Options for Surgical Replacement. Annals of Vascular Surgery 2023:95;307-316</a:t>
            </a:r>
            <a:endParaRPr lang="el-GR" sz="1200" i="1" dirty="0">
              <a:latin typeface="Book Antiqua" pitchFamily="18" charset="0"/>
            </a:endParaRPr>
          </a:p>
        </p:txBody>
      </p:sp>
      <p:pic>
        <p:nvPicPr>
          <p:cNvPr id="6" name="Εικόνα 5" descr="Εικόνα που περιέχει κείμενο, στιγμιότυπο οθόνης, κερί, κύλινδρος&#10;&#10;Περιγραφή που δημιουργήθηκε αυτόματα">
            <a:extLst>
              <a:ext uri="{FF2B5EF4-FFF2-40B4-BE49-F238E27FC236}">
                <a16:creationId xmlns:a16="http://schemas.microsoft.com/office/drawing/2014/main" id="{9FDE9CBB-0DB0-D741-EC0B-58E602EAA1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7" y="1186941"/>
            <a:ext cx="3025047" cy="2998666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1633702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F6A55A5-D834-79E9-4AF9-346D0044B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b="1" dirty="0">
                <a:solidFill>
                  <a:srgbClr val="C00000"/>
                </a:solidFill>
                <a:latin typeface="Book Antiqua" panose="02040602050305030304" pitchFamily="18" charset="0"/>
              </a:rPr>
              <a:t>Βιολογικά μοσχεύματα</a:t>
            </a:r>
            <a:endParaRPr lang="en-US" sz="4000" b="1" dirty="0">
              <a:solidFill>
                <a:srgbClr val="C00000"/>
              </a:solidFill>
              <a:latin typeface="Book Antiqua" panose="02040602050305030304" pitchFamily="18" charset="0"/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2A9263D2-4415-58AB-C405-7C20759CC3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1800" b="1" i="0" u="none" strike="noStrike" baseline="0" dirty="0">
                <a:solidFill>
                  <a:srgbClr val="000000"/>
                </a:solidFill>
                <a:latin typeface="Book Antiqua" pitchFamily="18" charset="0"/>
              </a:rPr>
              <a:t>Η </a:t>
            </a:r>
            <a:r>
              <a:rPr lang="el-GR" sz="1800" b="1" i="0" u="none" strike="noStrike" baseline="0" dirty="0">
                <a:solidFill>
                  <a:srgbClr val="FF0000"/>
                </a:solidFill>
                <a:latin typeface="Book Antiqua" pitchFamily="18" charset="0"/>
              </a:rPr>
              <a:t>έκβαση</a:t>
            </a:r>
            <a:r>
              <a:rPr lang="el-GR" sz="1800" b="1" i="0" u="none" strike="noStrike" baseline="0" dirty="0">
                <a:solidFill>
                  <a:srgbClr val="000000"/>
                </a:solidFill>
                <a:latin typeface="Book Antiqua" pitchFamily="18" charset="0"/>
              </a:rPr>
              <a:t> της </a:t>
            </a:r>
            <a:r>
              <a:rPr lang="en-US" sz="1800" b="1" i="1" u="none" strike="noStrike" baseline="0" dirty="0">
                <a:solidFill>
                  <a:srgbClr val="000000"/>
                </a:solidFill>
                <a:latin typeface="Book Antiqua" pitchFamily="18" charset="0"/>
              </a:rPr>
              <a:t>in situ </a:t>
            </a:r>
            <a:r>
              <a:rPr lang="el-GR" sz="1800" b="1" i="0" u="none" strike="noStrike" baseline="0" dirty="0">
                <a:solidFill>
                  <a:srgbClr val="000000"/>
                </a:solidFill>
                <a:latin typeface="Book Antiqua" pitchFamily="18" charset="0"/>
              </a:rPr>
              <a:t>αποκατάστασης εξαρτάται από την </a:t>
            </a:r>
            <a:r>
              <a:rPr lang="el-GR" sz="1800" b="1" i="0" u="sng" strike="noStrike" baseline="0" dirty="0">
                <a:solidFill>
                  <a:srgbClr val="000000"/>
                </a:solidFill>
                <a:latin typeface="Book Antiqua" pitchFamily="18" charset="0"/>
              </a:rPr>
              <a:t>λοιμογόνο δύναμη </a:t>
            </a:r>
            <a:r>
              <a:rPr lang="el-GR" sz="1800" b="1" i="0" u="none" strike="noStrike" baseline="0" dirty="0">
                <a:solidFill>
                  <a:srgbClr val="000000"/>
                </a:solidFill>
                <a:latin typeface="Book Antiqua" pitchFamily="18" charset="0"/>
              </a:rPr>
              <a:t>του παθογόνου</a:t>
            </a:r>
            <a:r>
              <a:rPr lang="en-US" sz="1800" b="1" i="0" u="none" strike="noStrike" baseline="0" dirty="0">
                <a:solidFill>
                  <a:srgbClr val="000000"/>
                </a:solidFill>
                <a:latin typeface="Book Antiqua" pitchFamily="18" charset="0"/>
              </a:rPr>
              <a:t>. </a:t>
            </a:r>
            <a:endParaRPr lang="el-GR" sz="1800" b="1" i="0" u="none" strike="noStrike" baseline="0" dirty="0">
              <a:solidFill>
                <a:srgbClr val="000000"/>
              </a:solidFill>
              <a:latin typeface="Book Antiqua" pitchFamily="18" charset="0"/>
            </a:endParaRPr>
          </a:p>
          <a:p>
            <a:r>
              <a:rPr lang="el-GR" sz="1800" b="1" dirty="0">
                <a:solidFill>
                  <a:srgbClr val="000000"/>
                </a:solidFill>
                <a:latin typeface="Book Antiqua" pitchFamily="18" charset="0"/>
              </a:rPr>
              <a:t>Σε μια πρόσφατη μελέτη παρότι χρησιμοποιήθηκαν </a:t>
            </a:r>
            <a:r>
              <a:rPr lang="el-GR" sz="1800" b="1" dirty="0">
                <a:solidFill>
                  <a:srgbClr val="FF0000"/>
                </a:solidFill>
                <a:latin typeface="Book Antiqua" pitchFamily="18" charset="0"/>
              </a:rPr>
              <a:t>βιολογικά </a:t>
            </a:r>
            <a:r>
              <a:rPr lang="el-GR" sz="1800" b="1" dirty="0">
                <a:solidFill>
                  <a:srgbClr val="000000"/>
                </a:solidFill>
                <a:latin typeface="Book Antiqua" pitchFamily="18" charset="0"/>
              </a:rPr>
              <a:t>μοσχεύματα (</a:t>
            </a:r>
            <a:r>
              <a:rPr lang="el-GR" sz="1800" b="1" u="sng" dirty="0" err="1">
                <a:solidFill>
                  <a:srgbClr val="000000"/>
                </a:solidFill>
                <a:latin typeface="Book Antiqua" pitchFamily="18" charset="0"/>
              </a:rPr>
              <a:t>αυτόλογα</a:t>
            </a:r>
            <a:r>
              <a:rPr lang="el-GR" sz="1800" b="1" u="sng" dirty="0">
                <a:solidFill>
                  <a:srgbClr val="000000"/>
                </a:solidFill>
                <a:latin typeface="Book Antiqua" pitchFamily="18" charset="0"/>
              </a:rPr>
              <a:t> φλεβικά </a:t>
            </a:r>
            <a:r>
              <a:rPr lang="el-GR" sz="1800" b="1" dirty="0">
                <a:solidFill>
                  <a:srgbClr val="000000"/>
                </a:solidFill>
                <a:latin typeface="Book Antiqua" pitchFamily="18" charset="0"/>
              </a:rPr>
              <a:t>μοσχεύματα και </a:t>
            </a:r>
            <a:r>
              <a:rPr lang="el-GR" sz="1800" b="1" u="sng" dirty="0" err="1">
                <a:solidFill>
                  <a:srgbClr val="000000"/>
                </a:solidFill>
                <a:latin typeface="Book Antiqua" pitchFamily="18" charset="0"/>
              </a:rPr>
              <a:t>αλλομοσχεύματα</a:t>
            </a:r>
            <a:r>
              <a:rPr lang="el-GR" sz="1800" b="1" dirty="0">
                <a:solidFill>
                  <a:srgbClr val="000000"/>
                </a:solidFill>
                <a:latin typeface="Book Antiqua" pitchFamily="18" charset="0"/>
              </a:rPr>
              <a:t>):</a:t>
            </a:r>
          </a:p>
          <a:p>
            <a:r>
              <a:rPr lang="el-GR" sz="1800" b="1" i="0" u="none" strike="noStrike" baseline="0" dirty="0">
                <a:solidFill>
                  <a:srgbClr val="000000"/>
                </a:solidFill>
                <a:latin typeface="Book Antiqua" pitchFamily="18" charset="0"/>
              </a:rPr>
              <a:t>Θνητότητα 30-ημερών ήταν μικ</a:t>
            </a:r>
            <a:r>
              <a:rPr lang="el-GR" sz="1800" b="1" dirty="0">
                <a:solidFill>
                  <a:srgbClr val="000000"/>
                </a:solidFill>
                <a:latin typeface="Book Antiqua" pitchFamily="18" charset="0"/>
              </a:rPr>
              <a:t>ρή</a:t>
            </a:r>
            <a:r>
              <a:rPr lang="el-GR" sz="1800" b="1" i="0" u="none" strike="noStrike" baseline="0" dirty="0">
                <a:solidFill>
                  <a:srgbClr val="000000"/>
                </a:solidFill>
                <a:latin typeface="Book Antiqua" pitchFamily="18" charset="0"/>
              </a:rPr>
              <a:t> 12.5%, </a:t>
            </a:r>
          </a:p>
          <a:p>
            <a:r>
              <a:rPr lang="el-GR" sz="1800" b="1" i="0" u="none" strike="noStrike" baseline="0" dirty="0">
                <a:solidFill>
                  <a:srgbClr val="FF0000"/>
                </a:solidFill>
                <a:latin typeface="Book Antiqua" pitchFamily="18" charset="0"/>
              </a:rPr>
              <a:t>45.8%</a:t>
            </a:r>
            <a:r>
              <a:rPr lang="el-GR" sz="1800" b="1" i="0" u="none" strike="noStrike" baseline="0" dirty="0">
                <a:solidFill>
                  <a:srgbClr val="000000"/>
                </a:solidFill>
                <a:latin typeface="Book Antiqua" pitchFamily="18" charset="0"/>
              </a:rPr>
              <a:t> έκανε μετεγχειρητικ</a:t>
            </a:r>
            <a:r>
              <a:rPr lang="el-GR" sz="1800" b="1" dirty="0">
                <a:solidFill>
                  <a:srgbClr val="000000"/>
                </a:solidFill>
                <a:latin typeface="Book Antiqua" pitchFamily="18" charset="0"/>
              </a:rPr>
              <a:t>έ</a:t>
            </a:r>
            <a:r>
              <a:rPr lang="el-GR" sz="1800" b="1" i="0" u="none" strike="noStrike" baseline="0" dirty="0">
                <a:solidFill>
                  <a:srgbClr val="000000"/>
                </a:solidFill>
                <a:latin typeface="Book Antiqua" pitchFamily="18" charset="0"/>
              </a:rPr>
              <a:t>ς επιπλοκές με </a:t>
            </a:r>
            <a:r>
              <a:rPr lang="el-GR" sz="1800" b="1" i="0" u="none" strike="noStrike" baseline="0" dirty="0" err="1">
                <a:solidFill>
                  <a:srgbClr val="000000"/>
                </a:solidFill>
                <a:latin typeface="Book Antiqua" pitchFamily="18" charset="0"/>
              </a:rPr>
              <a:t>προεξάρχουσε</a:t>
            </a:r>
            <a:r>
              <a:rPr lang="el-GR" sz="1800" b="1" dirty="0" err="1">
                <a:solidFill>
                  <a:srgbClr val="000000"/>
                </a:solidFill>
                <a:latin typeface="Book Antiqua" pitchFamily="18" charset="0"/>
              </a:rPr>
              <a:t>ς</a:t>
            </a:r>
            <a:r>
              <a:rPr lang="el-GR" sz="1800" b="1" dirty="0">
                <a:solidFill>
                  <a:srgbClr val="000000"/>
                </a:solidFill>
                <a:latin typeface="Book Antiqua" pitchFamily="18" charset="0"/>
              </a:rPr>
              <a:t> τις </a:t>
            </a:r>
            <a:r>
              <a:rPr lang="el-GR" sz="1800" b="1" dirty="0" err="1">
                <a:solidFill>
                  <a:srgbClr val="000000"/>
                </a:solidFill>
                <a:latin typeface="Book Antiqua" pitchFamily="18" charset="0"/>
              </a:rPr>
              <a:t>ενδοκοιλιακές</a:t>
            </a:r>
            <a:r>
              <a:rPr lang="el-GR" sz="1800" b="1" dirty="0">
                <a:solidFill>
                  <a:srgbClr val="000000"/>
                </a:solidFill>
                <a:latin typeface="Book Antiqua" pitchFamily="18" charset="0"/>
              </a:rPr>
              <a:t> λοιμώξεις, όπου τον κύριο λόγο είχαν τα </a:t>
            </a:r>
            <a:r>
              <a:rPr lang="en-US" sz="1800" b="1" i="0" u="none" strike="noStrike" baseline="0" dirty="0">
                <a:solidFill>
                  <a:srgbClr val="FF0000"/>
                </a:solidFill>
                <a:latin typeface="Book Antiqua" pitchFamily="18" charset="0"/>
              </a:rPr>
              <a:t>gram</a:t>
            </a:r>
            <a:r>
              <a:rPr lang="el-GR" sz="1800" b="1" i="0" u="none" strike="noStrike" baseline="0" dirty="0">
                <a:solidFill>
                  <a:srgbClr val="FF0000"/>
                </a:solidFill>
                <a:latin typeface="Book Antiqua" pitchFamily="18" charset="0"/>
              </a:rPr>
              <a:t>(-) και </a:t>
            </a:r>
            <a:r>
              <a:rPr lang="el-GR" sz="1800" b="1" i="0" u="none" strike="noStrike" baseline="0" dirty="0" err="1">
                <a:solidFill>
                  <a:srgbClr val="FF0000"/>
                </a:solidFill>
                <a:latin typeface="Book Antiqua" pitchFamily="18" charset="0"/>
              </a:rPr>
              <a:t>πολυανθεκτικά</a:t>
            </a:r>
            <a:r>
              <a:rPr lang="el-GR" sz="1800" b="1" i="0" u="none" strike="noStrike" baseline="0" dirty="0">
                <a:solidFill>
                  <a:srgbClr val="FF0000"/>
                </a:solidFill>
                <a:latin typeface="Book Antiqua" pitchFamily="18" charset="0"/>
              </a:rPr>
              <a:t> μικρόβια</a:t>
            </a:r>
            <a:endParaRPr lang="en-US" b="1" dirty="0">
              <a:solidFill>
                <a:srgbClr val="FF0000"/>
              </a:solidFill>
              <a:latin typeface="Book Antiqua" pitchFamily="18" charset="0"/>
            </a:endParaRPr>
          </a:p>
        </p:txBody>
      </p:sp>
      <p:sp>
        <p:nvSpPr>
          <p:cNvPr id="4" name="4 - TextBox">
            <a:extLst>
              <a:ext uri="{FF2B5EF4-FFF2-40B4-BE49-F238E27FC236}">
                <a16:creationId xmlns:a16="http://schemas.microsoft.com/office/drawing/2014/main" id="{4798A23E-8545-12C9-C9E2-5FCB03F6C7AF}"/>
              </a:ext>
            </a:extLst>
          </p:cNvPr>
          <p:cNvSpPr txBox="1"/>
          <p:nvPr/>
        </p:nvSpPr>
        <p:spPr>
          <a:xfrm>
            <a:off x="0" y="4269880"/>
            <a:ext cx="9144000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b="0" i="1" dirty="0" err="1">
                <a:solidFill>
                  <a:srgbClr val="212121"/>
                </a:solidFill>
                <a:effectLst/>
                <a:latin typeface="Book Antiqua" panose="02040602050305030304" pitchFamily="18" charset="0"/>
              </a:rPr>
              <a:t>Voit</a:t>
            </a:r>
            <a:r>
              <a:rPr lang="en-US" sz="1200" b="0" i="1" dirty="0">
                <a:solidFill>
                  <a:srgbClr val="212121"/>
                </a:solidFill>
                <a:effectLst/>
                <a:latin typeface="Book Antiqua" panose="02040602050305030304" pitchFamily="18" charset="0"/>
              </a:rPr>
              <a:t> A, Commander SJ, </a:t>
            </a:r>
            <a:r>
              <a:rPr lang="en-US" sz="1200" b="0" i="1" dirty="0" err="1">
                <a:solidFill>
                  <a:srgbClr val="212121"/>
                </a:solidFill>
                <a:effectLst/>
                <a:latin typeface="Book Antiqua" panose="02040602050305030304" pitchFamily="18" charset="0"/>
              </a:rPr>
              <a:t>Anjorin</a:t>
            </a:r>
            <a:r>
              <a:rPr lang="en-US" sz="1200" b="0" i="1" dirty="0">
                <a:solidFill>
                  <a:srgbClr val="212121"/>
                </a:solidFill>
                <a:effectLst/>
                <a:latin typeface="Book Antiqua" panose="02040602050305030304" pitchFamily="18" charset="0"/>
              </a:rPr>
              <a:t> AC, Williams Z. Outcomes Following in Situ Reconstruction for Aortic Infection with the Neo-Aortoiliac System and Aortic Homograft. Ann Vasc Surg. 2023 Mar;90:93-99</a:t>
            </a:r>
            <a:endParaRPr lang="el-GR" sz="1200" i="1" dirty="0">
              <a:latin typeface="Book Antiqua" panose="02040602050305030304" pitchFamily="18" charset="0"/>
            </a:endParaRPr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1EB5EB70-BADD-94EC-7D69-F069EDC2615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98290" y="1"/>
            <a:ext cx="845710" cy="1491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5814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ED3E792-5678-DE22-CB30-A378E172D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b="1" dirty="0">
                <a:solidFill>
                  <a:srgbClr val="C00000"/>
                </a:solidFill>
                <a:latin typeface="Book Antiqua" panose="02040602050305030304" pitchFamily="18" charset="0"/>
              </a:rPr>
              <a:t>Σύγκριση μοσχευμάτων</a:t>
            </a:r>
            <a:endParaRPr lang="en-US" sz="4000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BC553F43-60C9-13D1-74EB-009E31826A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sz="1800" b="1" i="0" u="none" strike="noStrike" baseline="0" dirty="0">
                <a:latin typeface="Book Antiqua" pitchFamily="18" charset="0"/>
              </a:rPr>
              <a:t>Παρά τη βελτίωση των αποτελεσμάτων,</a:t>
            </a:r>
            <a:r>
              <a:rPr lang="el-GR" sz="1800" b="1" i="0" u="none" strike="noStrike" dirty="0">
                <a:latin typeface="Book Antiqua" pitchFamily="18" charset="0"/>
              </a:rPr>
              <a:t> η μόλυνση των μοσχευμάτων παραμένει ένα σοβαρό κλινικό πρόβλημα.</a:t>
            </a:r>
            <a:r>
              <a:rPr lang="en-US" sz="1800" b="1" i="0" u="none" strike="noStrike" baseline="0" dirty="0">
                <a:latin typeface="Book Antiqua" pitchFamily="18" charset="0"/>
              </a:rPr>
              <a:t> </a:t>
            </a:r>
            <a:r>
              <a:rPr lang="el-GR" sz="1800" b="1" i="0" u="none" strike="noStrike" baseline="0" dirty="0">
                <a:latin typeface="Book Antiqua" pitchFamily="18" charset="0"/>
              </a:rPr>
              <a:t>Λόγω </a:t>
            </a:r>
            <a:r>
              <a:rPr lang="el-GR" sz="1800" b="1" i="0" u="none" strike="noStrike" baseline="0" dirty="0">
                <a:solidFill>
                  <a:srgbClr val="FF0000"/>
                </a:solidFill>
                <a:latin typeface="Book Antiqua" pitchFamily="18" charset="0"/>
              </a:rPr>
              <a:t>ποικιλίας</a:t>
            </a:r>
            <a:r>
              <a:rPr lang="el-GR" sz="1800" b="1" i="0" u="none" strike="noStrike" baseline="0" dirty="0">
                <a:latin typeface="Book Antiqua" pitchFamily="18" charset="0"/>
              </a:rPr>
              <a:t> τόσο στη </a:t>
            </a:r>
            <a:r>
              <a:rPr lang="el-GR" sz="1800" b="1" i="0" u="sng" strike="noStrike" baseline="0" dirty="0">
                <a:latin typeface="Book Antiqua" pitchFamily="18" charset="0"/>
              </a:rPr>
              <a:t>λοιμογόνο δύναμη </a:t>
            </a:r>
            <a:r>
              <a:rPr lang="el-GR" sz="1800" b="1" i="0" u="none" strike="noStrike" baseline="0" dirty="0">
                <a:latin typeface="Book Antiqua" pitchFamily="18" charset="0"/>
              </a:rPr>
              <a:t>των υπεύθυνων μικροοργανισμών, όσο</a:t>
            </a:r>
            <a:r>
              <a:rPr lang="el-GR" sz="1800" b="1" i="0" u="none" strike="noStrike" dirty="0">
                <a:latin typeface="Book Antiqua" pitchFamily="18" charset="0"/>
              </a:rPr>
              <a:t> και της γενικότερης </a:t>
            </a:r>
            <a:r>
              <a:rPr lang="el-GR" sz="1800" b="1" i="0" u="sng" strike="noStrike" dirty="0">
                <a:latin typeface="Book Antiqua" pitchFamily="18" charset="0"/>
              </a:rPr>
              <a:t>κατάστασης υγείας </a:t>
            </a:r>
            <a:r>
              <a:rPr lang="el-GR" sz="1800" b="1" i="0" u="none" strike="noStrike" dirty="0">
                <a:latin typeface="Book Antiqua" pitchFamily="18" charset="0"/>
              </a:rPr>
              <a:t>του εκάστοτε ασθενούς η σύγκριση των διαφόρων μοσχευμάτων που χρησιμοποιούνται για </a:t>
            </a:r>
            <a:r>
              <a:rPr lang="en-US" sz="1800" b="1" dirty="0">
                <a:latin typeface="Book Antiqua" pitchFamily="18" charset="0"/>
              </a:rPr>
              <a:t>in situ</a:t>
            </a:r>
            <a:r>
              <a:rPr lang="el-GR" sz="1800" b="1" dirty="0">
                <a:latin typeface="Book Antiqua" pitchFamily="18" charset="0"/>
              </a:rPr>
              <a:t> αορτική αποκατάσταση είναι δύσκολη. </a:t>
            </a:r>
            <a:endParaRPr lang="en-US" sz="1800" b="1" i="0" u="none" strike="noStrike" baseline="0" dirty="0">
              <a:latin typeface="Book Antiqua" pitchFamily="18" charset="0"/>
            </a:endParaRPr>
          </a:p>
        </p:txBody>
      </p:sp>
      <p:sp>
        <p:nvSpPr>
          <p:cNvPr id="4" name="4 - TextBox">
            <a:extLst>
              <a:ext uri="{FF2B5EF4-FFF2-40B4-BE49-F238E27FC236}">
                <a16:creationId xmlns:a16="http://schemas.microsoft.com/office/drawing/2014/main" id="{0914F248-7E42-386D-DE29-817061F8C85E}"/>
              </a:ext>
            </a:extLst>
          </p:cNvPr>
          <p:cNvSpPr txBox="1"/>
          <p:nvPr/>
        </p:nvSpPr>
        <p:spPr>
          <a:xfrm>
            <a:off x="-958" y="4454546"/>
            <a:ext cx="9144000" cy="27699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b="0" i="1" dirty="0">
                <a:solidFill>
                  <a:srgbClr val="212121"/>
                </a:solidFill>
                <a:effectLst/>
                <a:latin typeface="Book Antiqua" panose="02040602050305030304" pitchFamily="18" charset="0"/>
              </a:rPr>
              <a:t>Kim YW. Aortic Endograft Infection: Diagnosis and Management. Vasc Specialist Int. 2023 Sep 21;39:26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5116118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35549CE-16DD-78E6-4D09-BFA83B7F69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l-GR" sz="3200" b="1" dirty="0">
                <a:solidFill>
                  <a:srgbClr val="C00000"/>
                </a:solidFill>
                <a:latin typeface="Book Antiqua" pitchFamily="18" charset="0"/>
              </a:rPr>
              <a:t>Απολίνωση αορτής </a:t>
            </a:r>
            <a:br>
              <a:rPr lang="en-US" sz="3200" b="1" dirty="0">
                <a:solidFill>
                  <a:srgbClr val="C00000"/>
                </a:solidFill>
                <a:latin typeface="Book Antiqua" pitchFamily="18" charset="0"/>
              </a:rPr>
            </a:br>
            <a:r>
              <a:rPr lang="el-GR" sz="3200" b="1" dirty="0">
                <a:solidFill>
                  <a:srgbClr val="C00000"/>
                </a:solidFill>
                <a:latin typeface="Book Antiqua" pitchFamily="18" charset="0"/>
              </a:rPr>
              <a:t>και </a:t>
            </a:r>
            <a:r>
              <a:rPr lang="el-GR" sz="3200" b="1" dirty="0" err="1">
                <a:solidFill>
                  <a:srgbClr val="C00000"/>
                </a:solidFill>
                <a:latin typeface="Book Antiqua" pitchFamily="18" charset="0"/>
              </a:rPr>
              <a:t>εξω</a:t>
            </a:r>
            <a:r>
              <a:rPr lang="el-GR" sz="3200" b="1" dirty="0">
                <a:solidFill>
                  <a:srgbClr val="C00000"/>
                </a:solidFill>
                <a:latin typeface="Book Antiqua" pitchFamily="18" charset="0"/>
              </a:rPr>
              <a:t>-ανατομική παράκαμψη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E90E0F6B-52AC-4FCF-E5CE-B91EB4DAAB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sz="1800" b="1" dirty="0">
              <a:solidFill>
                <a:srgbClr val="FF0000"/>
              </a:solidFill>
              <a:latin typeface="Book Antiqua" pitchFamily="18" charset="0"/>
            </a:endParaRPr>
          </a:p>
          <a:p>
            <a:r>
              <a:rPr lang="en-US" sz="1800" b="1" dirty="0">
                <a:solidFill>
                  <a:srgbClr val="FF0000"/>
                </a:solidFill>
                <a:latin typeface="Book Antiqua" pitchFamily="18" charset="0"/>
              </a:rPr>
              <a:t>High risk </a:t>
            </a:r>
            <a:r>
              <a:rPr lang="el-GR" sz="1800" b="1" dirty="0">
                <a:latin typeface="Book Antiqua" pitchFamily="18" charset="0"/>
              </a:rPr>
              <a:t>ασθενείς, λόγω συν-νοσηρότητας ή</a:t>
            </a:r>
          </a:p>
          <a:p>
            <a:r>
              <a:rPr lang="el-GR" sz="1800" b="1" dirty="0">
                <a:solidFill>
                  <a:srgbClr val="FF0000"/>
                </a:solidFill>
                <a:latin typeface="Book Antiqua" pitchFamily="18" charset="0"/>
              </a:rPr>
              <a:t>Εκσεσημασμένη </a:t>
            </a:r>
            <a:r>
              <a:rPr lang="el-GR" sz="1800" b="1" dirty="0">
                <a:latin typeface="Book Antiqua" pitchFamily="18" charset="0"/>
              </a:rPr>
              <a:t>λοίμωξη τοπικά</a:t>
            </a:r>
            <a:r>
              <a:rPr lang="en-US" sz="1800" b="1">
                <a:latin typeface="Book Antiqua" pitchFamily="18" charset="0"/>
              </a:rPr>
              <a:t> </a:t>
            </a:r>
            <a:r>
              <a:rPr lang="el-GR" sz="1800" b="1">
                <a:latin typeface="Book Antiqua" pitchFamily="18" charset="0"/>
              </a:rPr>
              <a:t>(</a:t>
            </a:r>
            <a:r>
              <a:rPr lang="en-US" sz="1800" b="1" dirty="0">
                <a:latin typeface="Book Antiqua" pitchFamily="18" charset="0"/>
              </a:rPr>
              <a:t>extensive</a:t>
            </a:r>
            <a:r>
              <a:rPr lang="el-GR" sz="1800" b="1" dirty="0">
                <a:latin typeface="Book Antiqua" pitchFamily="18" charset="0"/>
              </a:rPr>
              <a:t> </a:t>
            </a:r>
            <a:r>
              <a:rPr lang="en-US" sz="1800" b="1" dirty="0">
                <a:latin typeface="Book Antiqua" pitchFamily="18" charset="0"/>
              </a:rPr>
              <a:t>local tissue infection</a:t>
            </a:r>
            <a:r>
              <a:rPr lang="el-GR" sz="1800" b="1" dirty="0">
                <a:latin typeface="Book Antiqua" pitchFamily="18" charset="0"/>
              </a:rPr>
              <a:t>)</a:t>
            </a:r>
            <a:endParaRPr lang="en-US" sz="1800" b="1" dirty="0">
              <a:latin typeface="Book Antiqua" pitchFamily="18" charset="0"/>
            </a:endParaRPr>
          </a:p>
          <a:p>
            <a:r>
              <a:rPr lang="el-GR" sz="1800" b="1" dirty="0" err="1">
                <a:solidFill>
                  <a:srgbClr val="FF0000"/>
                </a:solidFill>
                <a:latin typeface="Book Antiqua" pitchFamily="18" charset="0"/>
              </a:rPr>
              <a:t>Πολυανθεκτικά</a:t>
            </a:r>
            <a:r>
              <a:rPr lang="el-GR" sz="1800" b="1" dirty="0">
                <a:latin typeface="Book Antiqua" pitchFamily="18" charset="0"/>
              </a:rPr>
              <a:t> μικρόβια</a:t>
            </a:r>
          </a:p>
          <a:p>
            <a:r>
              <a:rPr lang="en-US" sz="1800" b="1" dirty="0">
                <a:solidFill>
                  <a:srgbClr val="FF0000"/>
                </a:solidFill>
                <a:latin typeface="Book Antiqua" pitchFamily="18" charset="0"/>
              </a:rPr>
              <a:t>GEF</a:t>
            </a:r>
            <a:endParaRPr lang="el-GR" sz="1800" b="1" dirty="0">
              <a:solidFill>
                <a:srgbClr val="FF0000"/>
              </a:solidFill>
              <a:latin typeface="Book Antiqua" pitchFamily="18" charset="0"/>
            </a:endParaRPr>
          </a:p>
          <a:p>
            <a:endParaRPr lang="el-GR" sz="3200" b="1" dirty="0">
              <a:latin typeface="Book Antiqua" pitchFamily="18" charset="0"/>
            </a:endParaRPr>
          </a:p>
          <a:p>
            <a:endParaRPr lang="en-US" dirty="0"/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4A7E1804-7BBF-BAE7-3DED-568E325FA6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8861" t="28253" r="14483" b="26876"/>
          <a:stretch>
            <a:fillRect/>
          </a:stretch>
        </p:blipFill>
        <p:spPr bwMode="auto">
          <a:xfrm>
            <a:off x="2324015" y="2653598"/>
            <a:ext cx="3416476" cy="1489200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8" name="Εικόνα 7" descr="Εικόνα που περιέχει κείμενο, στιγμιότυπο οθόνης, γραμματοσειρά, αριθμός&#10;&#10;Περιγραφή που δημιουργήθηκε αυτόματα">
            <a:extLst>
              <a:ext uri="{FF2B5EF4-FFF2-40B4-BE49-F238E27FC236}">
                <a16:creationId xmlns:a16="http://schemas.microsoft.com/office/drawing/2014/main" id="{5B1A2A01-43C1-92BB-DA8C-969AE79B9C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396" y="2427734"/>
            <a:ext cx="3323255" cy="1732223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sp>
        <p:nvSpPr>
          <p:cNvPr id="4" name="3 - TextBox"/>
          <p:cNvSpPr txBox="1"/>
          <p:nvPr/>
        </p:nvSpPr>
        <p:spPr>
          <a:xfrm>
            <a:off x="0" y="4228418"/>
            <a:ext cx="9144000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i="1" dirty="0">
                <a:latin typeface="Book Antiqua" pitchFamily="18" charset="0"/>
              </a:rPr>
              <a:t>Janko MR et al. In situ bypass and extra-anatomic bypass procedures result in similar survival in patients with secondary </a:t>
            </a:r>
            <a:r>
              <a:rPr lang="en-US" sz="1200" i="1" dirty="0" err="1">
                <a:latin typeface="Book Antiqua" pitchFamily="18" charset="0"/>
              </a:rPr>
              <a:t>aortoenteric</a:t>
            </a:r>
            <a:r>
              <a:rPr lang="en-US" sz="1200" i="1" dirty="0">
                <a:latin typeface="Book Antiqua" pitchFamily="18" charset="0"/>
              </a:rPr>
              <a:t> fistulas. JVS 2021:73:210-21</a:t>
            </a:r>
            <a:endParaRPr lang="el-GR" sz="1200" i="1" dirty="0">
              <a:latin typeface="Book Antiqua" pitchFamily="18" charset="0"/>
            </a:endParaRPr>
          </a:p>
        </p:txBody>
      </p:sp>
      <p:pic>
        <p:nvPicPr>
          <p:cNvPr id="7" name="Picture 2" descr="Graft location Ab. A-I duplex (Bypass) Flashcards | Quizlet">
            <a:extLst>
              <a:ext uri="{FF2B5EF4-FFF2-40B4-BE49-F238E27FC236}">
                <a16:creationId xmlns:a16="http://schemas.microsoft.com/office/drawing/2014/main" id="{8A0344A3-93D5-9E85-25AF-C375E20B22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21704"/>
            <a:ext cx="1393299" cy="1844649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Ευθεία γραμμή σύνδεσης 8">
            <a:extLst>
              <a:ext uri="{FF2B5EF4-FFF2-40B4-BE49-F238E27FC236}">
                <a16:creationId xmlns:a16="http://schemas.microsoft.com/office/drawing/2014/main" id="{9CF4C9B0-6B69-CD07-74B1-130A400D2BEF}"/>
              </a:ext>
            </a:extLst>
          </p:cNvPr>
          <p:cNvCxnSpPr/>
          <p:nvPr/>
        </p:nvCxnSpPr>
        <p:spPr>
          <a:xfrm>
            <a:off x="3419872" y="3363838"/>
            <a:ext cx="72008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Ευθεία γραμμή σύνδεσης 9">
            <a:extLst>
              <a:ext uri="{FF2B5EF4-FFF2-40B4-BE49-F238E27FC236}">
                <a16:creationId xmlns:a16="http://schemas.microsoft.com/office/drawing/2014/main" id="{87356A11-1328-604F-A243-6664A5C5653E}"/>
              </a:ext>
            </a:extLst>
          </p:cNvPr>
          <p:cNvCxnSpPr/>
          <p:nvPr/>
        </p:nvCxnSpPr>
        <p:spPr>
          <a:xfrm>
            <a:off x="4499992" y="3363838"/>
            <a:ext cx="72008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Ευθεία γραμμή σύνδεσης 10">
            <a:extLst>
              <a:ext uri="{FF2B5EF4-FFF2-40B4-BE49-F238E27FC236}">
                <a16:creationId xmlns:a16="http://schemas.microsoft.com/office/drawing/2014/main" id="{95F79821-F551-3537-80F0-A8A331ADEF8C}"/>
              </a:ext>
            </a:extLst>
          </p:cNvPr>
          <p:cNvCxnSpPr>
            <a:cxnSpLocks/>
          </p:cNvCxnSpPr>
          <p:nvPr/>
        </p:nvCxnSpPr>
        <p:spPr>
          <a:xfrm>
            <a:off x="8244408" y="3219822"/>
            <a:ext cx="79208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Ευθεία γραμμή σύνδεσης 13">
            <a:extLst>
              <a:ext uri="{FF2B5EF4-FFF2-40B4-BE49-F238E27FC236}">
                <a16:creationId xmlns:a16="http://schemas.microsoft.com/office/drawing/2014/main" id="{62F4F660-44CC-0615-95B9-306DD821A82A}"/>
              </a:ext>
            </a:extLst>
          </p:cNvPr>
          <p:cNvCxnSpPr>
            <a:cxnSpLocks/>
          </p:cNvCxnSpPr>
          <p:nvPr/>
        </p:nvCxnSpPr>
        <p:spPr>
          <a:xfrm>
            <a:off x="6588224" y="3370187"/>
            <a:ext cx="108012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Ευθεία γραμμή σύνδεσης 15">
            <a:extLst>
              <a:ext uri="{FF2B5EF4-FFF2-40B4-BE49-F238E27FC236}">
                <a16:creationId xmlns:a16="http://schemas.microsoft.com/office/drawing/2014/main" id="{B3B38952-4ED3-8973-D3BA-84E3B59C1C80}"/>
              </a:ext>
            </a:extLst>
          </p:cNvPr>
          <p:cNvCxnSpPr>
            <a:cxnSpLocks/>
          </p:cNvCxnSpPr>
          <p:nvPr/>
        </p:nvCxnSpPr>
        <p:spPr>
          <a:xfrm>
            <a:off x="8172400" y="3390604"/>
            <a:ext cx="64807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Ευθεία γραμμή σύνδεσης 17">
            <a:extLst>
              <a:ext uri="{FF2B5EF4-FFF2-40B4-BE49-F238E27FC236}">
                <a16:creationId xmlns:a16="http://schemas.microsoft.com/office/drawing/2014/main" id="{F1AB7B57-9386-AEEA-C311-8B62DC315271}"/>
              </a:ext>
            </a:extLst>
          </p:cNvPr>
          <p:cNvCxnSpPr>
            <a:cxnSpLocks/>
          </p:cNvCxnSpPr>
          <p:nvPr/>
        </p:nvCxnSpPr>
        <p:spPr>
          <a:xfrm>
            <a:off x="5879374" y="3523272"/>
            <a:ext cx="34881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743846AF-5A7F-6492-4425-151CA06D6A7F}"/>
              </a:ext>
            </a:extLst>
          </p:cNvPr>
          <p:cNvSpPr txBox="1"/>
          <p:nvPr/>
        </p:nvSpPr>
        <p:spPr>
          <a:xfrm>
            <a:off x="1547664" y="1200151"/>
            <a:ext cx="4464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  <a:latin typeface="Book Antiqua" panose="02040602050305030304" pitchFamily="18" charset="0"/>
              </a:rPr>
              <a:t>… may be considered …</a:t>
            </a:r>
          </a:p>
        </p:txBody>
      </p:sp>
    </p:spTree>
    <p:extLst>
      <p:ext uri="{BB962C8B-B14F-4D97-AF65-F5344CB8AC3E}">
        <p14:creationId xmlns:p14="http://schemas.microsoft.com/office/powerpoint/2010/main" val="20455683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C3AE9D1-1487-5665-6488-2225D79F9B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>
                <a:solidFill>
                  <a:srgbClr val="C00000"/>
                </a:solidFill>
                <a:latin typeface="Book Antiqua" panose="02040602050305030304" pitchFamily="18" charset="0"/>
              </a:rPr>
              <a:t>Θεραπεία</a:t>
            </a:r>
            <a:endParaRPr lang="en-US" b="1" dirty="0">
              <a:solidFill>
                <a:srgbClr val="C00000"/>
              </a:solidFill>
              <a:latin typeface="Book Antiqua" panose="02040602050305030304" pitchFamily="18" charset="0"/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DEB4B01D-F1E0-EDB1-B70A-9A89BF997D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/>
            <a:r>
              <a:rPr lang="el-GR" sz="2000" b="1" i="0" u="none" strike="noStrike" baseline="0" dirty="0">
                <a:latin typeface="Book Antiqua" panose="02040602050305030304" pitchFamily="18" charset="0"/>
              </a:rPr>
              <a:t>Εξατομικευμ</a:t>
            </a:r>
            <a:r>
              <a:rPr lang="el-GR" sz="2000" b="1" dirty="0">
                <a:latin typeface="Book Antiqua" panose="02040602050305030304" pitchFamily="18" charset="0"/>
              </a:rPr>
              <a:t>ένη (</a:t>
            </a:r>
            <a:r>
              <a:rPr lang="en-US" sz="2000" b="1" dirty="0">
                <a:latin typeface="Book Antiqua" panose="02040602050305030304" pitchFamily="18" charset="0"/>
              </a:rPr>
              <a:t>P</a:t>
            </a:r>
            <a:r>
              <a:rPr lang="en-US" sz="2000" b="1" i="0" u="none" strike="noStrike" baseline="0" dirty="0">
                <a:latin typeface="Book Antiqua" panose="02040602050305030304" pitchFamily="18" charset="0"/>
              </a:rPr>
              <a:t>atient tailored approach)</a:t>
            </a:r>
          </a:p>
          <a:p>
            <a:pPr marL="0" indent="0" algn="l">
              <a:buNone/>
            </a:pPr>
            <a:r>
              <a:rPr lang="el-GR" sz="2000" b="1" dirty="0">
                <a:latin typeface="Book Antiqua" panose="02040602050305030304" pitchFamily="18" charset="0"/>
              </a:rPr>
              <a:t>	</a:t>
            </a:r>
            <a:r>
              <a:rPr lang="el-GR" sz="2000" b="1" u="sng" dirty="0">
                <a:solidFill>
                  <a:srgbClr val="C00000"/>
                </a:solidFill>
                <a:latin typeface="Book Antiqua" panose="02040602050305030304" pitchFamily="18" charset="0"/>
              </a:rPr>
              <a:t>Με βάση:</a:t>
            </a:r>
            <a:endParaRPr lang="el-GR" sz="2000" b="1" dirty="0">
              <a:solidFill>
                <a:srgbClr val="C00000"/>
              </a:solidFill>
              <a:latin typeface="Book Antiqua" panose="02040602050305030304" pitchFamily="18" charset="0"/>
            </a:endParaRPr>
          </a:p>
          <a:p>
            <a:pPr algn="l"/>
            <a:r>
              <a:rPr lang="el-GR" sz="2000" b="1" dirty="0">
                <a:latin typeface="Book Antiqua" panose="02040602050305030304" pitchFamily="18" charset="0"/>
              </a:rPr>
              <a:t>Κατάσταση του ασθενούς (</a:t>
            </a:r>
            <a:r>
              <a:rPr lang="en-US" sz="2000" b="1" dirty="0">
                <a:latin typeface="Book Antiqua" panose="02040602050305030304" pitchFamily="18" charset="0"/>
              </a:rPr>
              <a:t>fitness</a:t>
            </a:r>
            <a:r>
              <a:rPr lang="el-GR" sz="2000" b="1" dirty="0">
                <a:latin typeface="Book Antiqua" panose="02040602050305030304" pitchFamily="18" charset="0"/>
              </a:rPr>
              <a:t>)</a:t>
            </a:r>
          </a:p>
          <a:p>
            <a:pPr algn="l"/>
            <a:r>
              <a:rPr lang="el-GR" sz="2000" b="1" dirty="0">
                <a:latin typeface="Book Antiqua" panose="02040602050305030304" pitchFamily="18" charset="0"/>
              </a:rPr>
              <a:t>Ανατομία</a:t>
            </a:r>
          </a:p>
          <a:p>
            <a:pPr algn="l"/>
            <a:r>
              <a:rPr lang="el-GR" sz="2000" b="1" dirty="0">
                <a:latin typeface="Book Antiqua" panose="02040602050305030304" pitchFamily="18" charset="0"/>
              </a:rPr>
              <a:t>Βαρύτητα της λοίμωξης</a:t>
            </a:r>
          </a:p>
          <a:p>
            <a:r>
              <a:rPr lang="el-GR" sz="2000" b="1" dirty="0">
                <a:latin typeface="Book Antiqua" panose="02040602050305030304" pitchFamily="18" charset="0"/>
              </a:rPr>
              <a:t>Ύπαρξη ‘</a:t>
            </a:r>
            <a:r>
              <a:rPr lang="en-US" sz="2000" b="1" dirty="0">
                <a:latin typeface="Book Antiqua" panose="02040602050305030304" pitchFamily="18" charset="0"/>
              </a:rPr>
              <a:t>Graft-Enteric-Fistula</a:t>
            </a:r>
            <a:r>
              <a:rPr lang="el-GR" sz="2000" b="1" dirty="0">
                <a:latin typeface="Book Antiqua" panose="02040602050305030304" pitchFamily="18" charset="0"/>
              </a:rPr>
              <a:t>’</a:t>
            </a:r>
          </a:p>
          <a:p>
            <a:pPr marL="0" indent="0">
              <a:buNone/>
            </a:pPr>
            <a:r>
              <a:rPr lang="el-GR" sz="2000" b="1" dirty="0">
                <a:latin typeface="Book Antiqua" panose="02040602050305030304" pitchFamily="18" charset="0"/>
              </a:rPr>
              <a:t>               </a:t>
            </a:r>
            <a:r>
              <a:rPr lang="el-GR" sz="2000" b="1" u="sng" dirty="0">
                <a:solidFill>
                  <a:srgbClr val="C00000"/>
                </a:solidFill>
                <a:latin typeface="Book Antiqua" panose="02040602050305030304" pitchFamily="18" charset="0"/>
              </a:rPr>
              <a:t>Καθορισμός:</a:t>
            </a:r>
          </a:p>
          <a:p>
            <a:pPr algn="l"/>
            <a:r>
              <a:rPr lang="en-US" sz="2000" b="1" i="0" u="none" strike="noStrike" baseline="0" dirty="0">
                <a:latin typeface="Book Antiqua" panose="02040602050305030304" pitchFamily="18" charset="0"/>
              </a:rPr>
              <a:t> </a:t>
            </a:r>
            <a:r>
              <a:rPr lang="el-GR" sz="2000" b="1" i="0" u="none" strike="noStrike" baseline="0" dirty="0">
                <a:latin typeface="Book Antiqua" panose="02040602050305030304" pitchFamily="18" charset="0"/>
              </a:rPr>
              <a:t>του θεραπευτικού πλάνου</a:t>
            </a:r>
            <a:endParaRPr lang="en-US" sz="2000" b="1" dirty="0">
              <a:latin typeface="Book Antiqua" panose="02040602050305030304" pitchFamily="18" charset="0"/>
            </a:endParaRPr>
          </a:p>
        </p:txBody>
      </p:sp>
      <p:pic>
        <p:nvPicPr>
          <p:cNvPr id="2050" name="Picture 2" descr="Οι ηλικιωμένοι έχουν ανάγκη από παρέα, συμπαράσταση και βοήθεια - grandmama">
            <a:extLst>
              <a:ext uri="{FF2B5EF4-FFF2-40B4-BE49-F238E27FC236}">
                <a16:creationId xmlns:a16="http://schemas.microsoft.com/office/drawing/2014/main" id="{E9A7C6CB-84AD-CDAC-659C-956E78CAE9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5143" y="0"/>
            <a:ext cx="2638857" cy="1759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Εικόνα 4" descr="Εικόνα που περιέχει ρουχισμός, παπούτσια, αγόρι, ανθρώπινο πρόσωπο&#10;&#10;Περιγραφή που δημιουργήθηκε αυτόματα">
            <a:extLst>
              <a:ext uri="{FF2B5EF4-FFF2-40B4-BE49-F238E27FC236}">
                <a16:creationId xmlns:a16="http://schemas.microsoft.com/office/drawing/2014/main" id="{20CBF86F-7E46-8044-9ECB-31D7588CB3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7943" y="1756558"/>
            <a:ext cx="3096057" cy="2962688"/>
          </a:xfrm>
          <a:prstGeom prst="rect">
            <a:avLst/>
          </a:prstGeom>
          <a:ln w="12700">
            <a:solidFill>
              <a:srgbClr val="92D050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4EB4368-FAC6-D36F-EA1E-57247090CCDE}"/>
              </a:ext>
            </a:extLst>
          </p:cNvPr>
          <p:cNvSpPr txBox="1"/>
          <p:nvPr/>
        </p:nvSpPr>
        <p:spPr>
          <a:xfrm>
            <a:off x="10444" y="4689365"/>
            <a:ext cx="6031177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905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b="0" i="1" dirty="0">
                <a:solidFill>
                  <a:srgbClr val="212121"/>
                </a:solidFill>
                <a:effectLst/>
                <a:latin typeface="Book Antiqua" panose="02040602050305030304" pitchFamily="18" charset="0"/>
              </a:rPr>
              <a:t>Jepsen LR et al. Contemporary multimodal approach to diagnosis and treatment of vascular graft and endograft infections. Semin Vasc Surg. 2023 Jun;36(2):202-210</a:t>
            </a:r>
            <a:endParaRPr lang="en-US" sz="1200" i="1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45230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l-GR" sz="3200" b="1" dirty="0">
                <a:solidFill>
                  <a:srgbClr val="C00000"/>
                </a:solidFill>
                <a:latin typeface="Book Antiqua" pitchFamily="18" charset="0"/>
              </a:rPr>
              <a:t>Απολίνωση αορτής </a:t>
            </a:r>
            <a:br>
              <a:rPr lang="en-US" sz="3200" b="1" dirty="0">
                <a:solidFill>
                  <a:srgbClr val="C00000"/>
                </a:solidFill>
                <a:latin typeface="Book Antiqua" pitchFamily="18" charset="0"/>
              </a:rPr>
            </a:br>
            <a:r>
              <a:rPr lang="el-GR" sz="3200" b="1" dirty="0">
                <a:solidFill>
                  <a:srgbClr val="C00000"/>
                </a:solidFill>
                <a:latin typeface="Book Antiqua" pitchFamily="18" charset="0"/>
              </a:rPr>
              <a:t>και </a:t>
            </a:r>
            <a:r>
              <a:rPr lang="el-GR" sz="3200" b="1" dirty="0" err="1">
                <a:solidFill>
                  <a:srgbClr val="C00000"/>
                </a:solidFill>
                <a:latin typeface="Book Antiqua" pitchFamily="18" charset="0"/>
              </a:rPr>
              <a:t>εξω</a:t>
            </a:r>
            <a:r>
              <a:rPr lang="el-GR" sz="3200" b="1" dirty="0">
                <a:solidFill>
                  <a:srgbClr val="C00000"/>
                </a:solidFill>
                <a:latin typeface="Book Antiqua" pitchFamily="18" charset="0"/>
              </a:rPr>
              <a:t>-ανατομική παράκαμψη</a:t>
            </a:r>
            <a:endParaRPr lang="el-GR" sz="3200" dirty="0">
              <a:solidFill>
                <a:srgbClr val="C00000"/>
              </a:solidFill>
            </a:endParaRP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1800" b="1" dirty="0">
                <a:latin typeface="Book Antiqua" pitchFamily="18" charset="0"/>
              </a:rPr>
              <a:t>Σε μια πρόσφατη διεθνή πολυκεντρική μελέτη</a:t>
            </a:r>
            <a:r>
              <a:rPr lang="en-US" sz="1800" b="1" dirty="0">
                <a:latin typeface="Book Antiqua" pitchFamily="18" charset="0"/>
              </a:rPr>
              <a:t>, </a:t>
            </a:r>
            <a:r>
              <a:rPr lang="el-GR" sz="1800" b="1" dirty="0">
                <a:latin typeface="Book Antiqua" pitchFamily="18" charset="0"/>
              </a:rPr>
              <a:t>με </a:t>
            </a:r>
            <a:r>
              <a:rPr lang="en-US" sz="1800" b="1" dirty="0">
                <a:latin typeface="Book Antiqua" pitchFamily="18" charset="0"/>
              </a:rPr>
              <a:t>182 </a:t>
            </a:r>
          </a:p>
          <a:p>
            <a:pPr marL="0" indent="0">
              <a:buNone/>
            </a:pPr>
            <a:r>
              <a:rPr lang="en-US" sz="1800" b="1" dirty="0">
                <a:latin typeface="Book Antiqua" pitchFamily="18" charset="0"/>
              </a:rPr>
              <a:t>      </a:t>
            </a:r>
            <a:r>
              <a:rPr lang="el-GR" sz="1800" b="1" dirty="0">
                <a:latin typeface="Book Antiqua" pitchFamily="18" charset="0"/>
              </a:rPr>
              <a:t>ασθενείς </a:t>
            </a:r>
            <a:r>
              <a:rPr lang="el-GR" sz="1800" b="1" u="sng" dirty="0">
                <a:latin typeface="Book Antiqua" pitchFamily="18" charset="0"/>
              </a:rPr>
              <a:t>ΜΕ</a:t>
            </a:r>
            <a:r>
              <a:rPr lang="el-GR" sz="1800" b="1" dirty="0">
                <a:latin typeface="Book Antiqua" pitchFamily="18" charset="0"/>
              </a:rPr>
              <a:t> </a:t>
            </a:r>
            <a:r>
              <a:rPr lang="el-GR" sz="1800" b="1" dirty="0" err="1">
                <a:solidFill>
                  <a:srgbClr val="FF0000"/>
                </a:solidFill>
                <a:latin typeface="Book Antiqua" pitchFamily="18" charset="0"/>
              </a:rPr>
              <a:t>αορτο</a:t>
            </a:r>
            <a:r>
              <a:rPr lang="el-GR" sz="1800" b="1" dirty="0">
                <a:solidFill>
                  <a:srgbClr val="FF0000"/>
                </a:solidFill>
                <a:latin typeface="Book Antiqua" pitchFamily="18" charset="0"/>
              </a:rPr>
              <a:t>-εντερική επικοινωνία </a:t>
            </a:r>
            <a:r>
              <a:rPr lang="el-GR" sz="1800" b="1" dirty="0">
                <a:latin typeface="Book Antiqua" pitchFamily="18" charset="0"/>
              </a:rPr>
              <a:t>(</a:t>
            </a:r>
            <a:r>
              <a:rPr lang="en-US" sz="1800" b="1" dirty="0">
                <a:latin typeface="Book Antiqua" pitchFamily="18" charset="0"/>
              </a:rPr>
              <a:t>graft enteric </a:t>
            </a:r>
          </a:p>
          <a:p>
            <a:pPr marL="0" indent="0">
              <a:buNone/>
            </a:pPr>
            <a:r>
              <a:rPr lang="en-US" sz="1800" b="1" dirty="0">
                <a:latin typeface="Book Antiqua" pitchFamily="18" charset="0"/>
              </a:rPr>
              <a:t>      fistula</a:t>
            </a:r>
            <a:r>
              <a:rPr lang="el-GR" sz="1800" b="1" dirty="0">
                <a:latin typeface="Book Antiqua" pitchFamily="18" charset="0"/>
              </a:rPr>
              <a:t>)</a:t>
            </a:r>
            <a:r>
              <a:rPr lang="en-US" sz="1800" b="1" dirty="0">
                <a:latin typeface="Book Antiqua" pitchFamily="18" charset="0"/>
              </a:rPr>
              <a:t> </a:t>
            </a:r>
            <a:r>
              <a:rPr lang="el-GR" sz="1800" b="1" dirty="0">
                <a:latin typeface="Book Antiqua" pitchFamily="18" charset="0"/>
              </a:rPr>
              <a:t>(</a:t>
            </a:r>
            <a:r>
              <a:rPr lang="en-US" sz="1800" b="1" dirty="0">
                <a:latin typeface="Book Antiqua" pitchFamily="18" charset="0"/>
              </a:rPr>
              <a:t>23% </a:t>
            </a:r>
            <a:r>
              <a:rPr lang="el-GR" sz="1800" b="1" dirty="0" err="1">
                <a:latin typeface="Book Antiqua" pitchFamily="18" charset="0"/>
              </a:rPr>
              <a:t>ενδομοσχεύματα</a:t>
            </a:r>
            <a:r>
              <a:rPr lang="el-GR" sz="1800" b="1" dirty="0">
                <a:latin typeface="Book Antiqua" pitchFamily="18" charset="0"/>
              </a:rPr>
              <a:t>)</a:t>
            </a:r>
            <a:r>
              <a:rPr lang="en-US" sz="1800" b="1" dirty="0">
                <a:latin typeface="Book Antiqua" pitchFamily="18" charset="0"/>
              </a:rPr>
              <a:t> </a:t>
            </a:r>
          </a:p>
          <a:p>
            <a:r>
              <a:rPr lang="el-GR" sz="1800" b="1" dirty="0">
                <a:latin typeface="Book Antiqua" pitchFamily="18" charset="0"/>
              </a:rPr>
              <a:t>Ιδια ε</a:t>
            </a:r>
            <a:r>
              <a:rPr lang="el-GR" sz="1800" b="1" u="sng" dirty="0">
                <a:latin typeface="Book Antiqua" pitchFamily="18" charset="0"/>
              </a:rPr>
              <a:t>πιβίωση</a:t>
            </a:r>
            <a:r>
              <a:rPr lang="el-GR" sz="1800" b="1" dirty="0">
                <a:latin typeface="Book Antiqua" pitchFamily="18" charset="0"/>
              </a:rPr>
              <a:t> (</a:t>
            </a:r>
            <a:r>
              <a:rPr lang="en-US" sz="1800" b="1" u="sng" dirty="0">
                <a:latin typeface="Book Antiqua" pitchFamily="18" charset="0"/>
              </a:rPr>
              <a:t>in situ </a:t>
            </a:r>
            <a:r>
              <a:rPr lang="en-US" sz="1800" b="1" dirty="0">
                <a:latin typeface="Book Antiqua" pitchFamily="18" charset="0"/>
              </a:rPr>
              <a:t>vs. </a:t>
            </a:r>
            <a:r>
              <a:rPr lang="el-GR" sz="1800" b="1" u="sng" dirty="0" err="1">
                <a:latin typeface="Book Antiqua" pitchFamily="18" charset="0"/>
              </a:rPr>
              <a:t>εξω</a:t>
            </a:r>
            <a:r>
              <a:rPr lang="el-GR" sz="1800" b="1" u="sng" dirty="0">
                <a:latin typeface="Book Antiqua" pitchFamily="18" charset="0"/>
              </a:rPr>
              <a:t>-ανατομική παράκαμψη )</a:t>
            </a:r>
          </a:p>
          <a:p>
            <a:r>
              <a:rPr lang="el-GR" sz="1800" b="1" dirty="0">
                <a:latin typeface="Book Antiqua" pitchFamily="18" charset="0"/>
              </a:rPr>
              <a:t>Μικρότερο κίνδυνο</a:t>
            </a:r>
            <a:r>
              <a:rPr lang="en-US" sz="1800" b="1" dirty="0">
                <a:latin typeface="Book Antiqua" pitchFamily="18" charset="0"/>
              </a:rPr>
              <a:t> </a:t>
            </a:r>
            <a:r>
              <a:rPr lang="el-GR" sz="1800" b="1" dirty="0">
                <a:latin typeface="Book Antiqua" pitchFamily="18" charset="0"/>
              </a:rPr>
              <a:t>αορτικής αιμορραγίας στις πρώτες </a:t>
            </a:r>
            <a:endParaRPr lang="en-US" sz="1800" b="1" dirty="0">
              <a:latin typeface="Book Antiqua" pitchFamily="18" charset="0"/>
            </a:endParaRPr>
          </a:p>
          <a:p>
            <a:pPr marL="0" indent="0">
              <a:buNone/>
            </a:pPr>
            <a:r>
              <a:rPr lang="en-US" sz="1800" b="1" dirty="0">
                <a:latin typeface="Book Antiqua" pitchFamily="18" charset="0"/>
              </a:rPr>
              <a:t>      </a:t>
            </a:r>
            <a:r>
              <a:rPr lang="el-GR" sz="1800" b="1" dirty="0">
                <a:latin typeface="Book Antiqua" pitchFamily="18" charset="0"/>
              </a:rPr>
              <a:t>30 μέρες:</a:t>
            </a:r>
            <a:r>
              <a:rPr lang="en-US" sz="1800" b="1" dirty="0">
                <a:latin typeface="Book Antiqua" pitchFamily="18" charset="0"/>
              </a:rPr>
              <a:t> </a:t>
            </a:r>
            <a:endParaRPr lang="el-GR" sz="1800" b="1" dirty="0">
              <a:latin typeface="Book Antiqua" pitchFamily="18" charset="0"/>
            </a:endParaRPr>
          </a:p>
          <a:p>
            <a:pPr marL="0" indent="0">
              <a:buNone/>
            </a:pPr>
            <a:r>
              <a:rPr lang="el-GR" sz="1800" b="1" dirty="0">
                <a:latin typeface="Book Antiqua" pitchFamily="18" charset="0"/>
              </a:rPr>
              <a:t>      </a:t>
            </a:r>
            <a:r>
              <a:rPr lang="en-US" sz="1800" b="1" dirty="0">
                <a:latin typeface="Book Antiqua" pitchFamily="18" charset="0"/>
              </a:rPr>
              <a:t>(3% </a:t>
            </a:r>
            <a:r>
              <a:rPr lang="el-GR" sz="1800" b="1" dirty="0">
                <a:latin typeface="Book Antiqua" pitchFamily="18" charset="0"/>
              </a:rPr>
              <a:t>ρήξη κολοβώματος</a:t>
            </a:r>
            <a:r>
              <a:rPr lang="en-US" sz="1800" b="1" dirty="0">
                <a:latin typeface="Book Antiqua" pitchFamily="18" charset="0"/>
              </a:rPr>
              <a:t> </a:t>
            </a:r>
            <a:r>
              <a:rPr lang="el-GR" sz="1800" b="1" dirty="0">
                <a:latin typeface="Book Antiqua" pitchFamily="18" charset="0"/>
              </a:rPr>
              <a:t>αορτής </a:t>
            </a:r>
            <a:r>
              <a:rPr lang="en-US" sz="1800" b="1" dirty="0">
                <a:latin typeface="Book Antiqua" pitchFamily="18" charset="0"/>
              </a:rPr>
              <a:t>vs. </a:t>
            </a:r>
            <a:r>
              <a:rPr lang="en-US" sz="1800" b="1" u="sng" dirty="0">
                <a:solidFill>
                  <a:srgbClr val="FF0000"/>
                </a:solidFill>
                <a:latin typeface="Book Antiqua" pitchFamily="18" charset="0"/>
              </a:rPr>
              <a:t>11%</a:t>
            </a:r>
            <a:r>
              <a:rPr lang="en-US" sz="1800" b="1" u="sng" dirty="0">
                <a:latin typeface="Book Antiqua" pitchFamily="18" charset="0"/>
              </a:rPr>
              <a:t> </a:t>
            </a:r>
            <a:r>
              <a:rPr lang="el-GR" sz="1800" b="1" u="sng" dirty="0">
                <a:latin typeface="Book Antiqua" pitchFamily="18" charset="0"/>
              </a:rPr>
              <a:t>ρήξη </a:t>
            </a:r>
            <a:endParaRPr lang="en-US" sz="1800" b="1" u="sng" dirty="0">
              <a:latin typeface="Book Antiqua" pitchFamily="18" charset="0"/>
            </a:endParaRPr>
          </a:p>
          <a:p>
            <a:pPr marL="0" indent="0">
              <a:buNone/>
            </a:pPr>
            <a:r>
              <a:rPr lang="en-US" sz="1800" b="1" dirty="0">
                <a:latin typeface="Book Antiqua" pitchFamily="18" charset="0"/>
              </a:rPr>
              <a:t>      </a:t>
            </a:r>
            <a:r>
              <a:rPr lang="el-GR" sz="1800" b="1" u="sng" dirty="0">
                <a:latin typeface="Book Antiqua" pitchFamily="18" charset="0"/>
              </a:rPr>
              <a:t>αναστόμωσης</a:t>
            </a:r>
            <a:r>
              <a:rPr lang="en-US" sz="1800" b="1" u="sng" dirty="0">
                <a:latin typeface="Book Antiqua" pitchFamily="18" charset="0"/>
              </a:rPr>
              <a:t>).</a:t>
            </a:r>
            <a:endParaRPr lang="el-GR" sz="1800" b="1" u="sng" dirty="0">
              <a:latin typeface="Book Antiqua" pitchFamily="18" charset="0"/>
            </a:endParaRPr>
          </a:p>
          <a:p>
            <a:pPr marL="0" indent="0"/>
            <a:r>
              <a:rPr lang="el-GR" sz="1800" b="1" dirty="0">
                <a:latin typeface="Book Antiqua" pitchFamily="18" charset="0"/>
              </a:rPr>
              <a:t>    </a:t>
            </a:r>
            <a:r>
              <a:rPr lang="en-US" sz="1800" b="1" dirty="0">
                <a:latin typeface="Book Antiqua" pitchFamily="18" charset="0"/>
              </a:rPr>
              <a:t>48% </a:t>
            </a:r>
            <a:r>
              <a:rPr lang="el-GR" sz="1800" b="1" dirty="0">
                <a:latin typeface="Book Antiqua" pitchFamily="18" charset="0"/>
              </a:rPr>
              <a:t>επιβίωση σε </a:t>
            </a:r>
            <a:r>
              <a:rPr lang="en-US" sz="1800" b="1" dirty="0">
                <a:latin typeface="Book Antiqua" pitchFamily="18" charset="0"/>
              </a:rPr>
              <a:t>1 </a:t>
            </a:r>
            <a:r>
              <a:rPr lang="el-GR" sz="1800" b="1" dirty="0">
                <a:latin typeface="Book Antiqua" pitchFamily="18" charset="0"/>
              </a:rPr>
              <a:t>έτος και </a:t>
            </a:r>
            <a:r>
              <a:rPr lang="en-US" sz="1800" b="1" dirty="0">
                <a:latin typeface="Book Antiqua" pitchFamily="18" charset="0"/>
              </a:rPr>
              <a:t>27% </a:t>
            </a:r>
            <a:r>
              <a:rPr lang="el-GR" sz="1800" b="1" dirty="0">
                <a:latin typeface="Book Antiqua" pitchFamily="18" charset="0"/>
              </a:rPr>
              <a:t>επιβίωση σε</a:t>
            </a:r>
            <a:r>
              <a:rPr lang="en-US" sz="1800" b="1" dirty="0">
                <a:latin typeface="Book Antiqua" pitchFamily="18" charset="0"/>
              </a:rPr>
              <a:t> 5 </a:t>
            </a:r>
            <a:r>
              <a:rPr lang="el-GR" sz="1800" b="1" dirty="0">
                <a:latin typeface="Book Antiqua" pitchFamily="18" charset="0"/>
              </a:rPr>
              <a:t>έτη</a:t>
            </a:r>
          </a:p>
          <a:p>
            <a:pPr lvl="1"/>
            <a:endParaRPr lang="el-GR" sz="2000" dirty="0">
              <a:latin typeface="Book Antiqua" pitchFamily="18" charset="0"/>
            </a:endParaRPr>
          </a:p>
        </p:txBody>
      </p:sp>
      <p:sp>
        <p:nvSpPr>
          <p:cNvPr id="6" name="3 - TextBox">
            <a:extLst>
              <a:ext uri="{FF2B5EF4-FFF2-40B4-BE49-F238E27FC236}">
                <a16:creationId xmlns:a16="http://schemas.microsoft.com/office/drawing/2014/main" id="{509C3AA1-C2A3-9CA5-D048-6D19630E1B92}"/>
              </a:ext>
            </a:extLst>
          </p:cNvPr>
          <p:cNvSpPr txBox="1"/>
          <p:nvPr/>
        </p:nvSpPr>
        <p:spPr>
          <a:xfrm>
            <a:off x="0" y="4228418"/>
            <a:ext cx="9144000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i="1" dirty="0">
                <a:latin typeface="Book Antiqua" pitchFamily="18" charset="0"/>
              </a:rPr>
              <a:t>Janko MR et al. In situ bypass and extra-anatomic bypass procedures result in similar survival in patients with secondary </a:t>
            </a:r>
            <a:r>
              <a:rPr lang="en-US" sz="1200" i="1" dirty="0" err="1">
                <a:latin typeface="Book Antiqua" pitchFamily="18" charset="0"/>
              </a:rPr>
              <a:t>aortoenteric</a:t>
            </a:r>
            <a:r>
              <a:rPr lang="en-US" sz="1200" i="1" dirty="0">
                <a:latin typeface="Book Antiqua" pitchFamily="18" charset="0"/>
              </a:rPr>
              <a:t> fistulas. JVS 2021:73:210-21</a:t>
            </a:r>
            <a:endParaRPr lang="el-GR" sz="1200" i="1" dirty="0">
              <a:latin typeface="Book Antiqua" pitchFamily="18" charset="0"/>
            </a:endParaRPr>
          </a:p>
        </p:txBody>
      </p:sp>
      <p:pic>
        <p:nvPicPr>
          <p:cNvPr id="11" name="Picture 2" descr="Graft location Ab. A-I duplex (Bypass) Flashcards | Quizlet">
            <a:extLst>
              <a:ext uri="{FF2B5EF4-FFF2-40B4-BE49-F238E27FC236}">
                <a16:creationId xmlns:a16="http://schemas.microsoft.com/office/drawing/2014/main" id="{2975E9CA-7BE9-835F-B49D-4F5278648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1533" y="0"/>
            <a:ext cx="2172467" cy="2628612"/>
          </a:xfrm>
          <a:prstGeom prst="rect">
            <a:avLst/>
          </a:prstGeom>
          <a:noFill/>
          <a:ln w="190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C:\Users\spapad\AppData\Local\Packages\Microsoft.Windows.Photos_8wekyb3d8bbwe\TempState\ShareServiceTempFolder\Janko 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68745" y="2675694"/>
            <a:ext cx="2176014" cy="1523210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24826095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b="1" dirty="0">
                <a:solidFill>
                  <a:srgbClr val="C00000"/>
                </a:solidFill>
                <a:latin typeface="Book Antiqua" pitchFamily="18" charset="0"/>
              </a:rPr>
              <a:t>Μερική </a:t>
            </a:r>
            <a:r>
              <a:rPr lang="el-GR" sz="4000" b="1" dirty="0" err="1">
                <a:solidFill>
                  <a:srgbClr val="C00000"/>
                </a:solidFill>
                <a:latin typeface="Book Antiqua" pitchFamily="18" charset="0"/>
              </a:rPr>
              <a:t>εκτομή</a:t>
            </a:r>
            <a:r>
              <a:rPr lang="el-GR" sz="4000" b="1" dirty="0">
                <a:solidFill>
                  <a:srgbClr val="C00000"/>
                </a:solidFill>
                <a:latin typeface="Book Antiqua" pitchFamily="18" charset="0"/>
              </a:rPr>
              <a:t> μοσχεύματος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1800" b="1" dirty="0">
                <a:latin typeface="Book Antiqua" pitchFamily="18" charset="0"/>
              </a:rPr>
              <a:t>      </a:t>
            </a:r>
            <a:r>
              <a:rPr lang="el-GR" sz="1800" b="1" dirty="0">
                <a:latin typeface="Book Antiqua" pitchFamily="18" charset="0"/>
              </a:rPr>
              <a:t>Η μερική </a:t>
            </a:r>
            <a:r>
              <a:rPr lang="el-GR" sz="1800" b="1" dirty="0" err="1">
                <a:latin typeface="Book Antiqua" pitchFamily="18" charset="0"/>
              </a:rPr>
              <a:t>εκτομή</a:t>
            </a:r>
            <a:r>
              <a:rPr lang="el-GR" sz="1800" b="1" dirty="0">
                <a:latin typeface="Book Antiqua" pitchFamily="18" charset="0"/>
              </a:rPr>
              <a:t> του μολυσμένου μοσχεύματος έχει ένδειξη σε </a:t>
            </a:r>
            <a:r>
              <a:rPr lang="en-US" sz="1800" b="1" dirty="0">
                <a:solidFill>
                  <a:srgbClr val="FF0000"/>
                </a:solidFill>
                <a:latin typeface="Book Antiqua" pitchFamily="18" charset="0"/>
              </a:rPr>
              <a:t>high-risk</a:t>
            </a:r>
          </a:p>
          <a:p>
            <a:pPr marL="0" indent="0">
              <a:buNone/>
            </a:pPr>
            <a:r>
              <a:rPr lang="en-US" sz="1800" b="1" dirty="0">
                <a:solidFill>
                  <a:srgbClr val="FF0000"/>
                </a:solidFill>
                <a:latin typeface="Book Antiqua" pitchFamily="18" charset="0"/>
              </a:rPr>
              <a:t>      </a:t>
            </a:r>
            <a:r>
              <a:rPr lang="el-GR" sz="1800" b="1" dirty="0">
                <a:latin typeface="Book Antiqua" pitchFamily="18" charset="0"/>
              </a:rPr>
              <a:t>ασθενείς με:</a:t>
            </a:r>
          </a:p>
          <a:p>
            <a:r>
              <a:rPr lang="el-GR" sz="1800" b="1" dirty="0">
                <a:solidFill>
                  <a:srgbClr val="FF0000"/>
                </a:solidFill>
                <a:latin typeface="Book Antiqua" pitchFamily="18" charset="0"/>
              </a:rPr>
              <a:t>Εντοπισμένη</a:t>
            </a:r>
            <a:r>
              <a:rPr lang="el-GR" sz="1800" b="1" dirty="0">
                <a:latin typeface="Book Antiqua" pitchFamily="18" charset="0"/>
              </a:rPr>
              <a:t> </a:t>
            </a:r>
            <a:r>
              <a:rPr lang="en-US" sz="1800" b="1" dirty="0">
                <a:latin typeface="Book Antiqua" pitchFamily="18" charset="0"/>
              </a:rPr>
              <a:t>(localized) </a:t>
            </a:r>
            <a:r>
              <a:rPr lang="el-GR" sz="1800" b="1" dirty="0">
                <a:latin typeface="Book Antiqua" pitchFamily="18" charset="0"/>
              </a:rPr>
              <a:t>λοίμωξη σε ένα τμήμα του μοσχεύματος</a:t>
            </a:r>
            <a:endParaRPr lang="en-US" sz="1800" b="1" dirty="0">
              <a:latin typeface="Book Antiqua" pitchFamily="18" charset="0"/>
            </a:endParaRPr>
          </a:p>
          <a:p>
            <a:r>
              <a:rPr lang="el-GR" sz="1800" b="1" dirty="0">
                <a:latin typeface="Book Antiqua" pitchFamily="18" charset="0"/>
              </a:rPr>
              <a:t>Απουσία </a:t>
            </a:r>
            <a:r>
              <a:rPr lang="en-US" sz="1800" b="1" dirty="0">
                <a:solidFill>
                  <a:srgbClr val="FF0000"/>
                </a:solidFill>
                <a:latin typeface="Book Antiqua" pitchFamily="18" charset="0"/>
              </a:rPr>
              <a:t>Candida</a:t>
            </a:r>
          </a:p>
          <a:p>
            <a:r>
              <a:rPr lang="el-GR" sz="1800" b="1" dirty="0">
                <a:latin typeface="Book Antiqua" pitchFamily="18" charset="0"/>
              </a:rPr>
              <a:t>Απουσία</a:t>
            </a:r>
            <a:r>
              <a:rPr lang="en-US" sz="1800" b="1" dirty="0">
                <a:latin typeface="Book Antiqua" pitchFamily="18" charset="0"/>
              </a:rPr>
              <a:t> </a:t>
            </a:r>
            <a:r>
              <a:rPr lang="en-GB" sz="1800" b="1" dirty="0">
                <a:solidFill>
                  <a:srgbClr val="FF0000"/>
                </a:solidFill>
                <a:latin typeface="Book Antiqua" pitchFamily="18" charset="0"/>
              </a:rPr>
              <a:t>GEF </a:t>
            </a:r>
            <a:endParaRPr lang="el-GR" sz="1800" b="1" dirty="0">
              <a:solidFill>
                <a:srgbClr val="FF0000"/>
              </a:solidFill>
              <a:latin typeface="Book Antiqua" pitchFamily="18" charset="0"/>
            </a:endParaRPr>
          </a:p>
          <a:p>
            <a:endParaRPr lang="el-GR" sz="1800" b="1" dirty="0">
              <a:latin typeface="Book Antiqua" pitchFamily="18" charset="0"/>
            </a:endParaRPr>
          </a:p>
          <a:p>
            <a:pPr marL="0" indent="0">
              <a:buNone/>
            </a:pPr>
            <a:r>
              <a:rPr lang="el-GR" sz="1800" b="1" dirty="0">
                <a:latin typeface="Book Antiqua" pitchFamily="18" charset="0"/>
              </a:rPr>
              <a:t>      </a:t>
            </a:r>
            <a:r>
              <a:rPr lang="el-GR" sz="1800" b="1" u="sng" dirty="0">
                <a:latin typeface="Book Antiqua" pitchFamily="18" charset="0"/>
              </a:rPr>
              <a:t>Επειδή</a:t>
            </a:r>
            <a:r>
              <a:rPr lang="el-GR" sz="1800" b="1" dirty="0">
                <a:latin typeface="Book Antiqua" pitchFamily="18" charset="0"/>
              </a:rPr>
              <a:t> σε αυτές τις περιπτώσεις οδηγεί </a:t>
            </a:r>
          </a:p>
          <a:p>
            <a:pPr marL="0" indent="0">
              <a:buNone/>
            </a:pPr>
            <a:r>
              <a:rPr lang="el-GR" sz="1800" b="1" dirty="0">
                <a:latin typeface="Book Antiqua" pitchFamily="18" charset="0"/>
              </a:rPr>
              <a:t>      σε </a:t>
            </a:r>
            <a:r>
              <a:rPr lang="el-GR" sz="1800" b="1" u="sng" dirty="0">
                <a:latin typeface="Book Antiqua" pitchFamily="18" charset="0"/>
              </a:rPr>
              <a:t>σημαντικά ποσοστά </a:t>
            </a:r>
            <a:r>
              <a:rPr lang="el-GR" sz="1800" b="1" u="sng" dirty="0" err="1">
                <a:latin typeface="Book Antiqua" pitchFamily="18" charset="0"/>
              </a:rPr>
              <a:t>επαναλοίμωξης</a:t>
            </a:r>
            <a:r>
              <a:rPr lang="el-GR" sz="1800" b="1" u="sng" dirty="0">
                <a:latin typeface="Book Antiqua" pitchFamily="18" charset="0"/>
              </a:rPr>
              <a:t> </a:t>
            </a:r>
          </a:p>
          <a:p>
            <a:pPr marL="0" indent="0">
              <a:buNone/>
            </a:pPr>
            <a:r>
              <a:rPr lang="el-GR" sz="1800" b="1" dirty="0">
                <a:latin typeface="Book Antiqua" pitchFamily="18" charset="0"/>
              </a:rPr>
              <a:t>      </a:t>
            </a:r>
            <a:r>
              <a:rPr lang="el-GR" sz="1800" b="1" u="sng" dirty="0">
                <a:latin typeface="Book Antiqua" pitchFamily="18" charset="0"/>
              </a:rPr>
              <a:t>(39-45%)</a:t>
            </a:r>
            <a:r>
              <a:rPr lang="en-US" sz="1800" b="1" dirty="0">
                <a:latin typeface="Book Antiqua" pitchFamily="18" charset="0"/>
              </a:rPr>
              <a:t>,</a:t>
            </a:r>
            <a:endParaRPr lang="el-GR" sz="1800" b="1" dirty="0">
              <a:latin typeface="Book Antiqua" pitchFamily="18" charset="0"/>
            </a:endParaRPr>
          </a:p>
        </p:txBody>
      </p:sp>
      <p:sp>
        <p:nvSpPr>
          <p:cNvPr id="5" name="4 - TextBox"/>
          <p:cNvSpPr txBox="1"/>
          <p:nvPr/>
        </p:nvSpPr>
        <p:spPr>
          <a:xfrm>
            <a:off x="0" y="4443958"/>
            <a:ext cx="9144000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i="1" dirty="0">
                <a:latin typeface="Book Antiqua" pitchFamily="18" charset="0"/>
              </a:rPr>
              <a:t>Gavali H et al. Semi-Conservative Treatment Versus Radical Surgery in Abdominal Aortic Graft and </a:t>
            </a:r>
            <a:r>
              <a:rPr lang="en-US" sz="1200" i="1" dirty="0" err="1">
                <a:latin typeface="Book Antiqua" pitchFamily="18" charset="0"/>
              </a:rPr>
              <a:t>Endograft</a:t>
            </a:r>
            <a:r>
              <a:rPr lang="en-US" sz="1200" i="1" dirty="0">
                <a:latin typeface="Book Antiqua" pitchFamily="18" charset="0"/>
              </a:rPr>
              <a:t> Infections. EJVES 2023: 66(3);397-406</a:t>
            </a:r>
            <a:endParaRPr lang="el-GR" sz="1200" i="1" dirty="0">
              <a:latin typeface="Book Antiqua" pitchFamily="18" charset="0"/>
            </a:endParaRPr>
          </a:p>
        </p:txBody>
      </p:sp>
      <p:sp>
        <p:nvSpPr>
          <p:cNvPr id="7" name="6 - TextBox"/>
          <p:cNvSpPr txBox="1"/>
          <p:nvPr/>
        </p:nvSpPr>
        <p:spPr>
          <a:xfrm>
            <a:off x="0" y="4866501"/>
            <a:ext cx="9144000" cy="27699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i="1" dirty="0">
                <a:latin typeface="Book Antiqua" pitchFamily="18" charset="0"/>
              </a:rPr>
              <a:t>Janko</a:t>
            </a:r>
            <a:r>
              <a:rPr lang="el-GR" sz="1200" i="1" dirty="0">
                <a:latin typeface="Book Antiqua" pitchFamily="18" charset="0"/>
              </a:rPr>
              <a:t> Μ </a:t>
            </a:r>
            <a:r>
              <a:rPr lang="en-US" sz="1200" i="1" dirty="0">
                <a:latin typeface="Book Antiqua" pitchFamily="18" charset="0"/>
              </a:rPr>
              <a:t>et al</a:t>
            </a:r>
            <a:r>
              <a:rPr lang="el-GR" sz="1200" i="1" dirty="0">
                <a:latin typeface="Book Antiqua" pitchFamily="18" charset="0"/>
              </a:rPr>
              <a:t>. </a:t>
            </a:r>
            <a:r>
              <a:rPr lang="en-US" sz="1200" i="1" dirty="0">
                <a:latin typeface="Book Antiqua" pitchFamily="18" charset="0"/>
              </a:rPr>
              <a:t>Contemporary Outcomes After Partial Resection of Infected Aortic Grafts. Annals of Vascular Surgery 2021:76;202-210</a:t>
            </a:r>
            <a:endParaRPr lang="el-GR" sz="1200" i="1" dirty="0">
              <a:latin typeface="Book Antiqua" pitchFamily="18" charset="0"/>
            </a:endParaRPr>
          </a:p>
        </p:txBody>
      </p:sp>
      <p:pic>
        <p:nvPicPr>
          <p:cNvPr id="6" name="Εικόνα 5" descr="Εικόνα που περιέχει κείμενο, στιγμιότυπο οθόνης, γραμματοσειρά, αριθμός&#10;&#10;Περιγραφή που δημιουργήθηκε αυτόματα">
            <a:extLst>
              <a:ext uri="{FF2B5EF4-FFF2-40B4-BE49-F238E27FC236}">
                <a16:creationId xmlns:a16="http://schemas.microsoft.com/office/drawing/2014/main" id="{CE5BD5A7-AC92-7D54-42B2-6E295D6BBA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2775" y="2427734"/>
            <a:ext cx="3951226" cy="1947763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cxnSp>
        <p:nvCxnSpPr>
          <p:cNvPr id="8" name="Ευθεία γραμμή σύνδεσης 7">
            <a:extLst>
              <a:ext uri="{FF2B5EF4-FFF2-40B4-BE49-F238E27FC236}">
                <a16:creationId xmlns:a16="http://schemas.microsoft.com/office/drawing/2014/main" id="{E01980DF-95C6-8218-31BA-40C9A6670BF4}"/>
              </a:ext>
            </a:extLst>
          </p:cNvPr>
          <p:cNvCxnSpPr/>
          <p:nvPr/>
        </p:nvCxnSpPr>
        <p:spPr>
          <a:xfrm>
            <a:off x="7733318" y="2959926"/>
            <a:ext cx="115212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Ευθεία γραμμή σύνδεσης 8">
            <a:extLst>
              <a:ext uri="{FF2B5EF4-FFF2-40B4-BE49-F238E27FC236}">
                <a16:creationId xmlns:a16="http://schemas.microsoft.com/office/drawing/2014/main" id="{875D22DF-4775-DEB6-419A-51A03DDBF2C6}"/>
              </a:ext>
            </a:extLst>
          </p:cNvPr>
          <p:cNvCxnSpPr>
            <a:cxnSpLocks/>
          </p:cNvCxnSpPr>
          <p:nvPr/>
        </p:nvCxnSpPr>
        <p:spPr>
          <a:xfrm>
            <a:off x="5306997" y="3316626"/>
            <a:ext cx="1713275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Ευθεία γραμμή σύνδεσης 10">
            <a:extLst>
              <a:ext uri="{FF2B5EF4-FFF2-40B4-BE49-F238E27FC236}">
                <a16:creationId xmlns:a16="http://schemas.microsoft.com/office/drawing/2014/main" id="{10F8BDB3-990C-47FD-6ACE-C3A755ABC9CC}"/>
              </a:ext>
            </a:extLst>
          </p:cNvPr>
          <p:cNvCxnSpPr>
            <a:cxnSpLocks/>
          </p:cNvCxnSpPr>
          <p:nvPr/>
        </p:nvCxnSpPr>
        <p:spPr>
          <a:xfrm flipV="1">
            <a:off x="7434776" y="3133427"/>
            <a:ext cx="1574935" cy="1070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Ευθεία γραμμή σύνδεσης 13">
            <a:extLst>
              <a:ext uri="{FF2B5EF4-FFF2-40B4-BE49-F238E27FC236}">
                <a16:creationId xmlns:a16="http://schemas.microsoft.com/office/drawing/2014/main" id="{1B96AD71-7A4E-6888-1E97-BE3B49ADF442}"/>
              </a:ext>
            </a:extLst>
          </p:cNvPr>
          <p:cNvCxnSpPr>
            <a:cxnSpLocks/>
          </p:cNvCxnSpPr>
          <p:nvPr/>
        </p:nvCxnSpPr>
        <p:spPr>
          <a:xfrm>
            <a:off x="7141161" y="3309237"/>
            <a:ext cx="1319271" cy="738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92376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F1A56DA-6670-2394-301D-118DDA89DD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400" b="1" dirty="0">
                <a:solidFill>
                  <a:srgbClr val="C00000"/>
                </a:solidFill>
                <a:latin typeface="Book Antiqua" pitchFamily="18" charset="0"/>
              </a:rPr>
              <a:t>Μερική </a:t>
            </a:r>
            <a:r>
              <a:rPr lang="el-GR" sz="4400" b="1" dirty="0" err="1">
                <a:solidFill>
                  <a:srgbClr val="C00000"/>
                </a:solidFill>
                <a:latin typeface="Book Antiqua" pitchFamily="18" charset="0"/>
              </a:rPr>
              <a:t>εκτομή</a:t>
            </a:r>
            <a:r>
              <a:rPr lang="el-GR" sz="4400" b="1" dirty="0">
                <a:solidFill>
                  <a:srgbClr val="C00000"/>
                </a:solidFill>
                <a:latin typeface="Book Antiqua" pitchFamily="18" charset="0"/>
              </a:rPr>
              <a:t> μοσχεύματος</a:t>
            </a:r>
            <a:endParaRPr lang="en-US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910587A5-FA7D-CBA8-7048-1841E4E680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l-GR" sz="1800" b="1" dirty="0">
                <a:latin typeface="Book Antiqua" pitchFamily="18" charset="0"/>
              </a:rPr>
              <a:t>Σε μια πρόσφατη μελέτη με </a:t>
            </a:r>
            <a:r>
              <a:rPr lang="en-US" sz="1800" b="1" dirty="0">
                <a:latin typeface="Book Antiqua" pitchFamily="18" charset="0"/>
              </a:rPr>
              <a:t>169 </a:t>
            </a:r>
            <a:r>
              <a:rPr lang="el-GR" sz="1800" b="1" dirty="0">
                <a:latin typeface="Book Antiqua" pitchFamily="18" charset="0"/>
              </a:rPr>
              <a:t>ασθενείς</a:t>
            </a:r>
          </a:p>
          <a:p>
            <a:r>
              <a:rPr lang="el-GR" sz="1800" b="1" dirty="0" err="1">
                <a:latin typeface="Book Antiqua" pitchFamily="18" charset="0"/>
              </a:rPr>
              <a:t>Ημι</a:t>
            </a:r>
            <a:r>
              <a:rPr lang="el-GR" sz="1800" b="1" dirty="0">
                <a:latin typeface="Book Antiqua" pitchFamily="18" charset="0"/>
              </a:rPr>
              <a:t>-συντηρητική θεραπεία (Μερική </a:t>
            </a:r>
            <a:r>
              <a:rPr lang="el-GR" sz="1800" b="1" dirty="0" err="1">
                <a:latin typeface="Book Antiqua" pitchFamily="18" charset="0"/>
              </a:rPr>
              <a:t>εκτομή</a:t>
            </a:r>
            <a:r>
              <a:rPr lang="el-GR" sz="1800" b="1" dirty="0">
                <a:latin typeface="Book Antiqua" pitchFamily="18" charset="0"/>
              </a:rPr>
              <a:t> μοσχεύματος ή </a:t>
            </a:r>
            <a:r>
              <a:rPr lang="el-GR" sz="1800" b="1" dirty="0" err="1">
                <a:latin typeface="Book Antiqua" pitchFamily="18" charset="0"/>
              </a:rPr>
              <a:t>ενδομοσχεύματος</a:t>
            </a:r>
            <a:r>
              <a:rPr lang="el-GR" sz="1800" b="1" dirty="0">
                <a:latin typeface="Book Antiqua" pitchFamily="18" charset="0"/>
              </a:rPr>
              <a:t>, μόνο </a:t>
            </a:r>
            <a:r>
              <a:rPr lang="el-GR" sz="1800" b="1" dirty="0" err="1">
                <a:latin typeface="Book Antiqua" pitchFamily="18" charset="0"/>
              </a:rPr>
              <a:t>νεαροποίηση</a:t>
            </a:r>
            <a:r>
              <a:rPr lang="el-GR" sz="1800" b="1" dirty="0">
                <a:latin typeface="Book Antiqua" pitchFamily="18" charset="0"/>
              </a:rPr>
              <a:t> ή </a:t>
            </a:r>
            <a:r>
              <a:rPr lang="el-GR" sz="1800" b="1" dirty="0" err="1">
                <a:latin typeface="Book Antiqua" pitchFamily="18" charset="0"/>
              </a:rPr>
              <a:t>ενδομόσχευμα</a:t>
            </a:r>
            <a:r>
              <a:rPr lang="el-GR" sz="1800" b="1" dirty="0">
                <a:latin typeface="Book Antiqua" pitchFamily="18" charset="0"/>
              </a:rPr>
              <a:t>)</a:t>
            </a:r>
            <a:endParaRPr lang="en-US" sz="1800" b="1" dirty="0">
              <a:latin typeface="Book Antiqua" pitchFamily="18" charset="0"/>
            </a:endParaRPr>
          </a:p>
          <a:p>
            <a:pPr>
              <a:buNone/>
            </a:pPr>
            <a:r>
              <a:rPr lang="en-US" sz="1800" b="1" dirty="0">
                <a:latin typeface="Book Antiqua" pitchFamily="18" charset="0"/>
              </a:rPr>
              <a:t>     </a:t>
            </a:r>
            <a:r>
              <a:rPr lang="el-GR" sz="1800" b="1" dirty="0">
                <a:latin typeface="Book Antiqua" pitchFamily="18" charset="0"/>
              </a:rPr>
              <a:t> σε </a:t>
            </a:r>
            <a:r>
              <a:rPr lang="en-US" sz="1800" b="1" dirty="0">
                <a:latin typeface="Book Antiqua" pitchFamily="18" charset="0"/>
              </a:rPr>
              <a:t>43 pts (</a:t>
            </a:r>
            <a:r>
              <a:rPr lang="en-US" sz="1800" b="1" u="sng" dirty="0">
                <a:latin typeface="Book Antiqua" pitchFamily="18" charset="0"/>
              </a:rPr>
              <a:t>14 </a:t>
            </a:r>
            <a:r>
              <a:rPr lang="el-GR" sz="1800" b="1" u="sng" dirty="0" err="1">
                <a:latin typeface="Book Antiqua" pitchFamily="18" charset="0"/>
              </a:rPr>
              <a:t>ενδομοσχεύματα</a:t>
            </a:r>
            <a:r>
              <a:rPr lang="el-GR" sz="1800" b="1" dirty="0">
                <a:latin typeface="Book Antiqua" pitchFamily="18" charset="0"/>
              </a:rPr>
              <a:t>)</a:t>
            </a:r>
          </a:p>
          <a:p>
            <a:r>
              <a:rPr lang="el-GR" sz="1800" b="1" dirty="0">
                <a:latin typeface="Book Antiqua" pitchFamily="18" charset="0"/>
              </a:rPr>
              <a:t>Ολική </a:t>
            </a:r>
            <a:r>
              <a:rPr lang="el-GR" sz="1800" b="1" dirty="0" err="1">
                <a:latin typeface="Book Antiqua" pitchFamily="18" charset="0"/>
              </a:rPr>
              <a:t>εκτομή</a:t>
            </a:r>
            <a:r>
              <a:rPr lang="el-GR" sz="1800" b="1" dirty="0">
                <a:latin typeface="Book Antiqua" pitchFamily="18" charset="0"/>
              </a:rPr>
              <a:t> σε 126 </a:t>
            </a:r>
            <a:r>
              <a:rPr lang="en-US" sz="1800" b="1" dirty="0">
                <a:latin typeface="Book Antiqua" pitchFamily="18" charset="0"/>
              </a:rPr>
              <a:t>pts (</a:t>
            </a:r>
            <a:r>
              <a:rPr lang="en-US" sz="1800" b="1" u="sng" dirty="0">
                <a:latin typeface="Book Antiqua" pitchFamily="18" charset="0"/>
              </a:rPr>
              <a:t>26 </a:t>
            </a:r>
            <a:r>
              <a:rPr lang="el-GR" sz="1800" b="1" u="sng" dirty="0" err="1">
                <a:latin typeface="Book Antiqua" pitchFamily="18" charset="0"/>
              </a:rPr>
              <a:t>ενδομοσχεύματα</a:t>
            </a:r>
            <a:r>
              <a:rPr lang="en-US" sz="1800" b="1" dirty="0">
                <a:latin typeface="Book Antiqua" pitchFamily="18" charset="0"/>
              </a:rPr>
              <a:t>, 3 </a:t>
            </a:r>
            <a:r>
              <a:rPr lang="el-GR" sz="1800" b="1" dirty="0" err="1">
                <a:latin typeface="Book Antiqua" pitchFamily="18" charset="0"/>
              </a:rPr>
              <a:t>υπερ</a:t>
            </a:r>
            <a:r>
              <a:rPr lang="el-GR" sz="1800" b="1" dirty="0">
                <a:latin typeface="Book Antiqua" pitchFamily="18" charset="0"/>
              </a:rPr>
              <a:t>-</a:t>
            </a:r>
          </a:p>
          <a:p>
            <a:pPr marL="0" indent="0">
              <a:buNone/>
            </a:pPr>
            <a:r>
              <a:rPr lang="el-GR" sz="1800" b="1" dirty="0">
                <a:latin typeface="Book Antiqua" pitchFamily="18" charset="0"/>
              </a:rPr>
              <a:t>      νεφρικά </a:t>
            </a:r>
            <a:r>
              <a:rPr lang="en-US" sz="1800" b="1" dirty="0">
                <a:latin typeface="Book Antiqua" pitchFamily="18" charset="0"/>
              </a:rPr>
              <a:t>stent</a:t>
            </a:r>
            <a:r>
              <a:rPr lang="el-GR" sz="1800" b="1" dirty="0">
                <a:latin typeface="Book Antiqua" pitchFamily="18" charset="0"/>
              </a:rPr>
              <a:t> παρέμειναν</a:t>
            </a:r>
            <a:r>
              <a:rPr lang="en-US" sz="1800" b="1" dirty="0">
                <a:latin typeface="Book Antiqua" pitchFamily="18" charset="0"/>
              </a:rPr>
              <a:t>)</a:t>
            </a:r>
            <a:r>
              <a:rPr lang="el-GR" sz="1800" b="1" dirty="0">
                <a:latin typeface="Book Antiqua" pitchFamily="18" charset="0"/>
              </a:rPr>
              <a:t> </a:t>
            </a:r>
          </a:p>
          <a:p>
            <a:r>
              <a:rPr lang="el-GR" sz="1800" b="1" dirty="0">
                <a:latin typeface="Book Antiqua" pitchFamily="18" charset="0"/>
              </a:rPr>
              <a:t>Υπήρχε μια τάση για χειρότερη επιβίωση στην ομάδα </a:t>
            </a:r>
            <a:endParaRPr lang="en-US" sz="1800" b="1" dirty="0">
              <a:latin typeface="Book Antiqua" pitchFamily="18" charset="0"/>
            </a:endParaRPr>
          </a:p>
          <a:p>
            <a:pPr>
              <a:buNone/>
            </a:pPr>
            <a:r>
              <a:rPr lang="en-US" sz="1800" b="1" dirty="0">
                <a:latin typeface="Book Antiqua" pitchFamily="18" charset="0"/>
              </a:rPr>
              <a:t>      </a:t>
            </a:r>
            <a:r>
              <a:rPr lang="el-GR" sz="1800" b="1" dirty="0">
                <a:latin typeface="Book Antiqua" pitchFamily="18" charset="0"/>
              </a:rPr>
              <a:t>της μερικής </a:t>
            </a:r>
            <a:r>
              <a:rPr lang="el-GR" sz="1800" b="1" dirty="0" err="1">
                <a:latin typeface="Book Antiqua" pitchFamily="18" charset="0"/>
              </a:rPr>
              <a:t>εκτομής</a:t>
            </a:r>
            <a:r>
              <a:rPr lang="el-GR" sz="1800" b="1" dirty="0">
                <a:latin typeface="Book Antiqua" pitchFamily="18" charset="0"/>
              </a:rPr>
              <a:t> συγκριτικά με τη ριζική </a:t>
            </a:r>
            <a:r>
              <a:rPr lang="el-GR" sz="1800" b="1" dirty="0" err="1">
                <a:latin typeface="Book Antiqua" pitchFamily="18" charset="0"/>
              </a:rPr>
              <a:t>εκτομή</a:t>
            </a:r>
            <a:r>
              <a:rPr lang="el-GR" sz="1800" b="1" dirty="0">
                <a:latin typeface="Book Antiqua" pitchFamily="18" charset="0"/>
              </a:rPr>
              <a:t> </a:t>
            </a:r>
            <a:endParaRPr lang="en-US" sz="1800" b="1" dirty="0">
              <a:latin typeface="Book Antiqua" pitchFamily="18" charset="0"/>
            </a:endParaRPr>
          </a:p>
          <a:p>
            <a:pPr>
              <a:buNone/>
            </a:pPr>
            <a:r>
              <a:rPr lang="en-US" sz="1800" b="1" dirty="0">
                <a:latin typeface="Book Antiqua" pitchFamily="18" charset="0"/>
              </a:rPr>
              <a:t>      </a:t>
            </a:r>
            <a:r>
              <a:rPr lang="el-GR" sz="1800" b="1" dirty="0">
                <a:latin typeface="Book Antiqua" pitchFamily="18" charset="0"/>
              </a:rPr>
              <a:t>ειδικά αν υπήρχε</a:t>
            </a:r>
            <a:r>
              <a:rPr lang="en-US" sz="1800" b="1" dirty="0">
                <a:latin typeface="Book Antiqua" pitchFamily="18" charset="0"/>
              </a:rPr>
              <a:t> GEF. </a:t>
            </a:r>
            <a:r>
              <a:rPr lang="el-GR" sz="1800" b="1" dirty="0">
                <a:latin typeface="Book Antiqua" pitchFamily="18" charset="0"/>
              </a:rPr>
              <a:t>Όμως αυτή είχε </a:t>
            </a:r>
            <a:r>
              <a:rPr lang="el-GR" sz="1800" b="1" dirty="0">
                <a:solidFill>
                  <a:srgbClr val="FF0000"/>
                </a:solidFill>
                <a:latin typeface="Book Antiqua" pitchFamily="18" charset="0"/>
              </a:rPr>
              <a:t>μεγαλύτερη </a:t>
            </a:r>
            <a:endParaRPr lang="en-US" sz="1800" b="1" dirty="0">
              <a:solidFill>
                <a:srgbClr val="FF0000"/>
              </a:solidFill>
              <a:latin typeface="Book Antiqua" pitchFamily="18" charset="0"/>
            </a:endParaRPr>
          </a:p>
          <a:p>
            <a:pPr>
              <a:buNone/>
            </a:pPr>
            <a:r>
              <a:rPr lang="en-US" sz="1800" b="1" dirty="0">
                <a:solidFill>
                  <a:srgbClr val="FF0000"/>
                </a:solidFill>
                <a:latin typeface="Book Antiqua" pitchFamily="18" charset="0"/>
              </a:rPr>
              <a:t>      </a:t>
            </a:r>
            <a:r>
              <a:rPr lang="el-GR" sz="1800" b="1" dirty="0">
                <a:solidFill>
                  <a:srgbClr val="FF0000"/>
                </a:solidFill>
                <a:latin typeface="Book Antiqua" pitchFamily="18" charset="0"/>
              </a:rPr>
              <a:t>ηλικία και συν-νοσηρότητα</a:t>
            </a:r>
            <a:r>
              <a:rPr lang="el-GR" sz="1800" b="1" dirty="0">
                <a:latin typeface="Book Antiqua" pitchFamily="18" charset="0"/>
              </a:rPr>
              <a:t>. Μετά διόρθωση των </a:t>
            </a:r>
            <a:endParaRPr lang="en-US" sz="1800" b="1" dirty="0">
              <a:latin typeface="Book Antiqua" pitchFamily="18" charset="0"/>
            </a:endParaRPr>
          </a:p>
          <a:p>
            <a:pPr>
              <a:buNone/>
            </a:pPr>
            <a:r>
              <a:rPr lang="en-US" sz="1800" b="1" dirty="0">
                <a:latin typeface="Book Antiqua" pitchFamily="18" charset="0"/>
              </a:rPr>
              <a:t>      confounders </a:t>
            </a:r>
            <a:r>
              <a:rPr lang="el-GR" sz="1800" b="1" u="sng" dirty="0">
                <a:latin typeface="Book Antiqua" pitchFamily="18" charset="0"/>
              </a:rPr>
              <a:t>δεν υπήρχε διαφορά στην απώτερη </a:t>
            </a:r>
            <a:endParaRPr lang="en-US" sz="1800" b="1" u="sng" dirty="0">
              <a:latin typeface="Book Antiqua" pitchFamily="18" charset="0"/>
            </a:endParaRPr>
          </a:p>
          <a:p>
            <a:pPr>
              <a:buNone/>
            </a:pPr>
            <a:r>
              <a:rPr lang="en-US" sz="1800" b="1" dirty="0">
                <a:latin typeface="Book Antiqua" pitchFamily="18" charset="0"/>
              </a:rPr>
              <a:t>      </a:t>
            </a:r>
            <a:r>
              <a:rPr lang="el-GR" sz="1800" b="1" u="sng" dirty="0">
                <a:latin typeface="Book Antiqua" pitchFamily="18" charset="0"/>
              </a:rPr>
              <a:t>επιβίωση</a:t>
            </a:r>
          </a:p>
          <a:p>
            <a:r>
              <a:rPr lang="el-GR" sz="1900" b="1" i="0" u="none" strike="noStrike" baseline="0" dirty="0" err="1">
                <a:latin typeface="Book Antiqua" panose="02040602050305030304" pitchFamily="18" charset="0"/>
              </a:rPr>
              <a:t>Επαναλοίμωξη</a:t>
            </a:r>
            <a:r>
              <a:rPr lang="el-GR" sz="1900" b="1" i="0" u="none" strike="noStrike" baseline="0" dirty="0">
                <a:latin typeface="Book Antiqua" panose="02040602050305030304" pitchFamily="18" charset="0"/>
              </a:rPr>
              <a:t> </a:t>
            </a:r>
            <a:r>
              <a:rPr lang="en-US" sz="1900" b="1" i="0" u="none" strike="noStrike" baseline="0" dirty="0">
                <a:latin typeface="Book Antiqua" panose="02040602050305030304" pitchFamily="18" charset="0"/>
              </a:rPr>
              <a:t> (45.4% vs</a:t>
            </a:r>
            <a:r>
              <a:rPr lang="el-GR" sz="1900" b="1" i="0" u="none" strike="noStrike" baseline="0" dirty="0">
                <a:latin typeface="Book Antiqua" panose="02040602050305030304" pitchFamily="18" charset="0"/>
              </a:rPr>
              <a:t> </a:t>
            </a:r>
            <a:r>
              <a:rPr lang="en-US" sz="1900" b="1" i="0" u="none" strike="noStrike" baseline="0" dirty="0">
                <a:latin typeface="Book Antiqua" panose="02040602050305030304" pitchFamily="18" charset="0"/>
              </a:rPr>
              <a:t>19.3%)</a:t>
            </a:r>
            <a:endParaRPr lang="en-US" sz="1900" b="1" u="sng" dirty="0">
              <a:latin typeface="Book Antiqua" panose="02040602050305030304" pitchFamily="18" charset="0"/>
            </a:endParaRPr>
          </a:p>
        </p:txBody>
      </p:sp>
      <p:sp>
        <p:nvSpPr>
          <p:cNvPr id="4" name="4 - TextBox">
            <a:extLst>
              <a:ext uri="{FF2B5EF4-FFF2-40B4-BE49-F238E27FC236}">
                <a16:creationId xmlns:a16="http://schemas.microsoft.com/office/drawing/2014/main" id="{B82AAF01-8BEC-2073-C0D2-83468534DCEF}"/>
              </a:ext>
            </a:extLst>
          </p:cNvPr>
          <p:cNvSpPr txBox="1"/>
          <p:nvPr/>
        </p:nvSpPr>
        <p:spPr>
          <a:xfrm>
            <a:off x="0" y="4681835"/>
            <a:ext cx="9144000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i="1" dirty="0">
                <a:latin typeface="Book Antiqua" pitchFamily="18" charset="0"/>
              </a:rPr>
              <a:t>Gavali H et al. Semi-Conservative Treatment Versus Radical Surgery in Abdominal Aortic Graft and </a:t>
            </a:r>
            <a:r>
              <a:rPr lang="en-US" sz="1200" i="1" dirty="0" err="1">
                <a:latin typeface="Book Antiqua" pitchFamily="18" charset="0"/>
              </a:rPr>
              <a:t>Endograft</a:t>
            </a:r>
            <a:r>
              <a:rPr lang="en-US" sz="1200" i="1" dirty="0">
                <a:latin typeface="Book Antiqua" pitchFamily="18" charset="0"/>
              </a:rPr>
              <a:t> Infections. EJVES 2023: 66(3);397-406</a:t>
            </a:r>
            <a:endParaRPr lang="el-GR" sz="1200" i="1" dirty="0">
              <a:latin typeface="Book Antiqua" pitchFamily="18" charset="0"/>
            </a:endParaRPr>
          </a:p>
        </p:txBody>
      </p:sp>
      <p:pic>
        <p:nvPicPr>
          <p:cNvPr id="9218" name="Picture 2" descr="C:\Users\spapad\AppData\Local\Packages\Microsoft.Windows.Photos_8wekyb3d8bbwe\TempState\ShareServiceTempFolder\GAVALI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31399" y="2127864"/>
            <a:ext cx="2882825" cy="2476136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2C336B9-2EBC-94BE-013C-6210B341D244}"/>
              </a:ext>
            </a:extLst>
          </p:cNvPr>
          <p:cNvSpPr txBox="1"/>
          <p:nvPr/>
        </p:nvSpPr>
        <p:spPr>
          <a:xfrm>
            <a:off x="8567936" y="3122417"/>
            <a:ext cx="5760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30.2%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88A7EA-43FE-FB31-0AD6-111D97E8E941}"/>
              </a:ext>
            </a:extLst>
          </p:cNvPr>
          <p:cNvSpPr txBox="1"/>
          <p:nvPr/>
        </p:nvSpPr>
        <p:spPr>
          <a:xfrm>
            <a:off x="8538160" y="2610760"/>
            <a:ext cx="5760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48.4%</a:t>
            </a:r>
          </a:p>
        </p:txBody>
      </p:sp>
    </p:spTree>
    <p:extLst>
      <p:ext uri="{BB962C8B-B14F-4D97-AF65-F5344CB8AC3E}">
        <p14:creationId xmlns:p14="http://schemas.microsoft.com/office/powerpoint/2010/main" val="2240723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>
                <a:solidFill>
                  <a:srgbClr val="C00000"/>
                </a:solidFill>
                <a:latin typeface="Book Antiqua" panose="02040602050305030304" pitchFamily="18" charset="0"/>
              </a:rPr>
              <a:t>Θεραπεία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1800" b="1" dirty="0">
                <a:latin typeface="Book Antiqua" pitchFamily="18" charset="0"/>
              </a:rPr>
              <a:t>Ένα </a:t>
            </a:r>
            <a:r>
              <a:rPr lang="en-US" sz="1800" b="1" dirty="0">
                <a:latin typeface="Book Antiqua" pitchFamily="18" charset="0"/>
              </a:rPr>
              <a:t>review and pooled data analysis </a:t>
            </a:r>
            <a:r>
              <a:rPr lang="el-GR" sz="1800" b="1" dirty="0">
                <a:latin typeface="Book Antiqua" pitchFamily="18" charset="0"/>
              </a:rPr>
              <a:t>με</a:t>
            </a:r>
            <a:r>
              <a:rPr lang="en-US" sz="1800" b="1" dirty="0">
                <a:latin typeface="Book Antiqua" pitchFamily="18" charset="0"/>
              </a:rPr>
              <a:t> 823 GEF </a:t>
            </a:r>
            <a:r>
              <a:rPr lang="el-GR" sz="1800" b="1" dirty="0">
                <a:latin typeface="Book Antiqua" pitchFamily="18" charset="0"/>
              </a:rPr>
              <a:t>περιπτώσεις έδειξε ότι</a:t>
            </a:r>
            <a:r>
              <a:rPr lang="en-US" sz="1800" b="1" dirty="0">
                <a:latin typeface="Book Antiqua" pitchFamily="18" charset="0"/>
              </a:rPr>
              <a:t>:</a:t>
            </a:r>
          </a:p>
          <a:p>
            <a:r>
              <a:rPr lang="en-US" sz="1800" b="1" dirty="0">
                <a:latin typeface="Book Antiqua" pitchFamily="18" charset="0"/>
              </a:rPr>
              <a:t>H</a:t>
            </a:r>
            <a:r>
              <a:rPr lang="el-GR" sz="1800" b="1" dirty="0">
                <a:latin typeface="Book Antiqua" pitchFamily="18" charset="0"/>
              </a:rPr>
              <a:t> επείγουσα τοποθέτηση </a:t>
            </a:r>
            <a:r>
              <a:rPr lang="el-GR" sz="1800" b="1" dirty="0" err="1">
                <a:latin typeface="Book Antiqua" pitchFamily="18" charset="0"/>
              </a:rPr>
              <a:t>ενδαγγειακού</a:t>
            </a:r>
            <a:r>
              <a:rPr lang="el-GR" sz="1800" b="1" dirty="0">
                <a:latin typeface="Book Antiqua" pitchFamily="18" charset="0"/>
              </a:rPr>
              <a:t> μοσχεύματος ως </a:t>
            </a:r>
            <a:r>
              <a:rPr lang="en-US" sz="1800" b="1" dirty="0">
                <a:solidFill>
                  <a:srgbClr val="FF0000"/>
                </a:solidFill>
                <a:latin typeface="Book Antiqua" pitchFamily="18" charset="0"/>
              </a:rPr>
              <a:t>bridging therapy</a:t>
            </a:r>
            <a:r>
              <a:rPr lang="el-GR" sz="1800" b="1" dirty="0">
                <a:latin typeface="Book Antiqua" pitchFamily="18" charset="0"/>
              </a:rPr>
              <a:t> για </a:t>
            </a:r>
            <a:r>
              <a:rPr lang="el-GR" sz="1800" b="1" u="sng" dirty="0">
                <a:latin typeface="Book Antiqua" pitchFamily="18" charset="0"/>
              </a:rPr>
              <a:t>άμεσο έλεγχο της αιμορραγίας </a:t>
            </a:r>
            <a:r>
              <a:rPr lang="el-GR" sz="1800" b="1" dirty="0">
                <a:latin typeface="Book Antiqua" pitchFamily="18" charset="0"/>
              </a:rPr>
              <a:t>συνοδεύεται με </a:t>
            </a:r>
            <a:r>
              <a:rPr lang="el-GR" sz="1800" b="1" dirty="0">
                <a:solidFill>
                  <a:srgbClr val="FF0000"/>
                </a:solidFill>
                <a:latin typeface="Book Antiqua" pitchFamily="18" charset="0"/>
              </a:rPr>
              <a:t>καλύτερη πρώιμη επιβίωση</a:t>
            </a:r>
          </a:p>
          <a:p>
            <a:pPr marL="0" indent="0">
              <a:buNone/>
            </a:pPr>
            <a:r>
              <a:rPr lang="en-US" sz="1800" b="1" dirty="0">
                <a:latin typeface="Book Antiqua" pitchFamily="18" charset="0"/>
              </a:rPr>
              <a:t> </a:t>
            </a:r>
          </a:p>
        </p:txBody>
      </p:sp>
      <p:sp>
        <p:nvSpPr>
          <p:cNvPr id="4" name="3 - TextBox"/>
          <p:cNvSpPr txBox="1"/>
          <p:nvPr/>
        </p:nvSpPr>
        <p:spPr>
          <a:xfrm>
            <a:off x="-9004" y="4547452"/>
            <a:ext cx="9144000" cy="64633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i="1" dirty="0">
                <a:latin typeface="Book Antiqua" panose="02040602050305030304" pitchFamily="18" charset="0"/>
              </a:rPr>
              <a:t>S.K. </a:t>
            </a:r>
            <a:r>
              <a:rPr lang="en-US" sz="1200" i="1" dirty="0" err="1">
                <a:latin typeface="Book Antiqua" panose="02040602050305030304" pitchFamily="18" charset="0"/>
              </a:rPr>
              <a:t>Kakkos</a:t>
            </a:r>
            <a:r>
              <a:rPr lang="en-US" sz="1200" i="1" dirty="0">
                <a:latin typeface="Book Antiqua" panose="02040602050305030304" pitchFamily="18" charset="0"/>
              </a:rPr>
              <a:t>, C.D. Bicknell, I.A. </a:t>
            </a:r>
            <a:r>
              <a:rPr lang="en-US" sz="1200" i="1" dirty="0" err="1">
                <a:latin typeface="Book Antiqua" panose="02040602050305030304" pitchFamily="18" charset="0"/>
              </a:rPr>
              <a:t>Tsolakis</a:t>
            </a:r>
            <a:r>
              <a:rPr lang="en-US" sz="1200" i="1" dirty="0">
                <a:latin typeface="Book Antiqua" panose="02040602050305030304" pitchFamily="18" charset="0"/>
              </a:rPr>
              <a:t>, D. </a:t>
            </a:r>
            <a:r>
              <a:rPr lang="en-US" sz="1200" i="1" dirty="0" err="1">
                <a:latin typeface="Book Antiqua" panose="02040602050305030304" pitchFamily="18" charset="0"/>
              </a:rPr>
              <a:t>Bergqvist</a:t>
            </a:r>
            <a:r>
              <a:rPr lang="el-GR" sz="1200" i="1" dirty="0">
                <a:latin typeface="Book Antiqua" panose="02040602050305030304" pitchFamily="18" charset="0"/>
              </a:rPr>
              <a:t>. </a:t>
            </a:r>
            <a:r>
              <a:rPr lang="en-US" sz="1200" i="1" dirty="0">
                <a:latin typeface="Book Antiqua" panose="02040602050305030304" pitchFamily="18" charset="0"/>
              </a:rPr>
              <a:t>Editor's Choice – Management of Secondary </a:t>
            </a:r>
            <a:r>
              <a:rPr lang="en-US" sz="1200" i="1" dirty="0" err="1">
                <a:latin typeface="Book Antiqua" panose="02040602050305030304" pitchFamily="18" charset="0"/>
              </a:rPr>
              <a:t>Aorto</a:t>
            </a:r>
            <a:r>
              <a:rPr lang="en-US" sz="1200" i="1" dirty="0">
                <a:latin typeface="Book Antiqua" panose="02040602050305030304" pitchFamily="18" charset="0"/>
              </a:rPr>
              <a:t>-enteric and Other Abdominal </a:t>
            </a:r>
            <a:r>
              <a:rPr lang="en-US" sz="1200" i="1" dirty="0" err="1">
                <a:latin typeface="Book Antiqua" panose="02040602050305030304" pitchFamily="18" charset="0"/>
              </a:rPr>
              <a:t>Arterio</a:t>
            </a:r>
            <a:r>
              <a:rPr lang="en-US" sz="1200" i="1" dirty="0">
                <a:latin typeface="Book Antiqua" panose="02040602050305030304" pitchFamily="18" charset="0"/>
              </a:rPr>
              <a:t>-enteric Fistulas: A Review and Pooled Data Analysis,</a:t>
            </a:r>
            <a:r>
              <a:rPr lang="el-GR" sz="1200" i="1" dirty="0">
                <a:latin typeface="Book Antiqua" panose="02040602050305030304" pitchFamily="18" charset="0"/>
              </a:rPr>
              <a:t> </a:t>
            </a:r>
            <a:r>
              <a:rPr lang="en-US" sz="1200" i="1" dirty="0">
                <a:latin typeface="Book Antiqua" panose="02040602050305030304" pitchFamily="18" charset="0"/>
              </a:rPr>
              <a:t>European Journal of Vascular and Endovascular Surgery,</a:t>
            </a:r>
            <a:r>
              <a:rPr lang="el-GR" sz="1200" i="1" dirty="0">
                <a:latin typeface="Book Antiqua" panose="02040602050305030304" pitchFamily="18" charset="0"/>
              </a:rPr>
              <a:t> </a:t>
            </a:r>
            <a:r>
              <a:rPr lang="en-US" sz="1200" i="1" dirty="0">
                <a:latin typeface="Book Antiqua" panose="02040602050305030304" pitchFamily="18" charset="0"/>
              </a:rPr>
              <a:t>Volume 52, Issue 6,</a:t>
            </a:r>
            <a:r>
              <a:rPr lang="el-GR" sz="1200" i="1" dirty="0">
                <a:latin typeface="Book Antiqua" panose="02040602050305030304" pitchFamily="18" charset="0"/>
              </a:rPr>
              <a:t> </a:t>
            </a:r>
            <a:r>
              <a:rPr lang="en-US" sz="1200" i="1" dirty="0">
                <a:latin typeface="Book Antiqua" panose="02040602050305030304" pitchFamily="18" charset="0"/>
              </a:rPr>
              <a:t>2016,</a:t>
            </a:r>
            <a:r>
              <a:rPr lang="el-GR" sz="1200" i="1" dirty="0">
                <a:latin typeface="Book Antiqua" panose="02040602050305030304" pitchFamily="18" charset="0"/>
              </a:rPr>
              <a:t> </a:t>
            </a:r>
            <a:r>
              <a:rPr lang="en-US" sz="1200" i="1" dirty="0">
                <a:latin typeface="Book Antiqua" panose="02040602050305030304" pitchFamily="18" charset="0"/>
              </a:rPr>
              <a:t>Pages 770-786</a:t>
            </a:r>
            <a:endParaRPr lang="el-GR" sz="1200" i="1" dirty="0">
              <a:latin typeface="Book Antiqua" panose="02040602050305030304" pitchFamily="18" charset="0"/>
            </a:endParaRPr>
          </a:p>
        </p:txBody>
      </p:sp>
      <p:pic>
        <p:nvPicPr>
          <p:cNvPr id="6" name="Εικόνα 5" descr="Εικόνα που περιέχει κείμενο, στιγμιότυπο οθόνης, γραμματοσειρά, αριθμός&#10;&#10;Περιγραφή που δημιουργήθηκε αυτόματα">
            <a:extLst>
              <a:ext uri="{FF2B5EF4-FFF2-40B4-BE49-F238E27FC236}">
                <a16:creationId xmlns:a16="http://schemas.microsoft.com/office/drawing/2014/main" id="{DEC1A91C-F817-3A49-E529-3B404B5BB9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715766"/>
            <a:ext cx="4355976" cy="1829259"/>
          </a:xfrm>
          <a:prstGeom prst="rect">
            <a:avLst/>
          </a:prstGeom>
        </p:spPr>
      </p:pic>
      <p:pic>
        <p:nvPicPr>
          <p:cNvPr id="8" name="Εικόνα 7" descr="Εικόνα που περιέχει κείμενο, στιγμιότυπο οθόνης, γραμματοσειρά, αριθμός&#10;&#10;Περιγραφή που δημιουργήθηκε αυτόματα">
            <a:extLst>
              <a:ext uri="{FF2B5EF4-FFF2-40B4-BE49-F238E27FC236}">
                <a16:creationId xmlns:a16="http://schemas.microsoft.com/office/drawing/2014/main" id="{8A297D14-C9F4-0EB9-B79E-7C3ACD522D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15766"/>
            <a:ext cx="4389975" cy="180684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cxnSp>
        <p:nvCxnSpPr>
          <p:cNvPr id="10" name="Ευθεία γραμμή σύνδεσης 9">
            <a:extLst>
              <a:ext uri="{FF2B5EF4-FFF2-40B4-BE49-F238E27FC236}">
                <a16:creationId xmlns:a16="http://schemas.microsoft.com/office/drawing/2014/main" id="{3C312288-5B09-2C83-276E-0BAB9FD312F5}"/>
              </a:ext>
            </a:extLst>
          </p:cNvPr>
          <p:cNvCxnSpPr/>
          <p:nvPr/>
        </p:nvCxnSpPr>
        <p:spPr>
          <a:xfrm>
            <a:off x="2212512" y="3267282"/>
            <a:ext cx="1080120" cy="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Ευθεία γραμμή σύνδεσης 10">
            <a:extLst>
              <a:ext uri="{FF2B5EF4-FFF2-40B4-BE49-F238E27FC236}">
                <a16:creationId xmlns:a16="http://schemas.microsoft.com/office/drawing/2014/main" id="{7BB69645-919E-05AD-A419-E9440AB2E300}"/>
              </a:ext>
            </a:extLst>
          </p:cNvPr>
          <p:cNvCxnSpPr>
            <a:cxnSpLocks/>
          </p:cNvCxnSpPr>
          <p:nvPr/>
        </p:nvCxnSpPr>
        <p:spPr>
          <a:xfrm>
            <a:off x="3582299" y="3621185"/>
            <a:ext cx="720080" cy="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Ευθεία γραμμή σύνδεσης 13">
            <a:extLst>
              <a:ext uri="{FF2B5EF4-FFF2-40B4-BE49-F238E27FC236}">
                <a16:creationId xmlns:a16="http://schemas.microsoft.com/office/drawing/2014/main" id="{6ECCCA60-550A-516B-8D0A-418E6BC985D5}"/>
              </a:ext>
            </a:extLst>
          </p:cNvPr>
          <p:cNvCxnSpPr>
            <a:cxnSpLocks/>
          </p:cNvCxnSpPr>
          <p:nvPr/>
        </p:nvCxnSpPr>
        <p:spPr>
          <a:xfrm>
            <a:off x="2627784" y="3795886"/>
            <a:ext cx="731019" cy="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Ευθεία γραμμή σύνδεσης 15">
            <a:extLst>
              <a:ext uri="{FF2B5EF4-FFF2-40B4-BE49-F238E27FC236}">
                <a16:creationId xmlns:a16="http://schemas.microsoft.com/office/drawing/2014/main" id="{83F90C36-A20D-C3ED-A234-2086CE31910E}"/>
              </a:ext>
            </a:extLst>
          </p:cNvPr>
          <p:cNvCxnSpPr/>
          <p:nvPr/>
        </p:nvCxnSpPr>
        <p:spPr>
          <a:xfrm>
            <a:off x="7104554" y="3441983"/>
            <a:ext cx="1512168" cy="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18501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>
                <a:solidFill>
                  <a:srgbClr val="C00000"/>
                </a:solidFill>
                <a:latin typeface="Book Antiqua" panose="02040602050305030304" pitchFamily="18" charset="0"/>
              </a:rPr>
              <a:t>Συντηρητική θεραπεία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/>
            <a:r>
              <a:rPr lang="el-GR" sz="1900" b="1" i="0" u="none" strike="noStrike" baseline="0" dirty="0">
                <a:latin typeface="Book Antiqua" panose="02040602050305030304" pitchFamily="18" charset="0"/>
              </a:rPr>
              <a:t>Η συντηρητική αντιμετώπιση με αντιβιοτική αγωγή, ως μόνη θεραπεία ή σε συνδυασμό με </a:t>
            </a:r>
            <a:r>
              <a:rPr lang="el-GR" sz="1900" b="1" i="0" u="sng" strike="noStrike" baseline="0" dirty="0" err="1">
                <a:latin typeface="Book Antiqua" panose="02040602050305030304" pitchFamily="18" charset="0"/>
              </a:rPr>
              <a:t>διαδερμική</a:t>
            </a:r>
            <a:r>
              <a:rPr lang="el-GR" sz="1900" b="1" i="0" u="sng" strike="noStrike" baseline="0" dirty="0">
                <a:latin typeface="Book Antiqua" panose="02040602050305030304" pitchFamily="18" charset="0"/>
              </a:rPr>
              <a:t> παροχέτευση</a:t>
            </a:r>
            <a:r>
              <a:rPr lang="en-US" sz="1900" b="1" i="0" u="none" strike="noStrike" baseline="0" dirty="0">
                <a:latin typeface="Book Antiqua" panose="02040602050305030304" pitchFamily="18" charset="0"/>
              </a:rPr>
              <a:t>, </a:t>
            </a:r>
            <a:r>
              <a:rPr lang="el-GR" sz="1900" b="1" i="0" u="sng" strike="noStrike" baseline="0" dirty="0">
                <a:latin typeface="Book Antiqua" panose="02040602050305030304" pitchFamily="18" charset="0"/>
              </a:rPr>
              <a:t>πλύσεις του </a:t>
            </a:r>
            <a:r>
              <a:rPr lang="el-GR" sz="1900" b="1" i="0" u="sng" strike="noStrike" baseline="0" dirty="0" err="1">
                <a:latin typeface="Book Antiqua" panose="02040602050305030304" pitchFamily="18" charset="0"/>
              </a:rPr>
              <a:t>σάκκου</a:t>
            </a:r>
            <a:r>
              <a:rPr lang="el-GR" sz="1900" b="1" i="0" u="sng" strike="noStrike" baseline="0" dirty="0">
                <a:latin typeface="Book Antiqua" panose="02040602050305030304" pitchFamily="18" charset="0"/>
              </a:rPr>
              <a:t> </a:t>
            </a:r>
            <a:r>
              <a:rPr lang="el-GR" sz="1900" b="1" i="0" u="none" strike="noStrike" baseline="0" dirty="0">
                <a:latin typeface="Book Antiqua" panose="02040602050305030304" pitchFamily="18" charset="0"/>
              </a:rPr>
              <a:t>(</a:t>
            </a:r>
            <a:r>
              <a:rPr lang="en-US" sz="1900" b="1" i="0" u="none" strike="noStrike" baseline="0" dirty="0">
                <a:latin typeface="Book Antiqua" panose="02040602050305030304" pitchFamily="18" charset="0"/>
              </a:rPr>
              <a:t>sac irrigation</a:t>
            </a:r>
            <a:r>
              <a:rPr lang="el-GR" sz="1900" b="1" i="0" u="none" strike="noStrike" baseline="0" dirty="0">
                <a:latin typeface="Book Antiqua" panose="02040602050305030304" pitchFamily="18" charset="0"/>
              </a:rPr>
              <a:t>) ή </a:t>
            </a:r>
            <a:r>
              <a:rPr lang="el-GR" sz="1900" b="1" i="0" u="sng" strike="noStrike" baseline="0" dirty="0" err="1">
                <a:latin typeface="Book Antiqua" panose="02040602050305030304" pitchFamily="18" charset="0"/>
              </a:rPr>
              <a:t>επιπλο-οπλαστική</a:t>
            </a:r>
            <a:r>
              <a:rPr lang="el-GR" sz="1900" b="1" i="0" u="none" strike="noStrike" baseline="0" dirty="0">
                <a:latin typeface="Book Antiqua" panose="02040602050305030304" pitchFamily="18" charset="0"/>
              </a:rPr>
              <a:t> (</a:t>
            </a:r>
            <a:r>
              <a:rPr lang="en-US" sz="1900" b="1" i="0" u="none" strike="noStrike" baseline="0" dirty="0" err="1">
                <a:latin typeface="Book Antiqua" panose="02040602050305030304" pitchFamily="18" charset="0"/>
              </a:rPr>
              <a:t>omentoplasty</a:t>
            </a:r>
            <a:r>
              <a:rPr lang="el-GR" sz="1900" b="1" i="0" u="none" strike="noStrike" baseline="0" dirty="0">
                <a:latin typeface="Book Antiqua" panose="02040602050305030304" pitchFamily="18" charset="0"/>
              </a:rPr>
              <a:t>)</a:t>
            </a:r>
            <a:r>
              <a:rPr lang="en-US" sz="1900" b="1" i="0" u="none" strike="noStrike" baseline="0" dirty="0">
                <a:latin typeface="Book Antiqua" panose="02040602050305030304" pitchFamily="18" charset="0"/>
              </a:rPr>
              <a:t>,</a:t>
            </a:r>
            <a:r>
              <a:rPr lang="el-GR" sz="1900" b="1" i="0" u="none" strike="noStrike" baseline="0" dirty="0">
                <a:latin typeface="Book Antiqua" panose="02040602050305030304" pitchFamily="18" charset="0"/>
              </a:rPr>
              <a:t> </a:t>
            </a:r>
            <a:r>
              <a:rPr lang="el-GR" sz="1900" b="1" i="0" u="none" strike="noStrike" baseline="0" dirty="0">
                <a:solidFill>
                  <a:srgbClr val="C00000"/>
                </a:solidFill>
                <a:latin typeface="Book Antiqua" panose="02040602050305030304" pitchFamily="18" charset="0"/>
              </a:rPr>
              <a:t>με </a:t>
            </a:r>
            <a:r>
              <a:rPr lang="el-GR" sz="1900" b="1" i="0" u="none" strike="noStrike" baseline="0" dirty="0">
                <a:solidFill>
                  <a:srgbClr val="FF0000"/>
                </a:solidFill>
                <a:latin typeface="Book Antiqua" panose="02040602050305030304" pitchFamily="18" charset="0"/>
              </a:rPr>
              <a:t>διατήρηση του μοσχεύματος </a:t>
            </a:r>
            <a:r>
              <a:rPr lang="el-GR" sz="1900" b="1" i="0" u="none" strike="noStrike" baseline="0" dirty="0">
                <a:latin typeface="Book Antiqua" panose="02040602050305030304" pitchFamily="18" charset="0"/>
              </a:rPr>
              <a:t>θα πρέπει να φυλάσσεται ως τελευταία επιλογή για </a:t>
            </a:r>
            <a:r>
              <a:rPr lang="el-GR" sz="1900" b="1" i="0" u="sng" strike="noStrike" baseline="0" dirty="0">
                <a:latin typeface="Book Antiqua" panose="02040602050305030304" pitchFamily="18" charset="0"/>
              </a:rPr>
              <a:t>υψηλού κινδύνου </a:t>
            </a:r>
            <a:r>
              <a:rPr lang="el-GR" sz="1900" b="1" i="0" u="none" strike="noStrike" baseline="0" dirty="0">
                <a:latin typeface="Book Antiqua" panose="02040602050305030304" pitchFamily="18" charset="0"/>
              </a:rPr>
              <a:t>ασθενείς</a:t>
            </a:r>
            <a:r>
              <a:rPr lang="en-US" sz="1900" b="1" i="0" u="none" strike="noStrike" baseline="0" dirty="0">
                <a:latin typeface="Book Antiqua" panose="02040602050305030304" pitchFamily="18" charset="0"/>
              </a:rPr>
              <a:t>, </a:t>
            </a:r>
            <a:r>
              <a:rPr lang="el-GR" sz="1900" b="1" i="0" u="none" strike="noStrike" baseline="0" dirty="0">
                <a:latin typeface="Book Antiqua" panose="02040602050305030304" pitchFamily="18" charset="0"/>
              </a:rPr>
              <a:t>δεδομένων των πτωχών αποτελεσμάτων, ειδικά </a:t>
            </a:r>
            <a:r>
              <a:rPr lang="el-GR" sz="1900" b="1" i="0" u="none" strike="noStrike" baseline="0" dirty="0">
                <a:solidFill>
                  <a:srgbClr val="FF0000"/>
                </a:solidFill>
                <a:latin typeface="Book Antiqua" panose="02040602050305030304" pitchFamily="18" charset="0"/>
              </a:rPr>
              <a:t>αν υπάρχει </a:t>
            </a:r>
            <a:r>
              <a:rPr lang="en-US" sz="1900" b="1" i="0" u="none" strike="noStrike" baseline="0" dirty="0">
                <a:solidFill>
                  <a:srgbClr val="FF0000"/>
                </a:solidFill>
                <a:latin typeface="Book Antiqua" panose="02040602050305030304" pitchFamily="18" charset="0"/>
              </a:rPr>
              <a:t>GEF</a:t>
            </a:r>
          </a:p>
          <a:p>
            <a:pPr algn="l"/>
            <a:endParaRPr lang="el-GR" dirty="0"/>
          </a:p>
        </p:txBody>
      </p:sp>
      <p:sp>
        <p:nvSpPr>
          <p:cNvPr id="6" name="4 - TextBox">
            <a:extLst>
              <a:ext uri="{FF2B5EF4-FFF2-40B4-BE49-F238E27FC236}">
                <a16:creationId xmlns:a16="http://schemas.microsoft.com/office/drawing/2014/main" id="{7A0DF6A7-5062-656D-B4D0-30CF8513E6FD}"/>
              </a:ext>
            </a:extLst>
          </p:cNvPr>
          <p:cNvSpPr txBox="1"/>
          <p:nvPr/>
        </p:nvSpPr>
        <p:spPr>
          <a:xfrm>
            <a:off x="0" y="4400608"/>
            <a:ext cx="9144000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i="1" dirty="0">
                <a:latin typeface="Book Antiqua" panose="02040602050305030304" pitchFamily="18" charset="0"/>
              </a:rPr>
              <a:t>Li HL et al. Current Evidence on Management of Aortic Stent-graft Infection: A Systematic Review and Meta-Analysis. Ann </a:t>
            </a:r>
            <a:r>
              <a:rPr lang="en-US" sz="1200" i="1" dirty="0" err="1">
                <a:latin typeface="Book Antiqua" panose="02040602050305030304" pitchFamily="18" charset="0"/>
              </a:rPr>
              <a:t>Vasc</a:t>
            </a:r>
            <a:r>
              <a:rPr lang="en-US" sz="1200" i="1" dirty="0">
                <a:latin typeface="Book Antiqua" panose="02040602050305030304" pitchFamily="18" charset="0"/>
              </a:rPr>
              <a:t> Surg. 2018 Aug;51:306-313. </a:t>
            </a:r>
            <a:endParaRPr lang="el-GR" sz="1200" i="1" dirty="0">
              <a:latin typeface="Book Antiqua" panose="02040602050305030304" pitchFamily="18" charset="0"/>
            </a:endParaRPr>
          </a:p>
        </p:txBody>
      </p:sp>
      <p:sp>
        <p:nvSpPr>
          <p:cNvPr id="7" name="4 - TextBox">
            <a:extLst>
              <a:ext uri="{FF2B5EF4-FFF2-40B4-BE49-F238E27FC236}">
                <a16:creationId xmlns:a16="http://schemas.microsoft.com/office/drawing/2014/main" id="{FE635C72-CD10-BFFF-9F94-8824F9FEDD4E}"/>
              </a:ext>
            </a:extLst>
          </p:cNvPr>
          <p:cNvSpPr txBox="1"/>
          <p:nvPr/>
        </p:nvSpPr>
        <p:spPr>
          <a:xfrm>
            <a:off x="0" y="4866501"/>
            <a:ext cx="9144000" cy="27699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b="0" i="1" dirty="0" err="1">
                <a:solidFill>
                  <a:srgbClr val="212121"/>
                </a:solidFill>
                <a:effectLst/>
                <a:latin typeface="Book Antiqua" panose="02040602050305030304" pitchFamily="18" charset="0"/>
              </a:rPr>
              <a:t>Moulakakis</a:t>
            </a:r>
            <a:r>
              <a:rPr lang="en-US" sz="1200" b="0" i="1" dirty="0">
                <a:solidFill>
                  <a:srgbClr val="212121"/>
                </a:solidFill>
                <a:effectLst/>
                <a:latin typeface="Book Antiqua" panose="02040602050305030304" pitchFamily="18" charset="0"/>
              </a:rPr>
              <a:t> KG</a:t>
            </a:r>
            <a:r>
              <a:rPr lang="el-GR" sz="1200" b="0" i="1" dirty="0">
                <a:solidFill>
                  <a:srgbClr val="212121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en-US" sz="1200" b="0" i="1" dirty="0">
                <a:solidFill>
                  <a:srgbClr val="212121"/>
                </a:solidFill>
                <a:effectLst/>
                <a:latin typeface="Book Antiqua" panose="02040602050305030304" pitchFamily="18" charset="0"/>
              </a:rPr>
              <a:t>et al. Outcome after preservation of infected abdominal aortic endografts. J Endovasc Ther. 2014 Jun;21(3):448-55</a:t>
            </a:r>
            <a:endParaRPr lang="el-GR" sz="1200" i="1" dirty="0">
              <a:latin typeface="Book Antiqua" panose="02040602050305030304" pitchFamily="18" charset="0"/>
            </a:endParaRPr>
          </a:p>
        </p:txBody>
      </p:sp>
      <p:pic>
        <p:nvPicPr>
          <p:cNvPr id="10" name="Εικόνα 9" descr="Εικόνα που περιέχει κείμενο, στιγμιότυπο οθόνης, γραμματοσειρά, αριθμός&#10;&#10;Περιγραφή που δημιουργήθηκε αυτόματα">
            <a:extLst>
              <a:ext uri="{FF2B5EF4-FFF2-40B4-BE49-F238E27FC236}">
                <a16:creationId xmlns:a16="http://schemas.microsoft.com/office/drawing/2014/main" id="{329F75DD-82B0-B65F-61A7-2F30FA9D59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580" y="2782986"/>
            <a:ext cx="3491880" cy="1603969"/>
          </a:xfrm>
          <a:prstGeom prst="rect">
            <a:avLst/>
          </a:prstGeom>
          <a:ln>
            <a:solidFill>
              <a:srgbClr val="00B0F0"/>
            </a:solidFill>
          </a:ln>
        </p:spPr>
      </p:pic>
      <p:cxnSp>
        <p:nvCxnSpPr>
          <p:cNvPr id="12" name="Ευθεία γραμμή σύνδεσης 11">
            <a:extLst>
              <a:ext uri="{FF2B5EF4-FFF2-40B4-BE49-F238E27FC236}">
                <a16:creationId xmlns:a16="http://schemas.microsoft.com/office/drawing/2014/main" id="{D7F6EBB2-F125-D66C-103B-1E354D58D52F}"/>
              </a:ext>
            </a:extLst>
          </p:cNvPr>
          <p:cNvCxnSpPr>
            <a:cxnSpLocks/>
          </p:cNvCxnSpPr>
          <p:nvPr/>
        </p:nvCxnSpPr>
        <p:spPr>
          <a:xfrm>
            <a:off x="6301861" y="3334033"/>
            <a:ext cx="2014555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Εικόνα 15" descr="Εικόνα που περιέχει κείμενο, στιγμιότυπο οθόνης, γραμματοσειρά, αριθμός&#10;&#10;Περιγραφή που δημιουργήθηκε αυτόματα">
            <a:extLst>
              <a:ext uri="{FF2B5EF4-FFF2-40B4-BE49-F238E27FC236}">
                <a16:creationId xmlns:a16="http://schemas.microsoft.com/office/drawing/2014/main" id="{AD456B3C-B55D-60F7-E13C-5F51FC0840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84971"/>
            <a:ext cx="2843808" cy="1301984"/>
          </a:xfrm>
          <a:prstGeom prst="rect">
            <a:avLst/>
          </a:prstGeom>
        </p:spPr>
      </p:pic>
      <p:cxnSp>
        <p:nvCxnSpPr>
          <p:cNvPr id="18" name="Ευθεία γραμμή σύνδεσης 17">
            <a:extLst>
              <a:ext uri="{FF2B5EF4-FFF2-40B4-BE49-F238E27FC236}">
                <a16:creationId xmlns:a16="http://schemas.microsoft.com/office/drawing/2014/main" id="{AA71D459-3719-43DC-5719-C325545288C8}"/>
              </a:ext>
            </a:extLst>
          </p:cNvPr>
          <p:cNvCxnSpPr>
            <a:cxnSpLocks/>
          </p:cNvCxnSpPr>
          <p:nvPr/>
        </p:nvCxnSpPr>
        <p:spPr>
          <a:xfrm>
            <a:off x="1166522" y="3686727"/>
            <a:ext cx="1533270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45664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DE43C84-AD11-174B-1CAD-B992FF20F1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l-GR" b="1" dirty="0">
                <a:solidFill>
                  <a:srgbClr val="C00000"/>
                </a:solidFill>
                <a:latin typeface="Book Antiqua" panose="02040602050305030304" pitchFamily="18" charset="0"/>
              </a:rPr>
              <a:t>Συντηρητική θεραπεία</a:t>
            </a:r>
            <a:endParaRPr lang="en-US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8D1D4C31-A2D6-6E41-A043-9988C6396F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1800" b="1" i="0" u="none" strike="noStrike" baseline="0" dirty="0">
                <a:latin typeface="Book Antiqua" panose="02040602050305030304" pitchFamily="18" charset="0"/>
              </a:rPr>
              <a:t>Όμως, </a:t>
            </a:r>
            <a:r>
              <a:rPr lang="el-GR" sz="1800" b="1" i="0" u="sng" strike="noStrike" baseline="0" dirty="0">
                <a:solidFill>
                  <a:srgbClr val="FF0000"/>
                </a:solidFill>
                <a:latin typeface="Book Antiqua" panose="02040602050305030304" pitchFamily="18" charset="0"/>
              </a:rPr>
              <a:t>αν δεν υπάρχει </a:t>
            </a:r>
            <a:r>
              <a:rPr lang="en-US" sz="1800" b="1" i="0" u="sng" strike="noStrike" baseline="0" dirty="0">
                <a:solidFill>
                  <a:srgbClr val="FF0000"/>
                </a:solidFill>
                <a:latin typeface="Book Antiqua" panose="02040602050305030304" pitchFamily="18" charset="0"/>
              </a:rPr>
              <a:t>GEF</a:t>
            </a:r>
            <a:r>
              <a:rPr lang="el-GR" sz="1800" b="1" i="0" u="none" strike="noStrike" baseline="0" dirty="0">
                <a:latin typeface="Book Antiqua" panose="02040602050305030304" pitchFamily="18" charset="0"/>
              </a:rPr>
              <a:t>, </a:t>
            </a:r>
            <a:r>
              <a:rPr lang="en-US" sz="1800" b="1" i="0" u="none" strike="noStrike" baseline="0" dirty="0">
                <a:latin typeface="Book Antiqua" panose="02040602050305030304" pitchFamily="18" charset="0"/>
              </a:rPr>
              <a:t> </a:t>
            </a:r>
            <a:r>
              <a:rPr lang="el-GR" sz="1800" b="1" i="0" u="none" strike="noStrike" baseline="0" dirty="0">
                <a:latin typeface="Book Antiqua" panose="02040602050305030304" pitchFamily="18" charset="0"/>
              </a:rPr>
              <a:t>μια πρόσφατη </a:t>
            </a:r>
            <a:r>
              <a:rPr lang="el-GR" sz="1800" b="1" dirty="0">
                <a:latin typeface="Book Antiqua" panose="02040602050305030304" pitchFamily="18" charset="0"/>
              </a:rPr>
              <a:t>Σουηδική </a:t>
            </a:r>
            <a:endParaRPr lang="en-US" sz="1800" b="1" dirty="0">
              <a:latin typeface="Book Antiqua" panose="02040602050305030304" pitchFamily="18" charset="0"/>
            </a:endParaRPr>
          </a:p>
          <a:p>
            <a:pPr>
              <a:buNone/>
            </a:pPr>
            <a:r>
              <a:rPr lang="en-US" sz="1800" b="1" dirty="0">
                <a:latin typeface="Book Antiqua" panose="02040602050305030304" pitchFamily="18" charset="0"/>
              </a:rPr>
              <a:t>      </a:t>
            </a:r>
            <a:r>
              <a:rPr lang="el-GR" sz="1800" b="1" dirty="0">
                <a:latin typeface="Book Antiqua" panose="02040602050305030304" pitchFamily="18" charset="0"/>
              </a:rPr>
              <a:t>αναδρομική μελέτη από ένα κέντρο</a:t>
            </a:r>
            <a:r>
              <a:rPr lang="en-US" sz="1800" b="1" i="0" u="none" strike="noStrike" baseline="0" dirty="0">
                <a:latin typeface="Book Antiqua" panose="02040602050305030304" pitchFamily="18" charset="0"/>
              </a:rPr>
              <a:t>,</a:t>
            </a:r>
            <a:r>
              <a:rPr lang="el-GR" sz="1800" b="1" i="0" u="none" strike="noStrike" baseline="0" dirty="0">
                <a:latin typeface="Book Antiqua" panose="02040602050305030304" pitchFamily="18" charset="0"/>
              </a:rPr>
              <a:t> ανέφερε </a:t>
            </a:r>
            <a:endParaRPr lang="en-US" sz="1800" b="1" i="0" u="none" strike="noStrike" baseline="0" dirty="0">
              <a:latin typeface="Book Antiqua" panose="02040602050305030304" pitchFamily="18" charset="0"/>
            </a:endParaRPr>
          </a:p>
          <a:p>
            <a:pPr>
              <a:buNone/>
            </a:pPr>
            <a:r>
              <a:rPr lang="en-US" sz="1800" b="1" dirty="0">
                <a:solidFill>
                  <a:srgbClr val="FF0000"/>
                </a:solidFill>
                <a:latin typeface="Book Antiqua" panose="02040602050305030304" pitchFamily="18" charset="0"/>
              </a:rPr>
              <a:t>      </a:t>
            </a:r>
            <a:r>
              <a:rPr lang="el-GR" sz="1800" b="1" i="0" u="none" strike="noStrike" baseline="0" dirty="0">
                <a:solidFill>
                  <a:srgbClr val="FF0000"/>
                </a:solidFill>
                <a:latin typeface="Book Antiqua" panose="02040602050305030304" pitchFamily="18" charset="0"/>
              </a:rPr>
              <a:t>ενθαρρυντικά αποτελέσματα </a:t>
            </a:r>
            <a:r>
              <a:rPr lang="el-GR" sz="1800" b="1" i="0" u="none" strike="noStrike" baseline="0" dirty="0">
                <a:latin typeface="Book Antiqua" panose="02040602050305030304" pitchFamily="18" charset="0"/>
              </a:rPr>
              <a:t>σε ασθενείς </a:t>
            </a:r>
            <a:r>
              <a:rPr lang="en-US" sz="1800" b="1" i="0" u="none" strike="noStrike" baseline="0" dirty="0">
                <a:solidFill>
                  <a:srgbClr val="FF0000"/>
                </a:solidFill>
                <a:latin typeface="Book Antiqua" panose="02040602050305030304" pitchFamily="18" charset="0"/>
              </a:rPr>
              <a:t>unfit</a:t>
            </a:r>
            <a:r>
              <a:rPr lang="en-US" sz="1800" b="1" i="0" u="none" strike="noStrike" baseline="0" dirty="0">
                <a:latin typeface="Book Antiqua" panose="02040602050305030304" pitchFamily="18" charset="0"/>
              </a:rPr>
              <a:t> </a:t>
            </a:r>
            <a:r>
              <a:rPr lang="el-GR" sz="1800" b="1" i="0" u="none" strike="noStrike" baseline="0" dirty="0">
                <a:latin typeface="Book Antiqua" panose="02040602050305030304" pitchFamily="18" charset="0"/>
              </a:rPr>
              <a:t>για </a:t>
            </a:r>
            <a:endParaRPr lang="en-US" sz="1800" b="1" i="0" u="none" strike="noStrike" baseline="0" dirty="0">
              <a:latin typeface="Book Antiqua" panose="02040602050305030304" pitchFamily="18" charset="0"/>
            </a:endParaRPr>
          </a:p>
          <a:p>
            <a:pPr>
              <a:buNone/>
            </a:pPr>
            <a:r>
              <a:rPr lang="en-US" sz="1800" b="1" dirty="0">
                <a:latin typeface="Book Antiqua" panose="02040602050305030304" pitchFamily="18" charset="0"/>
              </a:rPr>
              <a:t>     </a:t>
            </a:r>
            <a:r>
              <a:rPr lang="el-GR" sz="1800" b="1" i="0" u="none" strike="noStrike" baseline="0" dirty="0">
                <a:latin typeface="Book Antiqua" panose="02040602050305030304" pitchFamily="18" charset="0"/>
              </a:rPr>
              <a:t>χειρουργική θεραπεία</a:t>
            </a:r>
            <a:r>
              <a:rPr lang="en-US" sz="1800" b="1" i="0" u="none" strike="noStrike" baseline="0" dirty="0">
                <a:latin typeface="Book Antiqua" panose="02040602050305030304" pitchFamily="18" charset="0"/>
              </a:rPr>
              <a:t>, </a:t>
            </a:r>
            <a:r>
              <a:rPr lang="el-GR" sz="1800" b="1" i="0" u="none" strike="noStrike" baseline="0" dirty="0">
                <a:latin typeface="Book Antiqua" panose="02040602050305030304" pitchFamily="18" charset="0"/>
              </a:rPr>
              <a:t>με </a:t>
            </a:r>
            <a:r>
              <a:rPr lang="el-GR" sz="1800" b="1" i="0" u="none" strike="noStrike" baseline="0" dirty="0" err="1">
                <a:latin typeface="Book Antiqua" panose="02040602050305030304" pitchFamily="18" charset="0"/>
              </a:rPr>
              <a:t>στοχευμένη</a:t>
            </a:r>
            <a:r>
              <a:rPr lang="el-GR" sz="1800" b="1" i="0" u="none" strike="noStrike" baseline="0" dirty="0">
                <a:latin typeface="Book Antiqua" panose="02040602050305030304" pitchFamily="18" charset="0"/>
              </a:rPr>
              <a:t> αντιβιοτική αγωγή μετά αναγνώριση του μικροβίου.</a:t>
            </a:r>
            <a:r>
              <a:rPr lang="el-GR" sz="1800" b="0" i="0" u="none" strike="noStrike" baseline="0" dirty="0">
                <a:latin typeface="Book Antiqua" panose="02040602050305030304" pitchFamily="18" charset="0"/>
              </a:rPr>
              <a:t> </a:t>
            </a:r>
          </a:p>
          <a:p>
            <a:r>
              <a:rPr lang="el-GR" sz="1800" b="1" i="0" u="none" strike="noStrike" baseline="0" dirty="0">
                <a:latin typeface="Book Antiqua" panose="02040602050305030304" pitchFamily="18" charset="0"/>
              </a:rPr>
              <a:t>Η </a:t>
            </a:r>
            <a:r>
              <a:rPr lang="el-GR" sz="1800" b="1" i="0" u="none" strike="noStrike" baseline="0" dirty="0">
                <a:solidFill>
                  <a:srgbClr val="FF0000"/>
                </a:solidFill>
                <a:latin typeface="Book Antiqua" panose="02040602050305030304" pitchFamily="18" charset="0"/>
              </a:rPr>
              <a:t>επιβίωση</a:t>
            </a:r>
            <a:r>
              <a:rPr lang="el-GR" sz="1800" b="1" i="0" u="none" strike="noStrike" baseline="0" dirty="0">
                <a:latin typeface="Book Antiqua" panose="02040602050305030304" pitchFamily="18" charset="0"/>
              </a:rPr>
              <a:t> ήταν </a:t>
            </a:r>
            <a:r>
              <a:rPr lang="en-US" sz="1800" b="1" i="0" u="none" strike="noStrike" baseline="0" dirty="0">
                <a:latin typeface="Book Antiqua" panose="02040602050305030304" pitchFamily="18" charset="0"/>
              </a:rPr>
              <a:t>98%</a:t>
            </a:r>
            <a:r>
              <a:rPr lang="el-GR" sz="1800" b="1" i="0" u="none" strike="noStrike" baseline="0" dirty="0">
                <a:latin typeface="Book Antiqua" panose="02040602050305030304" pitchFamily="18" charset="0"/>
              </a:rPr>
              <a:t> στις </a:t>
            </a:r>
            <a:r>
              <a:rPr lang="en-US" sz="1800" b="1" i="0" u="none" strike="noStrike" baseline="0" dirty="0">
                <a:latin typeface="Book Antiqua" panose="02040602050305030304" pitchFamily="18" charset="0"/>
              </a:rPr>
              <a:t>30 </a:t>
            </a:r>
            <a:r>
              <a:rPr lang="el-GR" sz="1800" b="1" i="0" u="none" strike="noStrike" baseline="0" dirty="0">
                <a:latin typeface="Book Antiqua" panose="02040602050305030304" pitchFamily="18" charset="0"/>
              </a:rPr>
              <a:t>μέρες</a:t>
            </a:r>
            <a:r>
              <a:rPr lang="en-US" sz="1800" b="1" i="0" u="none" strike="noStrike" baseline="0" dirty="0">
                <a:latin typeface="Book Antiqua" panose="02040602050305030304" pitchFamily="18" charset="0"/>
              </a:rPr>
              <a:t>, 88% </a:t>
            </a:r>
            <a:r>
              <a:rPr lang="el-GR" sz="1800" b="1" i="0" u="none" strike="noStrike" baseline="0" dirty="0">
                <a:latin typeface="Book Antiqua" panose="02040602050305030304" pitchFamily="18" charset="0"/>
              </a:rPr>
              <a:t>στο 1 έτος</a:t>
            </a:r>
            <a:r>
              <a:rPr lang="en-US" sz="1800" b="1" i="0" u="none" strike="noStrike" baseline="0" dirty="0">
                <a:latin typeface="Book Antiqua" panose="02040602050305030304" pitchFamily="18" charset="0"/>
              </a:rPr>
              <a:t>, </a:t>
            </a:r>
            <a:r>
              <a:rPr lang="el-GR" sz="1800" b="1" i="0" u="none" strike="noStrike" baseline="0" dirty="0">
                <a:latin typeface="Book Antiqua" panose="02040602050305030304" pitchFamily="18" charset="0"/>
              </a:rPr>
              <a:t>και </a:t>
            </a:r>
            <a:r>
              <a:rPr lang="en-US" sz="1800" b="1" i="0" u="none" strike="noStrike" baseline="0" dirty="0">
                <a:latin typeface="Book Antiqua" panose="02040602050305030304" pitchFamily="18" charset="0"/>
              </a:rPr>
              <a:t> </a:t>
            </a:r>
            <a:r>
              <a:rPr lang="en-US" sz="1800" b="1" i="0" u="none" strike="noStrike" baseline="0" dirty="0">
                <a:solidFill>
                  <a:srgbClr val="FF0000"/>
                </a:solidFill>
                <a:latin typeface="Book Antiqua" panose="02040602050305030304" pitchFamily="18" charset="0"/>
              </a:rPr>
              <a:t>79% </a:t>
            </a:r>
            <a:r>
              <a:rPr lang="el-GR" sz="1800" b="1" i="0" u="none" strike="noStrike" baseline="0" dirty="0">
                <a:solidFill>
                  <a:srgbClr val="FF0000"/>
                </a:solidFill>
                <a:latin typeface="Book Antiqua" panose="02040602050305030304" pitchFamily="18" charset="0"/>
              </a:rPr>
              <a:t>στα 3 χρόνια</a:t>
            </a:r>
            <a:r>
              <a:rPr lang="en-US" sz="1800" b="1" i="0" u="none" strike="noStrike" baseline="0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endParaRPr lang="el-GR" sz="1800" b="1" i="0" u="none" strike="noStrike" baseline="0" dirty="0">
              <a:solidFill>
                <a:srgbClr val="FF0000"/>
              </a:solidFill>
              <a:latin typeface="Book Antiqua" panose="02040602050305030304" pitchFamily="18" charset="0"/>
            </a:endParaRPr>
          </a:p>
          <a:p>
            <a:r>
              <a:rPr lang="el-GR" sz="1800" b="1" dirty="0">
                <a:latin typeface="Book Antiqua" panose="02040602050305030304" pitchFamily="18" charset="0"/>
              </a:rPr>
              <a:t>Ε</a:t>
            </a:r>
            <a:r>
              <a:rPr lang="el-GR" sz="1800" b="1" i="0" u="none" strike="noStrike" baseline="0" dirty="0">
                <a:latin typeface="Book Antiqua" panose="02040602050305030304" pitchFamily="18" charset="0"/>
              </a:rPr>
              <a:t>νώ το </a:t>
            </a:r>
            <a:r>
              <a:rPr lang="en-US" sz="1800" b="1" i="0" u="none" strike="noStrike" baseline="0" dirty="0">
                <a:latin typeface="Book Antiqua" panose="02040602050305030304" pitchFamily="18" charset="0"/>
              </a:rPr>
              <a:t>48% </a:t>
            </a:r>
            <a:r>
              <a:rPr lang="el-GR" sz="1800" b="1" i="0" u="none" strike="noStrike" baseline="0" dirty="0">
                <a:latin typeface="Book Antiqua" panose="02040602050305030304" pitchFamily="18" charset="0"/>
              </a:rPr>
              <a:t>των ασθενών διέκοψε την αντιβιοτική αγωγή μετά από ένα μέσο διάστημα 16 μηνών</a:t>
            </a:r>
          </a:p>
          <a:p>
            <a:endParaRPr lang="en-US" dirty="0"/>
          </a:p>
        </p:txBody>
      </p:sp>
      <p:sp>
        <p:nvSpPr>
          <p:cNvPr id="4" name="4 - TextBox">
            <a:extLst>
              <a:ext uri="{FF2B5EF4-FFF2-40B4-BE49-F238E27FC236}">
                <a16:creationId xmlns:a16="http://schemas.microsoft.com/office/drawing/2014/main" id="{0904A76B-CEF8-15D7-FF81-84F133C5331B}"/>
              </a:ext>
            </a:extLst>
          </p:cNvPr>
          <p:cNvSpPr txBox="1"/>
          <p:nvPr/>
        </p:nvSpPr>
        <p:spPr>
          <a:xfrm>
            <a:off x="0" y="4681835"/>
            <a:ext cx="9144000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1200" b="0" i="1" dirty="0" err="1">
                <a:solidFill>
                  <a:srgbClr val="212121"/>
                </a:solidFill>
                <a:effectLst/>
                <a:latin typeface="Book Antiqua" panose="02040602050305030304" pitchFamily="18" charset="0"/>
              </a:rPr>
              <a:t>Shukuzawa</a:t>
            </a:r>
            <a:r>
              <a:rPr lang="en-US" sz="1200" b="0" i="1" dirty="0">
                <a:solidFill>
                  <a:srgbClr val="212121"/>
                </a:solidFill>
                <a:effectLst/>
                <a:latin typeface="Book Antiqua" panose="02040602050305030304" pitchFamily="18" charset="0"/>
              </a:rPr>
              <a:t> K, Ohki T, Maeda K, </a:t>
            </a:r>
            <a:r>
              <a:rPr lang="en-US" sz="1200" b="0" i="1" dirty="0" err="1">
                <a:solidFill>
                  <a:srgbClr val="212121"/>
                </a:solidFill>
                <a:effectLst/>
                <a:latin typeface="Book Antiqua" panose="02040602050305030304" pitchFamily="18" charset="0"/>
              </a:rPr>
              <a:t>Kanaoka</a:t>
            </a:r>
            <a:r>
              <a:rPr lang="en-US" sz="1200" b="0" i="1" dirty="0">
                <a:solidFill>
                  <a:srgbClr val="212121"/>
                </a:solidFill>
                <a:effectLst/>
                <a:latin typeface="Book Antiqua" panose="02040602050305030304" pitchFamily="18" charset="0"/>
              </a:rPr>
              <a:t> Y. Risk factors and treatment outcomes for stent graft infection after endovascular aortic aneurysm repair. J Vasc Surg. 2019 Jul;70(1):181-192.</a:t>
            </a:r>
            <a:endParaRPr lang="el-GR" sz="1200" i="1" dirty="0">
              <a:latin typeface="Book Antiqua" panose="02040602050305030304" pitchFamily="18" charset="0"/>
            </a:endParaRPr>
          </a:p>
        </p:txBody>
      </p:sp>
      <p:sp>
        <p:nvSpPr>
          <p:cNvPr id="5" name="4 - TextBox">
            <a:extLst>
              <a:ext uri="{FF2B5EF4-FFF2-40B4-BE49-F238E27FC236}">
                <a16:creationId xmlns:a16="http://schemas.microsoft.com/office/drawing/2014/main" id="{DFC8C09A-9A82-1102-0F54-4651C6532151}"/>
              </a:ext>
            </a:extLst>
          </p:cNvPr>
          <p:cNvSpPr txBox="1"/>
          <p:nvPr/>
        </p:nvSpPr>
        <p:spPr>
          <a:xfrm>
            <a:off x="0" y="4227934"/>
            <a:ext cx="9144000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pt-BR" sz="1200" b="0" i="1" u="none" strike="noStrike" baseline="0" dirty="0">
                <a:latin typeface="Book Antiqua" panose="02040602050305030304" pitchFamily="18" charset="0"/>
              </a:rPr>
              <a:t>Ljungquist O et al. </a:t>
            </a:r>
            <a:r>
              <a:rPr lang="en-US" sz="1200" b="0" i="1" u="none" strike="noStrike" baseline="0" dirty="0">
                <a:latin typeface="Book Antiqua" panose="02040602050305030304" pitchFamily="18" charset="0"/>
              </a:rPr>
              <a:t>Conservative management first strategy in aortic vascular graft and endograft infections. Eur J Vasc Endovasc Surg 2023;65:896e904.</a:t>
            </a:r>
            <a:endParaRPr lang="el-GR" sz="1200" i="1" dirty="0">
              <a:latin typeface="Book Antiqua" panose="02040602050305030304" pitchFamily="18" charset="0"/>
            </a:endParaRPr>
          </a:p>
        </p:txBody>
      </p:sp>
      <p:pic>
        <p:nvPicPr>
          <p:cNvPr id="6146" name="Picture 2" descr="C:\Users\spapad\AppData\Local\Packages\Microsoft.Windows.Photos_8wekyb3d8bbwe\TempState\ShareServiceTempFolder\CONSERVATIVE 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16216" y="0"/>
            <a:ext cx="2627784" cy="2183836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24773460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2810032-8B32-55EE-C897-34A222C30A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b="1" dirty="0">
                <a:solidFill>
                  <a:srgbClr val="C00000"/>
                </a:solidFill>
                <a:latin typeface="Book Antiqua" panose="02040602050305030304" pitchFamily="18" charset="0"/>
              </a:rPr>
              <a:t>Διάρκεια αντιβιοτικής αγωγής</a:t>
            </a:r>
            <a:endParaRPr lang="en-US" sz="4000" b="1" dirty="0">
              <a:solidFill>
                <a:srgbClr val="C00000"/>
              </a:solidFill>
              <a:latin typeface="Book Antiqua" panose="02040602050305030304" pitchFamily="18" charset="0"/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D2D0E462-4431-BE3E-A7EF-3C3455136F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sz="1800" b="1" dirty="0">
                <a:solidFill>
                  <a:srgbClr val="000000"/>
                </a:solidFill>
                <a:latin typeface="Book Antiqua" panose="02040602050305030304" pitchFamily="18" charset="0"/>
              </a:rPr>
              <a:t>Σε </a:t>
            </a:r>
            <a:r>
              <a:rPr lang="el-GR" sz="1800" b="1" dirty="0">
                <a:solidFill>
                  <a:srgbClr val="FF0000"/>
                </a:solidFill>
                <a:latin typeface="Book Antiqua" panose="02040602050305030304" pitchFamily="18" charset="0"/>
              </a:rPr>
              <a:t>ολική αφαίρεση </a:t>
            </a:r>
            <a:r>
              <a:rPr lang="el-GR" sz="1800" b="1" dirty="0">
                <a:solidFill>
                  <a:srgbClr val="000000"/>
                </a:solidFill>
                <a:latin typeface="Book Antiqua" panose="02040602050305030304" pitchFamily="18" charset="0"/>
              </a:rPr>
              <a:t>του </a:t>
            </a:r>
            <a:r>
              <a:rPr lang="el-GR" sz="1800" b="1" dirty="0" err="1">
                <a:solidFill>
                  <a:srgbClr val="000000"/>
                </a:solidFill>
                <a:latin typeface="Book Antiqua" panose="02040602050305030304" pitchFamily="18" charset="0"/>
              </a:rPr>
              <a:t>ενδομοσχεύματος</a:t>
            </a:r>
            <a:r>
              <a:rPr lang="en-US" sz="1800" b="1" dirty="0">
                <a:solidFill>
                  <a:srgbClr val="000000"/>
                </a:solidFill>
                <a:latin typeface="Book Antiqua" panose="02040602050305030304" pitchFamily="18" charset="0"/>
              </a:rPr>
              <a:t> </a:t>
            </a:r>
            <a:r>
              <a:rPr lang="el-GR" sz="1800" b="1" dirty="0">
                <a:solidFill>
                  <a:srgbClr val="000000"/>
                </a:solidFill>
                <a:latin typeface="Book Antiqua" panose="02040602050305030304" pitchFamily="18" charset="0"/>
              </a:rPr>
              <a:t>και ΕΑΠ: 2 βδομάδες </a:t>
            </a:r>
            <a:r>
              <a:rPr lang="en-US" sz="1800" b="1" dirty="0">
                <a:solidFill>
                  <a:srgbClr val="000000"/>
                </a:solidFill>
                <a:latin typeface="Book Antiqua" panose="02040602050305030304" pitchFamily="18" charset="0"/>
              </a:rPr>
              <a:t>IV </a:t>
            </a:r>
            <a:r>
              <a:rPr lang="el-GR" sz="1800" b="1" dirty="0">
                <a:solidFill>
                  <a:srgbClr val="000000"/>
                </a:solidFill>
                <a:latin typeface="Book Antiqua" panose="02040602050305030304" pitchFamily="18" charset="0"/>
              </a:rPr>
              <a:t>και 4 βδομάδες </a:t>
            </a:r>
            <a:r>
              <a:rPr lang="en-US" sz="1800" b="1" dirty="0">
                <a:solidFill>
                  <a:srgbClr val="000000"/>
                </a:solidFill>
                <a:latin typeface="Book Antiqua" panose="02040602050305030304" pitchFamily="18" charset="0"/>
              </a:rPr>
              <a:t>per </a:t>
            </a:r>
            <a:r>
              <a:rPr lang="en-US" sz="1800" b="1" dirty="0" err="1">
                <a:solidFill>
                  <a:srgbClr val="000000"/>
                </a:solidFill>
                <a:latin typeface="Book Antiqua" panose="02040602050305030304" pitchFamily="18" charset="0"/>
              </a:rPr>
              <a:t>os</a:t>
            </a:r>
            <a:r>
              <a:rPr lang="en-US" sz="1800" b="1" dirty="0">
                <a:solidFill>
                  <a:srgbClr val="000000"/>
                </a:solidFill>
                <a:latin typeface="Book Antiqua" panose="02040602050305030304" pitchFamily="18" charset="0"/>
              </a:rPr>
              <a:t>.</a:t>
            </a:r>
            <a:endParaRPr lang="en-US" sz="1800" b="1" i="0" u="none" strike="noStrike" baseline="0" dirty="0">
              <a:solidFill>
                <a:srgbClr val="000000"/>
              </a:solidFill>
              <a:latin typeface="Book Antiqua" panose="02040602050305030304" pitchFamily="18" charset="0"/>
            </a:endParaRPr>
          </a:p>
          <a:p>
            <a:r>
              <a:rPr lang="el-GR" sz="1800" b="1" i="0" u="none" strike="noStrike" baseline="0" dirty="0">
                <a:solidFill>
                  <a:srgbClr val="000000"/>
                </a:solidFill>
                <a:latin typeface="Book Antiqua" panose="02040602050305030304" pitchFamily="18" charset="0"/>
              </a:rPr>
              <a:t>Σε </a:t>
            </a:r>
            <a:r>
              <a:rPr lang="el-GR" sz="1800" b="1" i="0" u="none" strike="noStrike" baseline="0" dirty="0">
                <a:solidFill>
                  <a:srgbClr val="FF0000"/>
                </a:solidFill>
                <a:latin typeface="Book Antiqua" panose="02040602050305030304" pitchFamily="18" charset="0"/>
              </a:rPr>
              <a:t>ολική αφαίρεση </a:t>
            </a:r>
            <a:r>
              <a:rPr lang="el-GR" sz="1800" b="1" i="0" u="none" strike="noStrike" baseline="0" dirty="0">
                <a:solidFill>
                  <a:srgbClr val="000000"/>
                </a:solidFill>
                <a:latin typeface="Book Antiqua" panose="02040602050305030304" pitchFamily="18" charset="0"/>
              </a:rPr>
              <a:t>του </a:t>
            </a:r>
            <a:r>
              <a:rPr lang="el-GR" sz="1800" b="1" i="0" u="none" strike="noStrike" baseline="0" dirty="0" err="1">
                <a:solidFill>
                  <a:srgbClr val="000000"/>
                </a:solidFill>
                <a:latin typeface="Book Antiqua" panose="02040602050305030304" pitchFamily="18" charset="0"/>
              </a:rPr>
              <a:t>ενδομοσχεύματος</a:t>
            </a:r>
            <a:r>
              <a:rPr lang="el-GR" sz="1800" b="1" i="0" u="none" strike="noStrike" baseline="0" dirty="0">
                <a:solidFill>
                  <a:srgbClr val="000000"/>
                </a:solidFill>
                <a:latin typeface="Book Antiqua" panose="02040602050305030304" pitchFamily="18" charset="0"/>
              </a:rPr>
              <a:t> και </a:t>
            </a:r>
            <a:r>
              <a:rPr lang="en-US" sz="1800" b="1" i="0" u="none" strike="noStrike" baseline="0" dirty="0">
                <a:solidFill>
                  <a:srgbClr val="000000"/>
                </a:solidFill>
                <a:latin typeface="Book Antiqua" panose="02040602050305030304" pitchFamily="18" charset="0"/>
              </a:rPr>
              <a:t>in situ</a:t>
            </a:r>
            <a:r>
              <a:rPr lang="en-US" sz="1800" b="1" i="0" u="none" strike="noStrike" dirty="0">
                <a:solidFill>
                  <a:srgbClr val="000000"/>
                </a:solidFill>
                <a:latin typeface="Book Antiqua" panose="02040602050305030304" pitchFamily="18" charset="0"/>
              </a:rPr>
              <a:t> </a:t>
            </a:r>
            <a:r>
              <a:rPr lang="el-GR" sz="1800" b="1" i="0" u="none" strike="noStrike" dirty="0">
                <a:solidFill>
                  <a:srgbClr val="000000"/>
                </a:solidFill>
                <a:latin typeface="Book Antiqua" panose="02040602050305030304" pitchFamily="18" charset="0"/>
              </a:rPr>
              <a:t>αποκατάσταση: 6 εβδομάδες </a:t>
            </a:r>
            <a:r>
              <a:rPr lang="en-US" sz="1800" b="1" i="0" u="none" strike="noStrike" dirty="0">
                <a:solidFill>
                  <a:srgbClr val="000000"/>
                </a:solidFill>
                <a:latin typeface="Book Antiqua" panose="02040602050305030304" pitchFamily="18" charset="0"/>
              </a:rPr>
              <a:t>IV </a:t>
            </a:r>
            <a:r>
              <a:rPr lang="el-GR" sz="1800" b="1" dirty="0">
                <a:solidFill>
                  <a:srgbClr val="000000"/>
                </a:solidFill>
                <a:latin typeface="Book Antiqua" panose="02040602050305030304" pitchFamily="18" charset="0"/>
              </a:rPr>
              <a:t>( ορισμένοι συνιστούν 6-12 μήνες επιπλέον </a:t>
            </a:r>
            <a:r>
              <a:rPr lang="en-US" sz="1800" b="1" dirty="0">
                <a:solidFill>
                  <a:srgbClr val="000000"/>
                </a:solidFill>
                <a:latin typeface="Book Antiqua" panose="02040602050305030304" pitchFamily="18" charset="0"/>
              </a:rPr>
              <a:t>per </a:t>
            </a:r>
            <a:r>
              <a:rPr lang="en-US" sz="1800" b="1" dirty="0" err="1">
                <a:solidFill>
                  <a:srgbClr val="000000"/>
                </a:solidFill>
                <a:latin typeface="Book Antiqua" panose="02040602050305030304" pitchFamily="18" charset="0"/>
              </a:rPr>
              <a:t>os</a:t>
            </a:r>
            <a:r>
              <a:rPr lang="en-US" sz="1800" b="1" dirty="0">
                <a:solidFill>
                  <a:srgbClr val="000000"/>
                </a:solidFill>
                <a:latin typeface="Book Antiqua" panose="02040602050305030304" pitchFamily="18" charset="0"/>
              </a:rPr>
              <a:t>)</a:t>
            </a:r>
            <a:r>
              <a:rPr lang="el-GR" sz="1800" b="1" i="0" u="none" strike="noStrike" dirty="0">
                <a:solidFill>
                  <a:srgbClr val="000000"/>
                </a:solidFill>
                <a:latin typeface="Book Antiqua" panose="02040602050305030304" pitchFamily="18" charset="0"/>
              </a:rPr>
              <a:t> </a:t>
            </a:r>
            <a:r>
              <a:rPr lang="el-GR" sz="1800" b="1" i="0" u="none" strike="noStrike" baseline="0" dirty="0">
                <a:solidFill>
                  <a:srgbClr val="000000"/>
                </a:solidFill>
                <a:latin typeface="Book Antiqua" panose="02040602050305030304" pitchFamily="18" charset="0"/>
              </a:rPr>
              <a:t> </a:t>
            </a:r>
            <a:endParaRPr lang="en-US" sz="1800" b="1" i="0" u="none" strike="noStrike" baseline="0" dirty="0">
              <a:solidFill>
                <a:srgbClr val="000000"/>
              </a:solidFill>
              <a:latin typeface="Book Antiqua" panose="02040602050305030304" pitchFamily="18" charset="0"/>
            </a:endParaRPr>
          </a:p>
          <a:p>
            <a:r>
              <a:rPr lang="el-GR" sz="1800" b="1" i="0" u="none" strike="noStrike" baseline="0" dirty="0">
                <a:solidFill>
                  <a:srgbClr val="000000"/>
                </a:solidFill>
                <a:latin typeface="Book Antiqua" panose="02040602050305030304" pitchFamily="18" charset="0"/>
              </a:rPr>
              <a:t>Σε </a:t>
            </a:r>
            <a:r>
              <a:rPr lang="el-GR" sz="1800" b="1" i="0" u="none" strike="noStrike" baseline="0" dirty="0">
                <a:solidFill>
                  <a:srgbClr val="FF0000"/>
                </a:solidFill>
                <a:latin typeface="Book Antiqua" panose="02040602050305030304" pitchFamily="18" charset="0"/>
              </a:rPr>
              <a:t>μερική αφαίρεση </a:t>
            </a:r>
            <a:r>
              <a:rPr lang="el-GR" sz="1800" b="1" i="0" u="none" strike="noStrike" baseline="0" dirty="0">
                <a:solidFill>
                  <a:srgbClr val="000000"/>
                </a:solidFill>
                <a:latin typeface="Book Antiqua" panose="02040602050305030304" pitchFamily="18" charset="0"/>
              </a:rPr>
              <a:t>του </a:t>
            </a:r>
            <a:r>
              <a:rPr lang="el-GR" sz="1800" b="1" i="0" u="none" strike="noStrike" baseline="0" dirty="0" err="1">
                <a:solidFill>
                  <a:srgbClr val="000000"/>
                </a:solidFill>
                <a:latin typeface="Book Antiqua" panose="02040602050305030304" pitchFamily="18" charset="0"/>
              </a:rPr>
              <a:t>ενδομοσχεύματος</a:t>
            </a:r>
            <a:r>
              <a:rPr lang="el-GR" sz="1800" b="1" i="0" u="none" strike="noStrike" baseline="0" dirty="0">
                <a:solidFill>
                  <a:srgbClr val="000000"/>
                </a:solidFill>
                <a:latin typeface="Book Antiqua" panose="02040602050305030304" pitchFamily="18" charset="0"/>
              </a:rPr>
              <a:t> και τοποθέτησ</a:t>
            </a:r>
            <a:r>
              <a:rPr lang="el-GR" sz="1800" b="1" dirty="0">
                <a:solidFill>
                  <a:srgbClr val="000000"/>
                </a:solidFill>
                <a:latin typeface="Book Antiqua" panose="02040602050305030304" pitchFamily="18" charset="0"/>
              </a:rPr>
              <a:t>η νέου συνθετικού μοσχεύματος προτείνεται </a:t>
            </a:r>
            <a:r>
              <a:rPr lang="el-GR" sz="1800" b="1" u="sng" dirty="0">
                <a:solidFill>
                  <a:srgbClr val="000000"/>
                </a:solidFill>
                <a:latin typeface="Book Antiqua" panose="02040602050305030304" pitchFamily="18" charset="0"/>
              </a:rPr>
              <a:t>παρατεταμένη </a:t>
            </a:r>
            <a:r>
              <a:rPr lang="el-GR" sz="1800" b="1" dirty="0">
                <a:solidFill>
                  <a:srgbClr val="000000"/>
                </a:solidFill>
                <a:latin typeface="Book Antiqua" panose="02040602050305030304" pitchFamily="18" charset="0"/>
              </a:rPr>
              <a:t>αντιβιοτική αγωγή </a:t>
            </a:r>
            <a:r>
              <a:rPr lang="el-GR" sz="1800" b="1" dirty="0">
                <a:latin typeface="Book Antiqua" panose="02040602050305030304" pitchFamily="18" charset="0"/>
              </a:rPr>
              <a:t>για πρόληψη υποτροπής της λοίμωξης</a:t>
            </a:r>
            <a:endParaRPr lang="en-US" sz="1800" b="1" dirty="0">
              <a:latin typeface="Book Antiqua" panose="02040602050305030304" pitchFamily="18" charset="0"/>
            </a:endParaRPr>
          </a:p>
          <a:p>
            <a:r>
              <a:rPr lang="el-GR" sz="1800" b="1" dirty="0">
                <a:latin typeface="Book Antiqua" panose="02040602050305030304" pitchFamily="18" charset="0"/>
              </a:rPr>
              <a:t>Σε</a:t>
            </a:r>
            <a:r>
              <a:rPr lang="el-GR" sz="1800" b="1" dirty="0">
                <a:solidFill>
                  <a:srgbClr val="FF0000"/>
                </a:solidFill>
                <a:latin typeface="Book Antiqua" panose="02040602050305030304" pitchFamily="18" charset="0"/>
              </a:rPr>
              <a:t> παραμονή</a:t>
            </a:r>
            <a:r>
              <a:rPr lang="el-GR" sz="1800" b="1" dirty="0">
                <a:latin typeface="Book Antiqua" panose="02040602050305030304" pitchFamily="18" charset="0"/>
              </a:rPr>
              <a:t> </a:t>
            </a:r>
            <a:r>
              <a:rPr lang="el-GR" sz="1800" b="1" dirty="0">
                <a:solidFill>
                  <a:srgbClr val="FF0000"/>
                </a:solidFill>
                <a:latin typeface="Book Antiqua" panose="02040602050305030304" pitchFamily="18" charset="0"/>
              </a:rPr>
              <a:t>μοσχεύματος</a:t>
            </a:r>
            <a:r>
              <a:rPr lang="el-GR" sz="1800" b="1" dirty="0">
                <a:solidFill>
                  <a:srgbClr val="000000"/>
                </a:solidFill>
                <a:latin typeface="Book Antiqua" panose="02040602050305030304" pitchFamily="18" charset="0"/>
              </a:rPr>
              <a:t>: </a:t>
            </a:r>
            <a:r>
              <a:rPr lang="el-GR" sz="1800" b="1" dirty="0" err="1">
                <a:solidFill>
                  <a:srgbClr val="000000"/>
                </a:solidFill>
                <a:latin typeface="Book Antiqua" panose="02040602050305030304" pitchFamily="18" charset="0"/>
              </a:rPr>
              <a:t>εφ’όρου</a:t>
            </a:r>
            <a:r>
              <a:rPr lang="el-GR" sz="1800" b="1" dirty="0">
                <a:solidFill>
                  <a:srgbClr val="000000"/>
                </a:solidFill>
                <a:latin typeface="Book Antiqua" panose="02040602050305030304" pitchFamily="18" charset="0"/>
              </a:rPr>
              <a:t> ζωής αντιβιοτική αγωγή</a:t>
            </a:r>
            <a:endParaRPr lang="el-GR" sz="1800" b="1" i="1" u="none" strike="noStrike" baseline="0" dirty="0">
              <a:latin typeface="Book Antiqua" panose="02040602050305030304" pitchFamily="18" charset="0"/>
            </a:endParaRPr>
          </a:p>
          <a:p>
            <a:pPr algn="l"/>
            <a:r>
              <a:rPr lang="en-US" sz="1800" b="1" i="1" u="none" strike="noStrike" baseline="0" dirty="0">
                <a:latin typeface="Book Antiqua" panose="02040602050305030304" pitchFamily="18" charset="0"/>
              </a:rPr>
              <a:t>…</a:t>
            </a:r>
            <a:r>
              <a:rPr lang="en-US" sz="1800" b="1" i="1" u="sng" strike="noStrike" baseline="0" dirty="0">
                <a:solidFill>
                  <a:srgbClr val="FF0000"/>
                </a:solidFill>
                <a:latin typeface="Book Antiqua" panose="02040602050305030304" pitchFamily="18" charset="0"/>
              </a:rPr>
              <a:t>Biofilm treatment </a:t>
            </a:r>
            <a:r>
              <a:rPr lang="en-US" sz="1800" b="1" i="1" u="none" strike="noStrike" baseline="0" dirty="0">
                <a:latin typeface="Book Antiqua" panose="02040602050305030304" pitchFamily="18" charset="0"/>
              </a:rPr>
              <a:t>was defined as a combination including rifampicin, or single treatment with daptomycin or linezolid…</a:t>
            </a:r>
            <a:endParaRPr lang="en-US" b="1" i="1" dirty="0">
              <a:latin typeface="Book Antiqua" panose="02040602050305030304" pitchFamily="18" charset="0"/>
            </a:endParaRPr>
          </a:p>
        </p:txBody>
      </p:sp>
      <p:sp>
        <p:nvSpPr>
          <p:cNvPr id="5" name="4 - Ορθογώνιο">
            <a:extLst>
              <a:ext uri="{FF2B5EF4-FFF2-40B4-BE49-F238E27FC236}">
                <a16:creationId xmlns:a16="http://schemas.microsoft.com/office/drawing/2014/main" id="{B428058B-C4A0-5E60-A421-DB7C0EDE714C}"/>
              </a:ext>
            </a:extLst>
          </p:cNvPr>
          <p:cNvSpPr/>
          <p:nvPr/>
        </p:nvSpPr>
        <p:spPr>
          <a:xfrm>
            <a:off x="-369" y="4726215"/>
            <a:ext cx="9144000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2700"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1200" i="1" dirty="0" err="1">
                <a:latin typeface="Book Antiqua" pitchFamily="18" charset="0"/>
              </a:rPr>
              <a:t>Chakfé</a:t>
            </a:r>
            <a:r>
              <a:rPr lang="en-US" sz="1200" i="1" dirty="0">
                <a:latin typeface="Book Antiqua" pitchFamily="18" charset="0"/>
              </a:rPr>
              <a:t> </a:t>
            </a:r>
            <a:r>
              <a:rPr lang="en-US" sz="1200" i="1" dirty="0" err="1">
                <a:latin typeface="Book Antiqua" pitchFamily="18" charset="0"/>
              </a:rPr>
              <a:t>N,et</a:t>
            </a:r>
            <a:r>
              <a:rPr lang="en-US" sz="1200" i="1" dirty="0">
                <a:latin typeface="Book Antiqua" pitchFamily="18" charset="0"/>
              </a:rPr>
              <a:t> al. Editor's Choice - European Society for Vascular Surgery (ESVS) 2020 Clinical Practice Guidelines on the Management of Vascular Graft and </a:t>
            </a:r>
            <a:r>
              <a:rPr lang="en-US" sz="1200" i="1" dirty="0" err="1">
                <a:latin typeface="Book Antiqua" pitchFamily="18" charset="0"/>
              </a:rPr>
              <a:t>Endograft</a:t>
            </a:r>
            <a:r>
              <a:rPr lang="en-US" sz="1200" i="1" dirty="0">
                <a:latin typeface="Book Antiqua" pitchFamily="18" charset="0"/>
              </a:rPr>
              <a:t> Infections. </a:t>
            </a:r>
            <a:r>
              <a:rPr lang="el-GR" sz="1200" i="1" dirty="0">
                <a:latin typeface="Book Antiqua" pitchFamily="18" charset="0"/>
              </a:rPr>
              <a:t> </a:t>
            </a:r>
            <a:r>
              <a:rPr lang="en-US" sz="1200" i="1" dirty="0" err="1">
                <a:latin typeface="Book Antiqua" pitchFamily="18" charset="0"/>
              </a:rPr>
              <a:t>Eur</a:t>
            </a:r>
            <a:r>
              <a:rPr lang="en-US" sz="1200" i="1" dirty="0">
                <a:latin typeface="Book Antiqua" pitchFamily="18" charset="0"/>
              </a:rPr>
              <a:t> J </a:t>
            </a:r>
            <a:r>
              <a:rPr lang="en-US" sz="1200" i="1" dirty="0" err="1">
                <a:latin typeface="Book Antiqua" pitchFamily="18" charset="0"/>
              </a:rPr>
              <a:t>Vasc</a:t>
            </a:r>
            <a:r>
              <a:rPr lang="en-US" sz="1200" i="1" dirty="0">
                <a:latin typeface="Book Antiqua" pitchFamily="18" charset="0"/>
              </a:rPr>
              <a:t> </a:t>
            </a:r>
            <a:r>
              <a:rPr lang="en-US" sz="1200" i="1" dirty="0" err="1">
                <a:latin typeface="Book Antiqua" pitchFamily="18" charset="0"/>
              </a:rPr>
              <a:t>Endovasc</a:t>
            </a:r>
            <a:r>
              <a:rPr lang="en-US" sz="1200" i="1" dirty="0">
                <a:latin typeface="Book Antiqua" pitchFamily="18" charset="0"/>
              </a:rPr>
              <a:t> Surg. 2020</a:t>
            </a:r>
            <a:endParaRPr lang="el-GR" sz="1200" i="1" dirty="0">
              <a:latin typeface="Book Antiqua" pitchFamily="18" charset="0"/>
            </a:endParaRPr>
          </a:p>
        </p:txBody>
      </p:sp>
      <p:sp>
        <p:nvSpPr>
          <p:cNvPr id="6" name="5 - TextBox">
            <a:extLst>
              <a:ext uri="{FF2B5EF4-FFF2-40B4-BE49-F238E27FC236}">
                <a16:creationId xmlns:a16="http://schemas.microsoft.com/office/drawing/2014/main" id="{DFC8C09A-9A82-1102-0F54-4651C6532151}"/>
              </a:ext>
            </a:extLst>
          </p:cNvPr>
          <p:cNvSpPr txBox="1"/>
          <p:nvPr/>
        </p:nvSpPr>
        <p:spPr>
          <a:xfrm>
            <a:off x="1" y="4263922"/>
            <a:ext cx="9144000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270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pt-BR" sz="1200" b="0" i="1" u="none" strike="noStrike" baseline="0" dirty="0">
                <a:latin typeface="Book Antiqua" panose="02040602050305030304" pitchFamily="18" charset="0"/>
              </a:rPr>
              <a:t>Ljungquist O et al. </a:t>
            </a:r>
            <a:r>
              <a:rPr lang="en-US" sz="1200" b="0" i="1" u="none" strike="noStrike" baseline="0" dirty="0">
                <a:latin typeface="Book Antiqua" panose="02040602050305030304" pitchFamily="18" charset="0"/>
              </a:rPr>
              <a:t>Conservative management first strategy in aortic vascular graft and endograft infections. Eur J Vasc Endovasc Surg 2023;65:896e904.</a:t>
            </a:r>
            <a:endParaRPr lang="el-GR" sz="1200" i="1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63964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339502"/>
            <a:ext cx="8229600" cy="857250"/>
          </a:xfrm>
        </p:spPr>
        <p:txBody>
          <a:bodyPr/>
          <a:lstStyle/>
          <a:p>
            <a:r>
              <a:rPr lang="el-GR" b="1" dirty="0">
                <a:solidFill>
                  <a:srgbClr val="C00000"/>
                </a:solidFill>
                <a:latin typeface="Book Antiqua" pitchFamily="18" charset="0"/>
              </a:rPr>
              <a:t>Συμπεράσματα</a:t>
            </a:r>
            <a:endParaRPr lang="en-US" b="1" dirty="0">
              <a:solidFill>
                <a:srgbClr val="C00000"/>
              </a:solidFill>
              <a:latin typeface="Book Antiqu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275606"/>
            <a:ext cx="8163298" cy="3005418"/>
          </a:xfrm>
        </p:spPr>
        <p:txBody>
          <a:bodyPr>
            <a:noAutofit/>
          </a:bodyPr>
          <a:lstStyle/>
          <a:p>
            <a:pPr marL="514350" indent="-514350" algn="just">
              <a:buFont typeface="+mj-lt"/>
              <a:buAutoNum type="arabicPeriod"/>
            </a:pPr>
            <a:r>
              <a:rPr lang="el-GR" sz="1800" b="1" dirty="0">
                <a:latin typeface="Book Antiqua" pitchFamily="18" charset="0"/>
              </a:rPr>
              <a:t>Η ανοιχτή αποκατάσταση με </a:t>
            </a:r>
            <a:r>
              <a:rPr lang="el-GR" sz="1800" b="1" dirty="0">
                <a:solidFill>
                  <a:srgbClr val="FF0000"/>
                </a:solidFill>
                <a:latin typeface="Book Antiqua" pitchFamily="18" charset="0"/>
              </a:rPr>
              <a:t>αφαίρεση</a:t>
            </a:r>
            <a:r>
              <a:rPr lang="el-GR" sz="1800" b="1" dirty="0">
                <a:latin typeface="Book Antiqua" pitchFamily="18" charset="0"/>
              </a:rPr>
              <a:t> του </a:t>
            </a:r>
            <a:r>
              <a:rPr lang="el-GR" sz="1800" b="1" dirty="0" err="1">
                <a:latin typeface="Book Antiqua" pitchFamily="18" charset="0"/>
              </a:rPr>
              <a:t>ενδομοσχεύματος</a:t>
            </a:r>
            <a:r>
              <a:rPr lang="el-GR" sz="1800" b="1" dirty="0">
                <a:latin typeface="Book Antiqua" pitchFamily="18" charset="0"/>
              </a:rPr>
              <a:t> και </a:t>
            </a:r>
            <a:r>
              <a:rPr lang="en-US" sz="1800" b="1" dirty="0">
                <a:solidFill>
                  <a:srgbClr val="FF0000"/>
                </a:solidFill>
                <a:latin typeface="Book Antiqua" pitchFamily="18" charset="0"/>
              </a:rPr>
              <a:t>in situ</a:t>
            </a:r>
            <a:r>
              <a:rPr lang="en-US" sz="1800" b="1" dirty="0">
                <a:latin typeface="Book Antiqua" pitchFamily="18" charset="0"/>
              </a:rPr>
              <a:t> </a:t>
            </a:r>
            <a:r>
              <a:rPr lang="el-GR" sz="1800" b="1" dirty="0">
                <a:latin typeface="Book Antiqua" pitchFamily="18" charset="0"/>
              </a:rPr>
              <a:t>τοποθέτηση </a:t>
            </a:r>
            <a:r>
              <a:rPr lang="el-GR" sz="1800" b="1" dirty="0">
                <a:solidFill>
                  <a:srgbClr val="FF0000"/>
                </a:solidFill>
                <a:latin typeface="Book Antiqua" pitchFamily="18" charset="0"/>
              </a:rPr>
              <a:t>βιολογικών</a:t>
            </a:r>
            <a:r>
              <a:rPr lang="el-GR" sz="1800" b="1" dirty="0">
                <a:latin typeface="Book Antiqua" pitchFamily="18" charset="0"/>
              </a:rPr>
              <a:t> μοσχευμάτων είναι η ενδεδειγμένη θεραπευτική επιλογή σε </a:t>
            </a:r>
            <a:r>
              <a:rPr lang="fr-FR" sz="1800" b="1" dirty="0">
                <a:solidFill>
                  <a:srgbClr val="FF0000"/>
                </a:solidFill>
                <a:latin typeface="Book Antiqua" pitchFamily="18" charset="0"/>
              </a:rPr>
              <a:t>fit</a:t>
            </a:r>
            <a:r>
              <a:rPr lang="fr-FR" sz="1800" b="1" dirty="0">
                <a:latin typeface="Book Antiqua" pitchFamily="18" charset="0"/>
              </a:rPr>
              <a:t> </a:t>
            </a:r>
            <a:r>
              <a:rPr lang="el-GR" sz="1800" b="1" dirty="0">
                <a:latin typeface="Book Antiqua" pitchFamily="18" charset="0"/>
              </a:rPr>
              <a:t>ασθενείς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l-GR" sz="1800" b="1" dirty="0" err="1">
                <a:latin typeface="Book Antiqua" pitchFamily="18" charset="0"/>
              </a:rPr>
              <a:t>Εκσεσημασμένη</a:t>
            </a:r>
            <a:r>
              <a:rPr lang="el-GR" sz="1800" b="1" dirty="0">
                <a:latin typeface="Book Antiqua" pitchFamily="18" charset="0"/>
              </a:rPr>
              <a:t> τοπική λοίμωξη, </a:t>
            </a:r>
            <a:r>
              <a:rPr lang="en-US" sz="1800" b="1" dirty="0">
                <a:latin typeface="Book Antiqua" pitchFamily="18" charset="0"/>
              </a:rPr>
              <a:t>GEF, </a:t>
            </a:r>
            <a:r>
              <a:rPr lang="el-GR" sz="1800" b="1" dirty="0" err="1">
                <a:latin typeface="Book Antiqua" pitchFamily="18" charset="0"/>
              </a:rPr>
              <a:t>πολυανθεκτικά</a:t>
            </a:r>
            <a:r>
              <a:rPr lang="el-GR" sz="1800" b="1" dirty="0">
                <a:latin typeface="Book Antiqua" pitchFamily="18" charset="0"/>
              </a:rPr>
              <a:t> μικρόβια, </a:t>
            </a:r>
            <a:r>
              <a:rPr lang="en-US" sz="1800" b="1" dirty="0">
                <a:latin typeface="Book Antiqua" pitchFamily="18" charset="0"/>
              </a:rPr>
              <a:t>high-risk pts             </a:t>
            </a:r>
            <a:r>
              <a:rPr lang="el-GR" sz="1800" b="1" dirty="0" err="1">
                <a:solidFill>
                  <a:srgbClr val="FF0000"/>
                </a:solidFill>
                <a:latin typeface="Book Antiqua" pitchFamily="18" charset="0"/>
              </a:rPr>
              <a:t>Εξωανατομική</a:t>
            </a:r>
            <a:r>
              <a:rPr lang="el-GR" sz="1800" b="1" dirty="0">
                <a:solidFill>
                  <a:srgbClr val="FF0000"/>
                </a:solidFill>
                <a:latin typeface="Book Antiqua" pitchFamily="18" charset="0"/>
              </a:rPr>
              <a:t> παράκαμψη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l-GR" sz="1800" b="1" dirty="0">
                <a:latin typeface="Book Antiqua" pitchFamily="18" charset="0"/>
              </a:rPr>
              <a:t>Εντοπισμένη λοίμωξη, απουσία</a:t>
            </a:r>
            <a:r>
              <a:rPr lang="fr-FR" sz="1800" b="1" dirty="0">
                <a:latin typeface="Book Antiqua" pitchFamily="18" charset="0"/>
              </a:rPr>
              <a:t> GEF</a:t>
            </a:r>
            <a:r>
              <a:rPr lang="el-GR" sz="1800" b="1" dirty="0">
                <a:latin typeface="Book Antiqua" pitchFamily="18" charset="0"/>
              </a:rPr>
              <a:t>, απουσία </a:t>
            </a:r>
            <a:r>
              <a:rPr lang="en-US" sz="1800" b="1" dirty="0">
                <a:latin typeface="Book Antiqua" pitchFamily="18" charset="0"/>
              </a:rPr>
              <a:t>Candida high-risk pts </a:t>
            </a:r>
            <a:endParaRPr lang="el-GR" sz="1800" b="1" dirty="0">
              <a:latin typeface="Book Antiqua" pitchFamily="18" charset="0"/>
            </a:endParaRPr>
          </a:p>
          <a:p>
            <a:pPr marL="0" indent="0" algn="just">
              <a:buNone/>
            </a:pPr>
            <a:r>
              <a:rPr lang="el-GR" sz="1800" b="1" dirty="0">
                <a:latin typeface="Book Antiqua" pitchFamily="18" charset="0"/>
              </a:rPr>
              <a:t>                      </a:t>
            </a:r>
            <a:r>
              <a:rPr lang="el-GR" sz="1800" b="1" dirty="0">
                <a:solidFill>
                  <a:srgbClr val="FF0000"/>
                </a:solidFill>
                <a:latin typeface="Book Antiqua" pitchFamily="18" charset="0"/>
              </a:rPr>
              <a:t>Μερική </a:t>
            </a:r>
            <a:r>
              <a:rPr lang="el-GR" sz="1800" b="1" dirty="0" err="1">
                <a:solidFill>
                  <a:srgbClr val="FF0000"/>
                </a:solidFill>
                <a:latin typeface="Book Antiqua" pitchFamily="18" charset="0"/>
              </a:rPr>
              <a:t>εκτομή</a:t>
            </a:r>
            <a:r>
              <a:rPr lang="el-GR" sz="1800" b="1" dirty="0">
                <a:solidFill>
                  <a:srgbClr val="FF0000"/>
                </a:solidFill>
                <a:latin typeface="Book Antiqua" pitchFamily="18" charset="0"/>
              </a:rPr>
              <a:t> </a:t>
            </a:r>
            <a:r>
              <a:rPr lang="el-GR" sz="1800" b="1" dirty="0">
                <a:latin typeface="Book Antiqua" pitchFamily="18" charset="0"/>
              </a:rPr>
              <a:t>του μοσχεύματος. </a:t>
            </a:r>
          </a:p>
          <a:p>
            <a:pPr marL="0" indent="0" algn="just">
              <a:buNone/>
            </a:pPr>
            <a:r>
              <a:rPr lang="el-GR" sz="1800" b="1" dirty="0">
                <a:latin typeface="Book Antiqua" pitchFamily="18" charset="0"/>
              </a:rPr>
              <a:t>5.      </a:t>
            </a:r>
            <a:r>
              <a:rPr lang="en-US" sz="1800" b="1" dirty="0">
                <a:latin typeface="Book Antiqua" pitchFamily="18" charset="0"/>
              </a:rPr>
              <a:t>Unfit for surgery </a:t>
            </a:r>
            <a:r>
              <a:rPr lang="el-GR" sz="1800" b="1" dirty="0">
                <a:latin typeface="Book Antiqua" pitchFamily="18" charset="0"/>
              </a:rPr>
              <a:t>χωρίς </a:t>
            </a:r>
            <a:r>
              <a:rPr lang="en-US" sz="1800" b="1" dirty="0">
                <a:latin typeface="Book Antiqua" pitchFamily="18" charset="0"/>
              </a:rPr>
              <a:t>GEF            </a:t>
            </a:r>
            <a:r>
              <a:rPr lang="el-GR" sz="1800" b="1" dirty="0">
                <a:solidFill>
                  <a:srgbClr val="FF0000"/>
                </a:solidFill>
                <a:latin typeface="Book Antiqua" pitchFamily="18" charset="0"/>
              </a:rPr>
              <a:t>Συντηρητική θεραπεία</a:t>
            </a:r>
          </a:p>
          <a:p>
            <a:pPr algn="just">
              <a:buFont typeface="+mj-lt"/>
              <a:buAutoNum type="arabicPeriod"/>
            </a:pPr>
            <a:endParaRPr lang="el-GR" sz="1800" b="1" dirty="0">
              <a:latin typeface="Book Antiqua" pitchFamily="18" charset="0"/>
            </a:endParaRPr>
          </a:p>
          <a:p>
            <a:pPr marL="0" indent="0" algn="just">
              <a:buNone/>
            </a:pPr>
            <a:endParaRPr lang="el-GR" sz="1800" b="1" dirty="0">
              <a:latin typeface="Book Antiqua" pitchFamily="18" charset="0"/>
            </a:endParaRPr>
          </a:p>
          <a:p>
            <a:pPr marL="0" indent="0" algn="just">
              <a:buNone/>
            </a:pPr>
            <a:endParaRPr lang="en-US" sz="1800" b="1" dirty="0">
              <a:latin typeface="Book Antiqua" pitchFamily="18" charset="0"/>
            </a:endParaRPr>
          </a:p>
        </p:txBody>
      </p:sp>
      <p:cxnSp>
        <p:nvCxnSpPr>
          <p:cNvPr id="5" name="Ευθύγραμμο βέλος σύνδεσης 4">
            <a:extLst>
              <a:ext uri="{FF2B5EF4-FFF2-40B4-BE49-F238E27FC236}">
                <a16:creationId xmlns:a16="http://schemas.microsoft.com/office/drawing/2014/main" id="{17F1F571-F460-833C-176A-8276342ABCBC}"/>
              </a:ext>
            </a:extLst>
          </p:cNvPr>
          <p:cNvCxnSpPr>
            <a:cxnSpLocks/>
          </p:cNvCxnSpPr>
          <p:nvPr/>
        </p:nvCxnSpPr>
        <p:spPr>
          <a:xfrm>
            <a:off x="1993779" y="2607878"/>
            <a:ext cx="504056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Ευθύγραμμο βέλος σύνδεσης 8">
            <a:extLst>
              <a:ext uri="{FF2B5EF4-FFF2-40B4-BE49-F238E27FC236}">
                <a16:creationId xmlns:a16="http://schemas.microsoft.com/office/drawing/2014/main" id="{6AAA81D8-7F5D-59D9-94EC-39F940C46370}"/>
              </a:ext>
            </a:extLst>
          </p:cNvPr>
          <p:cNvCxnSpPr>
            <a:cxnSpLocks/>
          </p:cNvCxnSpPr>
          <p:nvPr/>
        </p:nvCxnSpPr>
        <p:spPr>
          <a:xfrm>
            <a:off x="1171887" y="3262983"/>
            <a:ext cx="576064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Ευθύγραμμο βέλος σύνδεσης 12">
            <a:extLst>
              <a:ext uri="{FF2B5EF4-FFF2-40B4-BE49-F238E27FC236}">
                <a16:creationId xmlns:a16="http://schemas.microsoft.com/office/drawing/2014/main" id="{8241B8AE-1C72-2D02-0DC6-FC3B5B70E064}"/>
              </a:ext>
            </a:extLst>
          </p:cNvPr>
          <p:cNvCxnSpPr>
            <a:cxnSpLocks/>
          </p:cNvCxnSpPr>
          <p:nvPr/>
        </p:nvCxnSpPr>
        <p:spPr>
          <a:xfrm>
            <a:off x="4081555" y="3598263"/>
            <a:ext cx="576064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CCF035D5-A57A-CD14-81C8-C47A360A5D5B}"/>
              </a:ext>
            </a:extLst>
          </p:cNvPr>
          <p:cNvSpPr txBox="1"/>
          <p:nvPr/>
        </p:nvSpPr>
        <p:spPr>
          <a:xfrm>
            <a:off x="0" y="4269880"/>
            <a:ext cx="9118284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905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212121"/>
                </a:solidFill>
                <a:effectLst/>
                <a:latin typeface="Book Antiqua" panose="02040602050305030304" pitchFamily="18" charset="0"/>
              </a:rPr>
              <a:t>Wanhainen A et al. Editor's Choice - European Society for Vascular Surgery (ESVS) 2024 Clinical Practice Guidelines on the Management of Abdominal Aorto-Iliac Artery Aneurysms. Eur J Vasc Endovasc Surg. 2024 Feb;67(2):192-331. </a:t>
            </a:r>
            <a:endParaRPr lang="en-US" sz="1200" i="1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82493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A3AA7D1-C21D-6B07-BDEB-B2110E22A6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2D60A94D-0266-BE30-D23E-FF99078DFBA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914" y="24349"/>
            <a:ext cx="3816424" cy="5094802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BAA1BDC-D6F0-249D-A628-C431CB3745DC}"/>
              </a:ext>
            </a:extLst>
          </p:cNvPr>
          <p:cNvSpPr txBox="1"/>
          <p:nvPr/>
        </p:nvSpPr>
        <p:spPr>
          <a:xfrm>
            <a:off x="4283968" y="1635646"/>
            <a:ext cx="457551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4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Ευχαριστώ για την Προσοχή σας</a:t>
            </a:r>
            <a:endParaRPr lang="en-US" sz="4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4753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C3FB05B-FDCB-0846-D47A-393F3A51AE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b="1" dirty="0">
                <a:solidFill>
                  <a:srgbClr val="C00000"/>
                </a:solidFill>
                <a:latin typeface="Book Antiqua" panose="02040602050305030304" pitchFamily="18" charset="0"/>
              </a:rPr>
              <a:t>Θεραπευτικοί στόχοι</a:t>
            </a:r>
            <a:endParaRPr lang="en-US" sz="4000" b="1" dirty="0">
              <a:solidFill>
                <a:srgbClr val="C00000"/>
              </a:solidFill>
              <a:latin typeface="Book Antiqua" panose="02040602050305030304" pitchFamily="18" charset="0"/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D237D19E-6D02-FE0A-D347-52048BBA76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sz="1800" b="1" i="0" u="none" strike="noStrike" baseline="0" dirty="0">
                <a:solidFill>
                  <a:srgbClr val="FF0000"/>
                </a:solidFill>
                <a:latin typeface="Book Antiqua" panose="02040602050305030304" pitchFamily="18" charset="0"/>
              </a:rPr>
              <a:t>Στόχοι:</a:t>
            </a:r>
            <a:r>
              <a:rPr lang="el-GR" sz="1800" b="1" i="0" u="none" strike="noStrike" baseline="0" dirty="0">
                <a:solidFill>
                  <a:srgbClr val="000000"/>
                </a:solidFill>
                <a:latin typeface="Book Antiqua" panose="02040602050305030304" pitchFamily="18" charset="0"/>
              </a:rPr>
              <a:t> </a:t>
            </a:r>
            <a:r>
              <a:rPr lang="el-GR" sz="1800" b="1" i="0" u="sng" strike="noStrike" baseline="0" dirty="0">
                <a:solidFill>
                  <a:srgbClr val="000000"/>
                </a:solidFill>
                <a:latin typeface="Book Antiqua" panose="02040602050305030304" pitchFamily="18" charset="0"/>
              </a:rPr>
              <a:t>Πρόληψη ρήξης αορτής</a:t>
            </a:r>
            <a:r>
              <a:rPr lang="el-GR" sz="1800" b="1" i="0" u="none" strike="noStrike" baseline="0" dirty="0">
                <a:solidFill>
                  <a:srgbClr val="000000"/>
                </a:solidFill>
                <a:latin typeface="Book Antiqua" panose="02040602050305030304" pitchFamily="18" charset="0"/>
              </a:rPr>
              <a:t>, </a:t>
            </a:r>
            <a:r>
              <a:rPr lang="el-GR" sz="1800" b="1" i="0" u="sng" strike="noStrike" baseline="0" dirty="0">
                <a:solidFill>
                  <a:srgbClr val="000000"/>
                </a:solidFill>
                <a:latin typeface="Book Antiqua" panose="02040602050305030304" pitchFamily="18" charset="0"/>
              </a:rPr>
              <a:t>εκρίζωση σηπτικής εστίας</a:t>
            </a:r>
            <a:r>
              <a:rPr lang="el-GR" sz="1800" b="1" i="0" u="none" strike="noStrike" baseline="0" dirty="0">
                <a:solidFill>
                  <a:srgbClr val="000000"/>
                </a:solidFill>
                <a:latin typeface="Book Antiqua" panose="02040602050305030304" pitchFamily="18" charset="0"/>
              </a:rPr>
              <a:t>, και </a:t>
            </a:r>
            <a:r>
              <a:rPr lang="el-GR" sz="1800" b="1" i="0" u="sng" strike="noStrike" baseline="0" dirty="0">
                <a:solidFill>
                  <a:srgbClr val="000000"/>
                </a:solidFill>
                <a:latin typeface="Book Antiqua" panose="02040602050305030304" pitchFamily="18" charset="0"/>
              </a:rPr>
              <a:t>αποκατάσταση της αιμάτωσης </a:t>
            </a:r>
            <a:r>
              <a:rPr lang="el-GR" sz="1800" b="1" i="0" u="none" strike="noStrike" baseline="0" dirty="0">
                <a:solidFill>
                  <a:srgbClr val="000000"/>
                </a:solidFill>
                <a:latin typeface="Book Antiqua" panose="02040602050305030304" pitchFamily="18" charset="0"/>
              </a:rPr>
              <a:t>της πυέλου και των κάτω άκρων,</a:t>
            </a:r>
            <a:endParaRPr lang="en-US" sz="1800" b="1" i="0" u="none" strike="noStrike" baseline="0" dirty="0">
              <a:solidFill>
                <a:srgbClr val="000000"/>
              </a:solidFill>
              <a:latin typeface="Book Antiqua" panose="02040602050305030304" pitchFamily="18" charset="0"/>
            </a:endParaRPr>
          </a:p>
          <a:p>
            <a:r>
              <a:rPr lang="el-GR" sz="1800" b="1" i="0" u="none" strike="noStrike" baseline="0" dirty="0">
                <a:solidFill>
                  <a:srgbClr val="000000"/>
                </a:solidFill>
                <a:latin typeface="Book Antiqua" panose="02040602050305030304" pitchFamily="18" charset="0"/>
              </a:rPr>
              <a:t>Απαιτείται </a:t>
            </a:r>
            <a:r>
              <a:rPr lang="el-GR" sz="1800" b="1" i="0" u="sng" strike="noStrike" baseline="0" dirty="0">
                <a:solidFill>
                  <a:srgbClr val="000000"/>
                </a:solidFill>
                <a:latin typeface="Book Antiqua" panose="02040602050305030304" pitchFamily="18" charset="0"/>
              </a:rPr>
              <a:t>συνεργασία</a:t>
            </a:r>
            <a:r>
              <a:rPr lang="el-GR" sz="1800" b="1" i="0" u="none" strike="noStrike" baseline="0" dirty="0">
                <a:solidFill>
                  <a:srgbClr val="000000"/>
                </a:solidFill>
                <a:latin typeface="Book Antiqua" panose="02040602050305030304" pitchFamily="18" charset="0"/>
              </a:rPr>
              <a:t> </a:t>
            </a:r>
            <a:r>
              <a:rPr lang="el-GR" sz="1800" b="1" i="0" u="none" strike="noStrike" baseline="0" dirty="0">
                <a:solidFill>
                  <a:srgbClr val="FF0000"/>
                </a:solidFill>
                <a:latin typeface="Book Antiqua" panose="02040602050305030304" pitchFamily="18" charset="0"/>
              </a:rPr>
              <a:t>ομάδας ιατρών </a:t>
            </a:r>
            <a:endParaRPr lang="en-US" sz="1800" b="1" i="0" u="none" strike="noStrike" baseline="0" dirty="0">
              <a:solidFill>
                <a:srgbClr val="FF0000"/>
              </a:solidFill>
              <a:latin typeface="Book Antiqua" panose="02040602050305030304" pitchFamily="18" charset="0"/>
            </a:endParaRPr>
          </a:p>
          <a:p>
            <a:pPr marL="0" indent="0">
              <a:buNone/>
            </a:pPr>
            <a:r>
              <a:rPr lang="en-US" sz="1800" b="1" dirty="0">
                <a:solidFill>
                  <a:srgbClr val="FF0000"/>
                </a:solidFill>
                <a:latin typeface="Book Antiqua" panose="02040602050305030304" pitchFamily="18" charset="0"/>
              </a:rPr>
              <a:t>      </a:t>
            </a:r>
            <a:r>
              <a:rPr lang="el-GR" sz="1800" b="1" i="0" u="none" strike="noStrike" baseline="0" dirty="0">
                <a:solidFill>
                  <a:srgbClr val="000000"/>
                </a:solidFill>
                <a:latin typeface="Book Antiqua" panose="02040602050305030304" pitchFamily="18" charset="0"/>
              </a:rPr>
              <a:t>διαφορετικών ειδικοτήτων </a:t>
            </a:r>
            <a:endParaRPr lang="en-US" sz="1800" b="1" i="0" u="none" strike="noStrike" baseline="0" dirty="0">
              <a:solidFill>
                <a:srgbClr val="000000"/>
              </a:solidFill>
              <a:latin typeface="Book Antiqua" panose="02040602050305030304" pitchFamily="18" charset="0"/>
            </a:endParaRPr>
          </a:p>
          <a:p>
            <a:pPr marL="0" indent="0">
              <a:buNone/>
            </a:pPr>
            <a:r>
              <a:rPr lang="en-US" sz="1800" b="1" dirty="0">
                <a:solidFill>
                  <a:srgbClr val="000000"/>
                </a:solidFill>
                <a:latin typeface="Book Antiqua" panose="02040602050305030304" pitchFamily="18" charset="0"/>
              </a:rPr>
              <a:t>      </a:t>
            </a:r>
            <a:r>
              <a:rPr lang="el-GR" sz="1800" b="1" i="0" u="none" strike="noStrike" baseline="0" dirty="0">
                <a:solidFill>
                  <a:srgbClr val="000000"/>
                </a:solidFill>
                <a:latin typeface="Book Antiqua" panose="02040602050305030304" pitchFamily="18" charset="0"/>
              </a:rPr>
              <a:t>(</a:t>
            </a:r>
            <a:r>
              <a:rPr lang="en-US" sz="1800" b="1" i="0" u="none" strike="noStrike" baseline="0" dirty="0">
                <a:solidFill>
                  <a:srgbClr val="000000"/>
                </a:solidFill>
                <a:latin typeface="Book Antiqua" panose="02040602050305030304" pitchFamily="18" charset="0"/>
              </a:rPr>
              <a:t>multidisciplinary team approach</a:t>
            </a:r>
            <a:r>
              <a:rPr lang="el-GR" sz="1800" b="1" i="0" u="none" strike="noStrike" baseline="0" dirty="0">
                <a:solidFill>
                  <a:srgbClr val="000000"/>
                </a:solidFill>
                <a:latin typeface="Book Antiqua" panose="02040602050305030304" pitchFamily="18" charset="0"/>
              </a:rPr>
              <a:t>)</a:t>
            </a:r>
            <a:r>
              <a:rPr lang="en-US" sz="1800" b="1" i="0" u="none" strike="noStrike" baseline="0" dirty="0">
                <a:solidFill>
                  <a:srgbClr val="000000"/>
                </a:solidFill>
                <a:latin typeface="Book Antiqua" panose="02040602050305030304" pitchFamily="18" charset="0"/>
              </a:rPr>
              <a:t> </a:t>
            </a:r>
            <a:endParaRPr lang="en-US" b="1" dirty="0">
              <a:latin typeface="Book Antiqua" panose="0204060205030503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5693004-835F-A00A-E0FA-AC31B8EAC23C}"/>
              </a:ext>
            </a:extLst>
          </p:cNvPr>
          <p:cNvSpPr txBox="1"/>
          <p:nvPr/>
        </p:nvSpPr>
        <p:spPr>
          <a:xfrm>
            <a:off x="16766" y="4269880"/>
            <a:ext cx="9118284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905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212121"/>
                </a:solidFill>
                <a:effectLst/>
                <a:latin typeface="Book Antiqua" panose="02040602050305030304" pitchFamily="18" charset="0"/>
              </a:rPr>
              <a:t>Wanhainen A et al. Editor's Choice - European Society for Vascular Surgery (ESVS) 2024 Clinical Practice Guidelines on the Management of Abdominal Aorto-Iliac Artery Aneurysms. Eur J Vasc Endovasc Surg. 2024 Feb;67(2):192-331. </a:t>
            </a:r>
            <a:endParaRPr lang="en-US" sz="1200" i="1" dirty="0">
              <a:latin typeface="Book Antiqua" panose="02040602050305030304" pitchFamily="18" charset="0"/>
            </a:endParaRPr>
          </a:p>
        </p:txBody>
      </p:sp>
      <p:pic>
        <p:nvPicPr>
          <p:cNvPr id="6" name="Εικόνα 5" descr="Εικόνα που περιέχει σκίτσο/σχέδιο, ασπρόμαυρο, τέχνη&#10;&#10;Περιγραφή που δημιουργήθηκε αυτόματα">
            <a:extLst>
              <a:ext uri="{FF2B5EF4-FFF2-40B4-BE49-F238E27FC236}">
                <a16:creationId xmlns:a16="http://schemas.microsoft.com/office/drawing/2014/main" id="{34BC7B96-0DD6-8FCB-BC8C-41E70C4E02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1942276"/>
            <a:ext cx="2831236" cy="2220230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33991015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8FCCC69-6FD3-802C-32B2-52A6ED1641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l-GR" sz="4000" b="1" dirty="0">
                <a:solidFill>
                  <a:srgbClr val="C00000"/>
                </a:solidFill>
                <a:latin typeface="Book Antiqua" panose="02040602050305030304" pitchFamily="18" charset="0"/>
              </a:rPr>
              <a:t>Θεραπευτικές επιλογές</a:t>
            </a:r>
            <a:endParaRPr lang="en-US" sz="4000" b="1" dirty="0">
              <a:solidFill>
                <a:srgbClr val="C00000"/>
              </a:solidFill>
              <a:latin typeface="Book Antiqua" panose="02040602050305030304" pitchFamily="18" charset="0"/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0A88A189-538F-308E-FA0B-089145FA53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l-GR" sz="1800" b="1" dirty="0">
                <a:latin typeface="Book Antiqua" panose="02040602050305030304" pitchFamily="18" charset="0"/>
              </a:rPr>
              <a:t>Ανοικτή αποκατάσταση</a:t>
            </a:r>
          </a:p>
          <a:p>
            <a:pPr marL="914400" lvl="1" indent="-514350"/>
            <a:r>
              <a:rPr lang="el-GR" sz="1400" b="1" dirty="0" err="1">
                <a:latin typeface="Book Antiqua" panose="02040602050305030304" pitchFamily="18" charset="0"/>
              </a:rPr>
              <a:t>Όλική</a:t>
            </a:r>
            <a:r>
              <a:rPr lang="el-GR" sz="1400" b="1" dirty="0">
                <a:latin typeface="Book Antiqua" panose="02040602050305030304" pitchFamily="18" charset="0"/>
              </a:rPr>
              <a:t> αφαίρεση του μοσχεύματος</a:t>
            </a:r>
          </a:p>
          <a:p>
            <a:pPr marL="914400" lvl="1" indent="-514350"/>
            <a:r>
              <a:rPr lang="el-GR" sz="1400" b="1" dirty="0">
                <a:latin typeface="Book Antiqua" panose="02040602050305030304" pitchFamily="18" charset="0"/>
              </a:rPr>
              <a:t>Μερική αφαίρεση του μοσχεύματος</a:t>
            </a:r>
            <a:endParaRPr lang="en-US" sz="1800" b="1" dirty="0">
              <a:latin typeface="Book Antiqua" panose="02040602050305030304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1800" b="1" dirty="0">
                <a:latin typeface="Book Antiqua" panose="02040602050305030304" pitchFamily="18" charset="0"/>
              </a:rPr>
              <a:t>In situ </a:t>
            </a:r>
            <a:r>
              <a:rPr lang="el-GR" sz="1800" b="1" dirty="0">
                <a:latin typeface="Book Antiqua" panose="02040602050305030304" pitchFamily="18" charset="0"/>
              </a:rPr>
              <a:t>αποκατάσταση</a:t>
            </a:r>
          </a:p>
          <a:p>
            <a:pPr marL="514350" indent="-514350">
              <a:buFont typeface="+mj-lt"/>
              <a:buAutoNum type="arabicPeriod"/>
            </a:pPr>
            <a:r>
              <a:rPr lang="el-GR" sz="1800" b="1" dirty="0">
                <a:latin typeface="Book Antiqua" panose="02040602050305030304" pitchFamily="18" charset="0"/>
              </a:rPr>
              <a:t>Απολίνωση της αορτής και </a:t>
            </a:r>
            <a:r>
              <a:rPr lang="el-GR" sz="1800" b="1" dirty="0" err="1">
                <a:latin typeface="Book Antiqua" panose="02040602050305030304" pitchFamily="18" charset="0"/>
              </a:rPr>
              <a:t>Εξωανατομική</a:t>
            </a:r>
            <a:r>
              <a:rPr lang="el-GR" sz="1800" b="1" dirty="0">
                <a:latin typeface="Book Antiqua" panose="02040602050305030304" pitchFamily="18" charset="0"/>
              </a:rPr>
              <a:t> παράκαμψη (</a:t>
            </a:r>
            <a:r>
              <a:rPr lang="en-US" sz="1800" b="1" dirty="0">
                <a:latin typeface="Book Antiqua" panose="02040602050305030304" pitchFamily="18" charset="0"/>
              </a:rPr>
              <a:t>synchronous or staged</a:t>
            </a:r>
            <a:r>
              <a:rPr lang="el-GR" sz="1800" b="1" dirty="0">
                <a:latin typeface="Book Antiqua" panose="02040602050305030304" pitchFamily="18" charset="0"/>
              </a:rPr>
              <a:t>)</a:t>
            </a:r>
            <a:endParaRPr lang="en-US" sz="1800" b="1" dirty="0">
              <a:latin typeface="Book Antiqua" panose="02040602050305030304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l-GR" sz="1800" b="1" dirty="0" err="1">
                <a:latin typeface="Book Antiqua" panose="02040602050305030304" pitchFamily="18" charset="0"/>
              </a:rPr>
              <a:t>Ενδαγγειακή</a:t>
            </a:r>
            <a:r>
              <a:rPr lang="el-GR" sz="1800" b="1" dirty="0">
                <a:latin typeface="Book Antiqua" panose="02040602050305030304" pitchFamily="18" charset="0"/>
              </a:rPr>
              <a:t> (</a:t>
            </a:r>
            <a:r>
              <a:rPr lang="en-US" sz="1800" b="1" dirty="0">
                <a:latin typeface="Book Antiqua" panose="02040602050305030304" pitchFamily="18" charset="0"/>
              </a:rPr>
              <a:t>Bridging)</a:t>
            </a:r>
          </a:p>
          <a:p>
            <a:pPr marL="514350" indent="-514350">
              <a:buFont typeface="+mj-lt"/>
              <a:buAutoNum type="arabicPeriod"/>
            </a:pPr>
            <a:r>
              <a:rPr lang="el-GR" sz="1800" b="1" dirty="0" err="1">
                <a:latin typeface="Book Antiqua" panose="02040602050305030304" pitchFamily="18" charset="0"/>
              </a:rPr>
              <a:t>Διαδερμική</a:t>
            </a:r>
            <a:r>
              <a:rPr lang="el-GR" sz="1800" b="1" dirty="0">
                <a:latin typeface="Book Antiqua" panose="02040602050305030304" pitchFamily="18" charset="0"/>
              </a:rPr>
              <a:t> Παροχέτευση – Πλύσεις σάκου</a:t>
            </a:r>
          </a:p>
          <a:p>
            <a:pPr marL="514350" indent="-514350">
              <a:buFont typeface="+mj-lt"/>
              <a:buAutoNum type="arabicPeriod"/>
            </a:pPr>
            <a:r>
              <a:rPr lang="el-GR" sz="1800" b="1" dirty="0">
                <a:latin typeface="Book Antiqua" panose="02040602050305030304" pitchFamily="18" charset="0"/>
              </a:rPr>
              <a:t>Συντηρητική – Παρηγορητική (Αντιβιοτική αγωγή)</a:t>
            </a:r>
          </a:p>
          <a:p>
            <a:endParaRPr lang="en-US" dirty="0"/>
          </a:p>
        </p:txBody>
      </p:sp>
      <p:pic>
        <p:nvPicPr>
          <p:cNvPr id="1026" name="Picture 2" descr="Είδη Πάρτυ | Είδη Πάρτυ για αγόρι | Είδη Πάρτυ για κορίτσι | Είδη Πάρτυ σε  μεγάλη ποικιλία και μοναδικές τιμές Shop Online">
            <a:extLst>
              <a:ext uri="{FF2B5EF4-FFF2-40B4-BE49-F238E27FC236}">
                <a16:creationId xmlns:a16="http://schemas.microsoft.com/office/drawing/2014/main" id="{EF04B741-A6BF-23F9-2793-0D10A1E62F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365" y="194"/>
            <a:ext cx="2167354" cy="2167354"/>
          </a:xfrm>
          <a:prstGeom prst="rect">
            <a:avLst/>
          </a:prstGeom>
          <a:noFill/>
          <a:ln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Το χρονικό ενός ιατρικού επιτεύγματος | Πως οι γιατροί έσωσαν το κομμένο  χέρι του 11χρονου Ζακυνθινού - Εφημερίδα Ημέρα, Ζάκυνθος.">
            <a:extLst>
              <a:ext uri="{FF2B5EF4-FFF2-40B4-BE49-F238E27FC236}">
                <a16:creationId xmlns:a16="http://schemas.microsoft.com/office/drawing/2014/main" id="{ECE83396-F343-C0C5-C151-3720CE8F93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3250" y="2749191"/>
            <a:ext cx="2620503" cy="1467482"/>
          </a:xfrm>
          <a:prstGeom prst="rect">
            <a:avLst/>
          </a:prstGeom>
          <a:noFill/>
          <a:ln w="12700"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A117400-198B-0EA9-9D3E-59F0F2861AA0}"/>
              </a:ext>
            </a:extLst>
          </p:cNvPr>
          <p:cNvSpPr txBox="1"/>
          <p:nvPr/>
        </p:nvSpPr>
        <p:spPr>
          <a:xfrm>
            <a:off x="0" y="4269880"/>
            <a:ext cx="9118284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905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212121"/>
                </a:solidFill>
                <a:effectLst/>
                <a:latin typeface="Book Antiqua" panose="02040602050305030304" pitchFamily="18" charset="0"/>
              </a:rPr>
              <a:t>Wanhainen A et al. Editor's Choice - European Society for Vascular Surgery (ESVS) 2024 Clinical Practice Guidelines on the Management of Abdominal Aorto-Iliac Artery Aneurysms. Eur J Vasc Endovasc Surg. 2024 Feb;67(2):192-331. </a:t>
            </a:r>
            <a:endParaRPr lang="en-US" sz="1200" i="1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88017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E55A2BE-A63C-9B80-1CDB-8CBDDC125A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b="1" dirty="0">
                <a:solidFill>
                  <a:srgbClr val="C00000"/>
                </a:solidFill>
                <a:latin typeface="Book Antiqua" panose="02040602050305030304" pitchFamily="18" charset="0"/>
              </a:rPr>
              <a:t>Εκρίζωση σηπτικής εστίας</a:t>
            </a:r>
            <a:endParaRPr lang="en-US" sz="4000" b="1" dirty="0">
              <a:solidFill>
                <a:srgbClr val="C00000"/>
              </a:solidFill>
              <a:latin typeface="Book Antiqua" panose="02040602050305030304" pitchFamily="18" charset="0"/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8AE6EF48-D4EE-556B-3152-2A39478A97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sz="1800" b="1" u="sng" dirty="0">
                <a:solidFill>
                  <a:srgbClr val="FF0000"/>
                </a:solidFill>
                <a:latin typeface="Book Antiqua" pitchFamily="18" charset="0"/>
              </a:rPr>
              <a:t>Αφαίρεση</a:t>
            </a:r>
            <a:r>
              <a:rPr lang="el-GR" sz="1800" b="1" dirty="0">
                <a:solidFill>
                  <a:srgbClr val="FF0000"/>
                </a:solidFill>
                <a:latin typeface="Book Antiqua" pitchFamily="18" charset="0"/>
              </a:rPr>
              <a:t> </a:t>
            </a:r>
            <a:r>
              <a:rPr lang="el-GR" sz="1800" b="1" dirty="0">
                <a:latin typeface="Book Antiqua" pitchFamily="18" charset="0"/>
              </a:rPr>
              <a:t>του μοσχεύματος</a:t>
            </a:r>
            <a:r>
              <a:rPr lang="en-US" sz="1800" b="1" dirty="0">
                <a:latin typeface="Book Antiqua" pitchFamily="18" charset="0"/>
              </a:rPr>
              <a:t> (graft explantation)</a:t>
            </a:r>
            <a:endParaRPr lang="el-GR" sz="1800" b="1" dirty="0">
              <a:latin typeface="Book Antiqua" pitchFamily="18" charset="0"/>
            </a:endParaRPr>
          </a:p>
          <a:p>
            <a:r>
              <a:rPr lang="el-GR" sz="1800" b="1" u="sng" dirty="0" err="1">
                <a:solidFill>
                  <a:srgbClr val="FF0000"/>
                </a:solidFill>
                <a:latin typeface="Book Antiqua" pitchFamily="18" charset="0"/>
              </a:rPr>
              <a:t>Νεαροποίηση</a:t>
            </a:r>
            <a:r>
              <a:rPr lang="el-GR" sz="1800" b="1" dirty="0">
                <a:latin typeface="Book Antiqua" pitchFamily="18" charset="0"/>
              </a:rPr>
              <a:t> – απομάκρυνση των  μολυσμένων ιστών στον </a:t>
            </a:r>
            <a:r>
              <a:rPr lang="el-GR" sz="1800" b="1" dirty="0" err="1">
                <a:latin typeface="Book Antiqua" pitchFamily="18" charset="0"/>
              </a:rPr>
              <a:t>περιαορτικό</a:t>
            </a:r>
            <a:r>
              <a:rPr lang="el-GR" sz="1800" b="1" dirty="0">
                <a:latin typeface="Book Antiqua" pitchFamily="18" charset="0"/>
              </a:rPr>
              <a:t> χώρο</a:t>
            </a:r>
            <a:endParaRPr lang="en-US" sz="1800" b="1" dirty="0">
              <a:latin typeface="Book Antiqua" pitchFamily="18" charset="0"/>
            </a:endParaRPr>
          </a:p>
          <a:p>
            <a:endParaRPr lang="en-US" dirty="0"/>
          </a:p>
        </p:txBody>
      </p:sp>
      <p:pic>
        <p:nvPicPr>
          <p:cNvPr id="4" name="Picture 4" descr="G:\arhio photografion\molismena moshevmata\Aggelakos\IMG_3842.JPG">
            <a:extLst>
              <a:ext uri="{FF2B5EF4-FFF2-40B4-BE49-F238E27FC236}">
                <a16:creationId xmlns:a16="http://schemas.microsoft.com/office/drawing/2014/main" id="{510100A2-946F-3842-01FD-C39B278B06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0073" y="2193780"/>
            <a:ext cx="3076309" cy="1730424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Εικόνα 4" descr="Εικόνα που περιέχει κείμενο, στιγμιότυπο οθόνης, γραμματοσειρά, αριθμός&#10;&#10;Περιγραφή που δημιουργήθηκε αυτόματα">
            <a:extLst>
              <a:ext uri="{FF2B5EF4-FFF2-40B4-BE49-F238E27FC236}">
                <a16:creationId xmlns:a16="http://schemas.microsoft.com/office/drawing/2014/main" id="{5FF45422-3E78-6984-8050-15DAF4DE4E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738" y="2211710"/>
            <a:ext cx="3718740" cy="1702719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sp>
        <p:nvSpPr>
          <p:cNvPr id="6" name="3 - TextBox"/>
          <p:cNvSpPr txBox="1"/>
          <p:nvPr/>
        </p:nvSpPr>
        <p:spPr>
          <a:xfrm>
            <a:off x="0" y="3983148"/>
            <a:ext cx="9144000" cy="27699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i="1" dirty="0">
                <a:latin typeface="Book Antiqua" pitchFamily="18" charset="0"/>
              </a:rPr>
              <a:t>Khalid</a:t>
            </a:r>
            <a:r>
              <a:rPr lang="el-GR" sz="1200" i="1" dirty="0">
                <a:latin typeface="Book Antiqua" pitchFamily="18" charset="0"/>
              </a:rPr>
              <a:t> </a:t>
            </a:r>
            <a:r>
              <a:rPr lang="en-US" sz="1200" i="1" dirty="0">
                <a:latin typeface="Book Antiqua" pitchFamily="18" charset="0"/>
              </a:rPr>
              <a:t>W et al. Referral Centre Experience with Infected Abdominal Aortic </a:t>
            </a:r>
            <a:r>
              <a:rPr lang="en-US" sz="1200" i="1" dirty="0" err="1">
                <a:latin typeface="Book Antiqua" pitchFamily="18" charset="0"/>
              </a:rPr>
              <a:t>Endograft</a:t>
            </a:r>
            <a:r>
              <a:rPr lang="en-US" sz="1200" i="1" dirty="0">
                <a:latin typeface="Book Antiqua" pitchFamily="18" charset="0"/>
              </a:rPr>
              <a:t> </a:t>
            </a:r>
            <a:r>
              <a:rPr lang="en-US" sz="1200" i="1" dirty="0" err="1">
                <a:latin typeface="Book Antiqua" pitchFamily="18" charset="0"/>
              </a:rPr>
              <a:t>Explantation</a:t>
            </a:r>
            <a:r>
              <a:rPr lang="en-US" sz="1200" i="1" dirty="0">
                <a:latin typeface="Book Antiqua" pitchFamily="18" charset="0"/>
              </a:rPr>
              <a:t>. EJVES 2023:65(1);149-158</a:t>
            </a:r>
            <a:endParaRPr lang="el-GR" sz="1200" i="1" dirty="0">
              <a:latin typeface="Book Antiqua" pitchFamily="18" charset="0"/>
            </a:endParaRPr>
          </a:p>
        </p:txBody>
      </p:sp>
      <p:sp>
        <p:nvSpPr>
          <p:cNvPr id="7" name="4 - TextBox"/>
          <p:cNvSpPr txBox="1"/>
          <p:nvPr/>
        </p:nvSpPr>
        <p:spPr>
          <a:xfrm>
            <a:off x="4050" y="4294603"/>
            <a:ext cx="9144000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i="1" dirty="0">
                <a:latin typeface="Book Antiqua" pitchFamily="18" charset="0"/>
              </a:rPr>
              <a:t>Colacchio</a:t>
            </a:r>
            <a:r>
              <a:rPr lang="el-GR" sz="1200" i="1" dirty="0">
                <a:latin typeface="Book Antiqua" pitchFamily="18" charset="0"/>
              </a:rPr>
              <a:t> </a:t>
            </a:r>
            <a:r>
              <a:rPr lang="en-US" sz="1200" i="1" dirty="0">
                <a:latin typeface="Book Antiqua" pitchFamily="18" charset="0"/>
              </a:rPr>
              <a:t>EC et al. A Systematic Review of In-situ Aortic Reconstructions for Abdominal Aortic Graft and </a:t>
            </a:r>
            <a:r>
              <a:rPr lang="en-US" sz="1200" i="1" dirty="0" err="1">
                <a:latin typeface="Book Antiqua" pitchFamily="18" charset="0"/>
              </a:rPr>
              <a:t>Endograft</a:t>
            </a:r>
            <a:r>
              <a:rPr lang="en-US" sz="1200" i="1" dirty="0">
                <a:latin typeface="Book Antiqua" pitchFamily="18" charset="0"/>
              </a:rPr>
              <a:t> Infections: Outcomes of Currently Available Options for Surgical Replacement. Annals of Vascular Surgery 2023:95;307-316</a:t>
            </a:r>
            <a:endParaRPr lang="el-GR" sz="1200" i="1" dirty="0">
              <a:latin typeface="Book Antiqua" pitchFamily="18" charset="0"/>
            </a:endParaRPr>
          </a:p>
        </p:txBody>
      </p:sp>
      <p:cxnSp>
        <p:nvCxnSpPr>
          <p:cNvPr id="9" name="Ευθεία γραμμή σύνδεσης 8">
            <a:extLst>
              <a:ext uri="{FF2B5EF4-FFF2-40B4-BE49-F238E27FC236}">
                <a16:creationId xmlns:a16="http://schemas.microsoft.com/office/drawing/2014/main" id="{8EE472EB-750C-A817-A6CC-249F24708F15}"/>
              </a:ext>
            </a:extLst>
          </p:cNvPr>
          <p:cNvCxnSpPr>
            <a:cxnSpLocks/>
          </p:cNvCxnSpPr>
          <p:nvPr/>
        </p:nvCxnSpPr>
        <p:spPr>
          <a:xfrm>
            <a:off x="1259632" y="3003798"/>
            <a:ext cx="108012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Ευθεία γραμμή σύνδεσης 13">
            <a:extLst>
              <a:ext uri="{FF2B5EF4-FFF2-40B4-BE49-F238E27FC236}">
                <a16:creationId xmlns:a16="http://schemas.microsoft.com/office/drawing/2014/main" id="{2E4D089A-EAF3-DCF0-F1EB-F6993A94BAC7}"/>
              </a:ext>
            </a:extLst>
          </p:cNvPr>
          <p:cNvCxnSpPr>
            <a:cxnSpLocks/>
          </p:cNvCxnSpPr>
          <p:nvPr/>
        </p:nvCxnSpPr>
        <p:spPr>
          <a:xfrm>
            <a:off x="2555776" y="3001799"/>
            <a:ext cx="108012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72701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B8AA3CF-3D44-33E9-EC66-F15AF96AA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l-GR" sz="4000" b="1" dirty="0">
                <a:solidFill>
                  <a:srgbClr val="C00000"/>
                </a:solidFill>
                <a:latin typeface="Book Antiqua" panose="02040602050305030304" pitchFamily="18" charset="0"/>
              </a:rPr>
              <a:t>Αφαίρεση μοσχεύματος</a:t>
            </a:r>
            <a:endParaRPr lang="en-US" sz="4000" b="1" dirty="0">
              <a:solidFill>
                <a:srgbClr val="C00000"/>
              </a:solidFill>
              <a:latin typeface="Book Antiqua" panose="02040602050305030304" pitchFamily="18" charset="0"/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AA1B6062-373C-1ED1-DE64-892E85C90F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1800" b="1" i="0" u="none" strike="noStrike" baseline="0" dirty="0">
                <a:solidFill>
                  <a:srgbClr val="000000"/>
                </a:solidFill>
                <a:latin typeface="Book Antiqua" panose="02040602050305030304" pitchFamily="18" charset="0"/>
              </a:rPr>
              <a:t>Τεχνικές αφαίρεσης του </a:t>
            </a:r>
            <a:r>
              <a:rPr lang="el-GR" sz="1800" b="1" i="0" u="none" strike="noStrike" baseline="0" dirty="0" err="1">
                <a:solidFill>
                  <a:srgbClr val="000000"/>
                </a:solidFill>
                <a:latin typeface="Book Antiqua" panose="02040602050305030304" pitchFamily="18" charset="0"/>
              </a:rPr>
              <a:t>υπερνεφρικού</a:t>
            </a:r>
            <a:r>
              <a:rPr lang="el-GR" sz="1800" b="1" i="0" u="none" strike="noStrike" baseline="0" dirty="0">
                <a:solidFill>
                  <a:srgbClr val="000000"/>
                </a:solidFill>
                <a:latin typeface="Book Antiqua" panose="02040602050305030304" pitchFamily="18" charset="0"/>
              </a:rPr>
              <a:t> </a:t>
            </a:r>
            <a:r>
              <a:rPr lang="fr-FR" sz="1800" b="1" i="0" u="none" strike="noStrike" baseline="0" dirty="0">
                <a:solidFill>
                  <a:srgbClr val="000000"/>
                </a:solidFill>
                <a:latin typeface="Book Antiqua" panose="02040602050305030304" pitchFamily="18" charset="0"/>
              </a:rPr>
              <a:t>stent</a:t>
            </a:r>
          </a:p>
          <a:p>
            <a:r>
              <a:rPr lang="el-GR" sz="1900" b="1" dirty="0">
                <a:latin typeface="Book Antiqua" pitchFamily="18" charset="0"/>
              </a:rPr>
              <a:t>Αφήνοντας πίσω το </a:t>
            </a:r>
            <a:r>
              <a:rPr lang="el-GR" sz="1900" b="1" dirty="0" err="1">
                <a:latin typeface="Book Antiqua" pitchFamily="18" charset="0"/>
              </a:rPr>
              <a:t>υπερνεφρικό</a:t>
            </a:r>
            <a:r>
              <a:rPr lang="el-GR" sz="1900" b="1" dirty="0">
                <a:latin typeface="Book Antiqua" pitchFamily="18" charset="0"/>
              </a:rPr>
              <a:t> </a:t>
            </a:r>
            <a:r>
              <a:rPr lang="en-US" sz="1900" b="1" dirty="0">
                <a:latin typeface="Book Antiqua" pitchFamily="18" charset="0"/>
              </a:rPr>
              <a:t>bare metal </a:t>
            </a:r>
          </a:p>
          <a:p>
            <a:pPr marL="0" indent="0">
              <a:buNone/>
            </a:pPr>
            <a:r>
              <a:rPr lang="en-US" sz="1900" b="1" dirty="0">
                <a:latin typeface="Book Antiqua" pitchFamily="18" charset="0"/>
              </a:rPr>
              <a:t>      top stent in situ </a:t>
            </a:r>
            <a:r>
              <a:rPr lang="el-GR" sz="1900" b="1" dirty="0">
                <a:latin typeface="Book Antiqua" pitchFamily="18" charset="0"/>
              </a:rPr>
              <a:t>μπορεί να κάνει πιο εύκολη </a:t>
            </a:r>
            <a:endParaRPr lang="en-US" sz="1900" b="1" dirty="0">
              <a:latin typeface="Book Antiqua" pitchFamily="18" charset="0"/>
            </a:endParaRPr>
          </a:p>
          <a:p>
            <a:pPr marL="0" indent="0">
              <a:buNone/>
            </a:pPr>
            <a:r>
              <a:rPr lang="en-US" sz="1900" b="1" dirty="0">
                <a:latin typeface="Book Antiqua" pitchFamily="18" charset="0"/>
              </a:rPr>
              <a:t>      </a:t>
            </a:r>
            <a:r>
              <a:rPr lang="el-GR" sz="1900" b="1" dirty="0">
                <a:latin typeface="Book Antiqua" pitchFamily="18" charset="0"/>
              </a:rPr>
              <a:t>την αφαίρεση ενός μολυσμένου </a:t>
            </a:r>
            <a:r>
              <a:rPr lang="el-GR" sz="1900" b="1" dirty="0" err="1">
                <a:latin typeface="Book Antiqua" pitchFamily="18" charset="0"/>
              </a:rPr>
              <a:t>ενδομοσχεύματος</a:t>
            </a:r>
            <a:r>
              <a:rPr lang="en-US" sz="1900" b="1" dirty="0">
                <a:latin typeface="Book Antiqua" pitchFamily="18" charset="0"/>
              </a:rPr>
              <a:t>.</a:t>
            </a:r>
          </a:p>
          <a:p>
            <a:r>
              <a:rPr lang="el-GR" sz="1900" b="1" dirty="0">
                <a:latin typeface="Book Antiqua" pitchFamily="18" charset="0"/>
              </a:rPr>
              <a:t>Όμως, δεν υπάρχει απόδειξη (</a:t>
            </a:r>
            <a:r>
              <a:rPr lang="en-US" sz="1900" b="1" dirty="0">
                <a:latin typeface="Book Antiqua" pitchFamily="18" charset="0"/>
              </a:rPr>
              <a:t>evidence</a:t>
            </a:r>
            <a:r>
              <a:rPr lang="el-GR" sz="1900" b="1" dirty="0">
                <a:latin typeface="Book Antiqua" pitchFamily="18" charset="0"/>
              </a:rPr>
              <a:t>) για </a:t>
            </a:r>
            <a:endParaRPr lang="en-US" sz="1900" b="1" dirty="0">
              <a:latin typeface="Book Antiqua" pitchFamily="18" charset="0"/>
            </a:endParaRPr>
          </a:p>
          <a:p>
            <a:pPr marL="0" indent="0">
              <a:buNone/>
            </a:pPr>
            <a:r>
              <a:rPr lang="en-US" sz="1900" b="1" dirty="0">
                <a:latin typeface="Book Antiqua" pitchFamily="18" charset="0"/>
              </a:rPr>
              <a:t>      </a:t>
            </a:r>
            <a:r>
              <a:rPr lang="el-GR" sz="1900" b="1" dirty="0">
                <a:latin typeface="Book Antiqua" pitchFamily="18" charset="0"/>
              </a:rPr>
              <a:t>ανάλογη σύσταση και θα πρέπει να υπάρχει </a:t>
            </a:r>
            <a:endParaRPr lang="en-US" sz="1900" b="1" dirty="0">
              <a:latin typeface="Book Antiqua" pitchFamily="18" charset="0"/>
            </a:endParaRPr>
          </a:p>
          <a:p>
            <a:pPr marL="0" indent="0">
              <a:buNone/>
            </a:pPr>
            <a:r>
              <a:rPr lang="en-US" sz="1900" b="1" dirty="0">
                <a:latin typeface="Book Antiqua" pitchFamily="18" charset="0"/>
              </a:rPr>
              <a:t>      </a:t>
            </a:r>
            <a:r>
              <a:rPr lang="el-GR" sz="1900" b="1" dirty="0">
                <a:latin typeface="Book Antiqua" pitchFamily="18" charset="0"/>
              </a:rPr>
              <a:t>εξατομίκευση (</a:t>
            </a:r>
            <a:r>
              <a:rPr lang="en-US" sz="1900" b="1" dirty="0">
                <a:latin typeface="Book Antiqua" pitchFamily="18" charset="0"/>
              </a:rPr>
              <a:t>on a case by case basis</a:t>
            </a:r>
            <a:r>
              <a:rPr lang="el-GR" sz="1900" b="1" dirty="0">
                <a:latin typeface="Book Antiqua" pitchFamily="18" charset="0"/>
              </a:rPr>
              <a:t>) </a:t>
            </a:r>
            <a:r>
              <a:rPr lang="en-US" sz="1900" b="1" dirty="0">
                <a:latin typeface="Book Antiqua" pitchFamily="18" charset="0"/>
              </a:rPr>
              <a:t>.</a:t>
            </a:r>
            <a:endParaRPr lang="el-GR" sz="1900" b="1" dirty="0">
              <a:latin typeface="Book Antiqua" pitchFamily="18" charset="0"/>
            </a:endParaRPr>
          </a:p>
          <a:p>
            <a:endParaRPr lang="en-US" b="1" dirty="0">
              <a:latin typeface="Book Antiqua" panose="02040602050305030304" pitchFamily="18" charset="0"/>
            </a:endParaRPr>
          </a:p>
        </p:txBody>
      </p:sp>
      <p:sp>
        <p:nvSpPr>
          <p:cNvPr id="4" name="4 - TextBox">
            <a:extLst>
              <a:ext uri="{FF2B5EF4-FFF2-40B4-BE49-F238E27FC236}">
                <a16:creationId xmlns:a16="http://schemas.microsoft.com/office/drawing/2014/main" id="{A344FC1C-DEC5-F941-79B7-9882677053B4}"/>
              </a:ext>
            </a:extLst>
          </p:cNvPr>
          <p:cNvSpPr txBox="1"/>
          <p:nvPr/>
        </p:nvSpPr>
        <p:spPr>
          <a:xfrm>
            <a:off x="0" y="4220170"/>
            <a:ext cx="9144000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b="0" i="1" dirty="0">
                <a:solidFill>
                  <a:srgbClr val="212121"/>
                </a:solidFill>
                <a:effectLst/>
                <a:latin typeface="Book Antiqua" panose="02040602050305030304" pitchFamily="18" charset="0"/>
              </a:rPr>
              <a:t>Chaufour X, et al; AURC (French University Surgeons Association) collaborators. A multicenter experience with infected abdominal aortic endograft explantation. J Vasc Surg. 2017 Feb;65(2):372-380. </a:t>
            </a:r>
            <a:endParaRPr lang="el-GR" sz="1200" i="1" dirty="0">
              <a:latin typeface="Book Antiqua" panose="02040602050305030304" pitchFamily="18" charset="0"/>
            </a:endParaRPr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8F7BC11E-5C4E-E522-85C2-71290638634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660232" y="6075"/>
            <a:ext cx="2462421" cy="2481421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8F89B266-DA23-3B10-D49D-65D1D102FE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2568464"/>
            <a:ext cx="2483768" cy="1443446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Ευθύγραμμο βέλος σύνδεσης 7">
            <a:extLst>
              <a:ext uri="{FF2B5EF4-FFF2-40B4-BE49-F238E27FC236}">
                <a16:creationId xmlns:a16="http://schemas.microsoft.com/office/drawing/2014/main" id="{429797CD-CFAA-2A9F-E578-1281A253AFE5}"/>
              </a:ext>
            </a:extLst>
          </p:cNvPr>
          <p:cNvCxnSpPr/>
          <p:nvPr/>
        </p:nvCxnSpPr>
        <p:spPr>
          <a:xfrm>
            <a:off x="5724128" y="1347614"/>
            <a:ext cx="720080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4 - TextBox">
            <a:extLst>
              <a:ext uri="{FF2B5EF4-FFF2-40B4-BE49-F238E27FC236}">
                <a16:creationId xmlns:a16="http://schemas.microsoft.com/office/drawing/2014/main" id="{8E619791-FD33-53F2-EB5A-AACA18D0B37D}"/>
              </a:ext>
            </a:extLst>
          </p:cNvPr>
          <p:cNvSpPr txBox="1"/>
          <p:nvPr/>
        </p:nvSpPr>
        <p:spPr>
          <a:xfrm>
            <a:off x="0" y="4757447"/>
            <a:ext cx="6156176" cy="27699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endParaRPr lang="el-GR" sz="1200" i="1" dirty="0">
              <a:latin typeface="Book Antiqua" panose="02040602050305030304" pitchFamily="18" charset="0"/>
            </a:endParaRPr>
          </a:p>
        </p:txBody>
      </p:sp>
      <p:sp>
        <p:nvSpPr>
          <p:cNvPr id="10" name="4 - TextBox">
            <a:extLst>
              <a:ext uri="{FF2B5EF4-FFF2-40B4-BE49-F238E27FC236}">
                <a16:creationId xmlns:a16="http://schemas.microsoft.com/office/drawing/2014/main" id="{F644F24C-F490-842A-E43D-BB6C4188B365}"/>
              </a:ext>
            </a:extLst>
          </p:cNvPr>
          <p:cNvSpPr txBox="1"/>
          <p:nvPr/>
        </p:nvSpPr>
        <p:spPr>
          <a:xfrm>
            <a:off x="0" y="4681835"/>
            <a:ext cx="6156176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i="1" dirty="0">
                <a:latin typeface="Book Antiqua" panose="02040602050305030304" pitchFamily="18" charset="0"/>
              </a:rPr>
              <a:t>Li HL et al. Current Evidence on Management of Aortic Stent-graft Infection: A Systematic Review and Meta-Analysis. Ann </a:t>
            </a:r>
            <a:r>
              <a:rPr lang="en-US" sz="1200" i="1" dirty="0" err="1">
                <a:latin typeface="Book Antiqua" panose="02040602050305030304" pitchFamily="18" charset="0"/>
              </a:rPr>
              <a:t>Vasc</a:t>
            </a:r>
            <a:r>
              <a:rPr lang="en-US" sz="1200" i="1" dirty="0">
                <a:latin typeface="Book Antiqua" panose="02040602050305030304" pitchFamily="18" charset="0"/>
              </a:rPr>
              <a:t> Surg. 2018 Aug;51:306-313. </a:t>
            </a:r>
            <a:endParaRPr lang="el-GR" sz="1200" i="1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18018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56FCEC3-C2AD-6495-1013-8389BE6C9E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b="1" dirty="0">
                <a:solidFill>
                  <a:srgbClr val="C00000"/>
                </a:solidFill>
                <a:latin typeface="Book Antiqua" panose="02040602050305030304" pitchFamily="18" charset="0"/>
              </a:rPr>
              <a:t>Α</a:t>
            </a:r>
            <a:r>
              <a:rPr lang="el-GR" sz="4000" b="1" i="0" strike="noStrike" baseline="0" dirty="0">
                <a:solidFill>
                  <a:srgbClr val="C00000"/>
                </a:solidFill>
                <a:latin typeface="Book Antiqua" panose="02040602050305030304" pitchFamily="18" charset="0"/>
              </a:rPr>
              <a:t>ποκατάσταση της αιμάτωσης</a:t>
            </a:r>
            <a:endParaRPr lang="en-US" sz="4000" dirty="0">
              <a:solidFill>
                <a:srgbClr val="C00000"/>
              </a:solidFill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1D5FD1CD-37F3-D6ED-F9ED-3518B975DC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1900" b="1" dirty="0">
                <a:latin typeface="Book Antiqua" pitchFamily="18" charset="0"/>
              </a:rPr>
              <a:t>Η προτιμώμενη θεραπεία είναι </a:t>
            </a:r>
            <a:r>
              <a:rPr lang="en-US" sz="1900" b="1" dirty="0">
                <a:solidFill>
                  <a:srgbClr val="FF0000"/>
                </a:solidFill>
                <a:latin typeface="Book Antiqua" pitchFamily="18" charset="0"/>
              </a:rPr>
              <a:t>in situ </a:t>
            </a:r>
            <a:r>
              <a:rPr lang="el-GR" sz="1900" b="1" dirty="0">
                <a:solidFill>
                  <a:srgbClr val="FF0000"/>
                </a:solidFill>
                <a:latin typeface="Book Antiqua" pitchFamily="18" charset="0"/>
              </a:rPr>
              <a:t>αποκατάσταση</a:t>
            </a:r>
            <a:r>
              <a:rPr lang="en-US" sz="1900" b="1" dirty="0">
                <a:latin typeface="Book Antiqua" pitchFamily="18" charset="0"/>
              </a:rPr>
              <a:t>, </a:t>
            </a:r>
            <a:r>
              <a:rPr lang="el-GR" sz="1900" b="1" dirty="0">
                <a:latin typeface="Book Antiqua" pitchFamily="18" charset="0"/>
              </a:rPr>
              <a:t>με χρήση </a:t>
            </a:r>
            <a:r>
              <a:rPr lang="el-GR" sz="1900" b="1" dirty="0">
                <a:solidFill>
                  <a:srgbClr val="FF0000"/>
                </a:solidFill>
                <a:latin typeface="Book Antiqua" pitchFamily="18" charset="0"/>
              </a:rPr>
              <a:t>βιολογικών μοσχευμάτων</a:t>
            </a:r>
            <a:r>
              <a:rPr lang="el-GR" sz="1900" b="1" dirty="0">
                <a:latin typeface="Book Antiqua" pitchFamily="18" charset="0"/>
              </a:rPr>
              <a:t>: </a:t>
            </a:r>
          </a:p>
          <a:p>
            <a:pPr lvl="1"/>
            <a:r>
              <a:rPr lang="el-GR" sz="1800" b="1" u="sng" dirty="0" err="1">
                <a:latin typeface="Book Antiqua" pitchFamily="18" charset="0"/>
              </a:rPr>
              <a:t>αυτόλογη</a:t>
            </a:r>
            <a:r>
              <a:rPr lang="el-GR" sz="1800" b="1" u="sng" dirty="0">
                <a:latin typeface="Book Antiqua" pitchFamily="18" charset="0"/>
              </a:rPr>
              <a:t> εν τω </a:t>
            </a:r>
            <a:r>
              <a:rPr lang="el-GR" sz="1800" b="1" u="sng" dirty="0" err="1">
                <a:latin typeface="Book Antiqua" pitchFamily="18" charset="0"/>
              </a:rPr>
              <a:t>βάθει</a:t>
            </a:r>
            <a:r>
              <a:rPr lang="el-GR" sz="1800" b="1" u="sng" dirty="0">
                <a:latin typeface="Book Antiqua" pitchFamily="18" charset="0"/>
              </a:rPr>
              <a:t> φλέβα</a:t>
            </a:r>
            <a:r>
              <a:rPr lang="en-US" sz="1800" b="1" dirty="0">
                <a:latin typeface="Book Antiqua" pitchFamily="18" charset="0"/>
              </a:rPr>
              <a:t>,</a:t>
            </a:r>
            <a:r>
              <a:rPr lang="el-GR" sz="1800" b="1" dirty="0">
                <a:latin typeface="Book Antiqua" pitchFamily="18" charset="0"/>
              </a:rPr>
              <a:t> </a:t>
            </a:r>
          </a:p>
          <a:p>
            <a:pPr lvl="1"/>
            <a:r>
              <a:rPr lang="el-GR" sz="1800" b="1" u="sng" dirty="0" err="1">
                <a:latin typeface="Book Antiqua" pitchFamily="18" charset="0"/>
              </a:rPr>
              <a:t>αλλομοσχεύματα</a:t>
            </a:r>
            <a:r>
              <a:rPr lang="el-GR" sz="1800" b="1" u="sng" dirty="0">
                <a:latin typeface="Book Antiqua" pitchFamily="18" charset="0"/>
              </a:rPr>
              <a:t> </a:t>
            </a:r>
            <a:r>
              <a:rPr lang="el-GR" sz="1800" b="1" dirty="0">
                <a:latin typeface="Book Antiqua" pitchFamily="18" charset="0"/>
              </a:rPr>
              <a:t>(</a:t>
            </a:r>
            <a:r>
              <a:rPr lang="en-US" sz="1800" b="1" dirty="0">
                <a:latin typeface="Book Antiqua" pitchFamily="18" charset="0"/>
              </a:rPr>
              <a:t>cryopreserved</a:t>
            </a:r>
            <a:r>
              <a:rPr lang="el-GR" sz="1800" b="1" dirty="0">
                <a:latin typeface="Book Antiqua" pitchFamily="18" charset="0"/>
              </a:rPr>
              <a:t>) ή </a:t>
            </a:r>
          </a:p>
          <a:p>
            <a:pPr lvl="1"/>
            <a:r>
              <a:rPr lang="el-GR" sz="1800" b="1" u="sng" dirty="0" err="1">
                <a:latin typeface="Book Antiqua" pitchFamily="18" charset="0"/>
              </a:rPr>
              <a:t>ξενομοσχεύματα</a:t>
            </a:r>
            <a:r>
              <a:rPr lang="el-GR" sz="1800" b="1" u="sng" dirty="0">
                <a:latin typeface="Book Antiqua" pitchFamily="18" charset="0"/>
              </a:rPr>
              <a:t> περικαρδίου </a:t>
            </a:r>
          </a:p>
          <a:p>
            <a:pPr marL="457200" lvl="1" indent="0">
              <a:buNone/>
            </a:pPr>
            <a:r>
              <a:rPr lang="el-GR" sz="1800" b="1" dirty="0">
                <a:latin typeface="Book Antiqua" pitchFamily="18" charset="0"/>
              </a:rPr>
              <a:t>     (</a:t>
            </a:r>
            <a:r>
              <a:rPr lang="en-US" sz="1800" b="1" dirty="0" err="1">
                <a:latin typeface="Book Antiqua" pitchFamily="18" charset="0"/>
              </a:rPr>
              <a:t>xenopericardial</a:t>
            </a:r>
            <a:r>
              <a:rPr lang="en-US" sz="1800" b="1" dirty="0">
                <a:latin typeface="Book Antiqua" pitchFamily="18" charset="0"/>
              </a:rPr>
              <a:t> grafts</a:t>
            </a:r>
            <a:r>
              <a:rPr lang="el-GR" sz="1800" b="1" dirty="0">
                <a:latin typeface="Book Antiqua" pitchFamily="18" charset="0"/>
              </a:rPr>
              <a:t>)</a:t>
            </a:r>
            <a:r>
              <a:rPr lang="en-US" sz="1800" b="1" dirty="0">
                <a:latin typeface="Book Antiqua" pitchFamily="18" charset="0"/>
              </a:rPr>
              <a:t> </a:t>
            </a:r>
            <a:endParaRPr lang="el-GR" sz="1800" b="1" dirty="0">
              <a:latin typeface="Book Antiqua" pitchFamily="18" charset="0"/>
            </a:endParaRPr>
          </a:p>
          <a:p>
            <a:endParaRPr lang="en-US" dirty="0"/>
          </a:p>
        </p:txBody>
      </p:sp>
      <p:pic>
        <p:nvPicPr>
          <p:cNvPr id="4" name="Εικόνα 3" descr="Εικόνα που περιέχει κείμενο, στιγμιότυπο οθόνης, γραμματοσειρά, αριθμός&#10;&#10;Περιγραφή που δημιουργήθηκε αυτόματα">
            <a:extLst>
              <a:ext uri="{FF2B5EF4-FFF2-40B4-BE49-F238E27FC236}">
                <a16:creationId xmlns:a16="http://schemas.microsoft.com/office/drawing/2014/main" id="{121FD6B3-8824-6979-D3C3-355609FCDC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454" y="1635645"/>
            <a:ext cx="4111607" cy="1792409"/>
          </a:xfrm>
          <a:prstGeom prst="rect">
            <a:avLst/>
          </a:prstGeom>
          <a:ln w="12700">
            <a:solidFill>
              <a:srgbClr val="92D050"/>
            </a:solidFill>
          </a:ln>
        </p:spPr>
      </p:pic>
      <p:sp>
        <p:nvSpPr>
          <p:cNvPr id="5" name="3 - TextBox"/>
          <p:cNvSpPr txBox="1"/>
          <p:nvPr/>
        </p:nvSpPr>
        <p:spPr>
          <a:xfrm>
            <a:off x="0" y="3564977"/>
            <a:ext cx="9144000" cy="27699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i="1" dirty="0">
                <a:latin typeface="Book Antiqua" pitchFamily="18" charset="0"/>
              </a:rPr>
              <a:t>Khalid</a:t>
            </a:r>
            <a:r>
              <a:rPr lang="el-GR" sz="1200" i="1" dirty="0">
                <a:latin typeface="Book Antiqua" pitchFamily="18" charset="0"/>
              </a:rPr>
              <a:t> </a:t>
            </a:r>
            <a:r>
              <a:rPr lang="en-US" sz="1200" i="1" dirty="0">
                <a:latin typeface="Book Antiqua" pitchFamily="18" charset="0"/>
              </a:rPr>
              <a:t>W et al. Referral Centre Experience with Infected Abdominal Aortic </a:t>
            </a:r>
            <a:r>
              <a:rPr lang="en-US" sz="1200" i="1" dirty="0" err="1">
                <a:latin typeface="Book Antiqua" pitchFamily="18" charset="0"/>
              </a:rPr>
              <a:t>Endograft</a:t>
            </a:r>
            <a:r>
              <a:rPr lang="en-US" sz="1200" i="1" dirty="0">
                <a:latin typeface="Book Antiqua" pitchFamily="18" charset="0"/>
              </a:rPr>
              <a:t> </a:t>
            </a:r>
            <a:r>
              <a:rPr lang="en-US" sz="1200" i="1" dirty="0" err="1">
                <a:latin typeface="Book Antiqua" pitchFamily="18" charset="0"/>
              </a:rPr>
              <a:t>Explantation</a:t>
            </a:r>
            <a:r>
              <a:rPr lang="en-US" sz="1200" i="1" dirty="0">
                <a:latin typeface="Book Antiqua" pitchFamily="18" charset="0"/>
              </a:rPr>
              <a:t>. EJVES 2023:65(1);149-158</a:t>
            </a:r>
            <a:endParaRPr lang="el-GR" sz="1200" i="1" dirty="0">
              <a:latin typeface="Book Antiqua" pitchFamily="18" charset="0"/>
            </a:endParaRPr>
          </a:p>
        </p:txBody>
      </p:sp>
      <p:sp>
        <p:nvSpPr>
          <p:cNvPr id="6" name="4 - TextBox"/>
          <p:cNvSpPr txBox="1"/>
          <p:nvPr/>
        </p:nvSpPr>
        <p:spPr>
          <a:xfrm>
            <a:off x="0" y="3865242"/>
            <a:ext cx="9144000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i="1" dirty="0">
                <a:latin typeface="Book Antiqua" pitchFamily="18" charset="0"/>
              </a:rPr>
              <a:t>Colacchio</a:t>
            </a:r>
            <a:r>
              <a:rPr lang="el-GR" sz="1200" i="1" dirty="0">
                <a:latin typeface="Book Antiqua" pitchFamily="18" charset="0"/>
              </a:rPr>
              <a:t> </a:t>
            </a:r>
            <a:r>
              <a:rPr lang="en-US" sz="1200" i="1" dirty="0">
                <a:latin typeface="Book Antiqua" pitchFamily="18" charset="0"/>
              </a:rPr>
              <a:t>EC et al. A Systematic Review of In-situ Aortic Reconstructions for Abdominal Aortic Graft and </a:t>
            </a:r>
            <a:r>
              <a:rPr lang="en-US" sz="1200" i="1" dirty="0" err="1">
                <a:latin typeface="Book Antiqua" pitchFamily="18" charset="0"/>
              </a:rPr>
              <a:t>Endograft</a:t>
            </a:r>
            <a:r>
              <a:rPr lang="en-US" sz="1200" i="1" dirty="0">
                <a:latin typeface="Book Antiqua" pitchFamily="18" charset="0"/>
              </a:rPr>
              <a:t> Infections: Outcomes of Currently Available Options for Surgical Replacement. Annals of Vascular Surgery 2023:95;307-316</a:t>
            </a:r>
            <a:endParaRPr lang="el-GR" sz="1200" i="1" dirty="0">
              <a:latin typeface="Book Antiqua" pitchFamily="18" charset="0"/>
            </a:endParaRPr>
          </a:p>
        </p:txBody>
      </p:sp>
      <p:sp>
        <p:nvSpPr>
          <p:cNvPr id="7" name="5 - TextBox"/>
          <p:cNvSpPr txBox="1"/>
          <p:nvPr/>
        </p:nvSpPr>
        <p:spPr>
          <a:xfrm>
            <a:off x="0" y="4363790"/>
            <a:ext cx="9144000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i="1" dirty="0">
                <a:latin typeface="Book Antiqua" pitchFamily="18" charset="0"/>
              </a:rPr>
              <a:t>Alonso W et al. Early outcomes of native and graft-related abdominal aortic infection managed with </a:t>
            </a:r>
            <a:r>
              <a:rPr lang="en-US" sz="1200" i="1" dirty="0" err="1">
                <a:latin typeface="Book Antiqua" pitchFamily="18" charset="0"/>
              </a:rPr>
              <a:t>orthotopic</a:t>
            </a:r>
            <a:r>
              <a:rPr lang="en-US" sz="1200" i="1" dirty="0">
                <a:latin typeface="Book Antiqua" pitchFamily="18" charset="0"/>
              </a:rPr>
              <a:t> </a:t>
            </a:r>
            <a:r>
              <a:rPr lang="en-US" sz="1200" i="1" dirty="0" err="1">
                <a:latin typeface="Book Antiqua" pitchFamily="18" charset="0"/>
              </a:rPr>
              <a:t>xenopericardial</a:t>
            </a:r>
            <a:r>
              <a:rPr lang="en-US" sz="1200" i="1" dirty="0">
                <a:latin typeface="Book Antiqua" pitchFamily="18" charset="0"/>
              </a:rPr>
              <a:t> grafts. JVS 2021: 73(1);222-231</a:t>
            </a:r>
            <a:endParaRPr lang="el-GR" sz="1200" i="1" dirty="0">
              <a:latin typeface="Book Antiqua" pitchFamily="18" charset="0"/>
            </a:endParaRPr>
          </a:p>
        </p:txBody>
      </p:sp>
      <p:sp>
        <p:nvSpPr>
          <p:cNvPr id="8" name="6 - TextBox"/>
          <p:cNvSpPr txBox="1"/>
          <p:nvPr/>
        </p:nvSpPr>
        <p:spPr>
          <a:xfrm>
            <a:off x="-7448" y="4862338"/>
            <a:ext cx="9144000" cy="27699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i="1" dirty="0">
                <a:latin typeface="Book Antiqua" pitchFamily="18" charset="0"/>
              </a:rPr>
              <a:t>Weiss S et al. Long-term results of </a:t>
            </a:r>
            <a:r>
              <a:rPr lang="en-US" sz="1200" i="1" dirty="0" err="1">
                <a:latin typeface="Book Antiqua" pitchFamily="18" charset="0"/>
              </a:rPr>
              <a:t>cryopreserved</a:t>
            </a:r>
            <a:r>
              <a:rPr lang="en-US" sz="1200" i="1" dirty="0">
                <a:latin typeface="Book Antiqua" pitchFamily="18" charset="0"/>
              </a:rPr>
              <a:t> </a:t>
            </a:r>
            <a:r>
              <a:rPr lang="en-US" sz="1200" i="1" dirty="0" err="1">
                <a:latin typeface="Book Antiqua" pitchFamily="18" charset="0"/>
              </a:rPr>
              <a:t>allografts</a:t>
            </a:r>
            <a:r>
              <a:rPr lang="en-US" sz="1200" i="1" dirty="0">
                <a:latin typeface="Book Antiqua" pitchFamily="18" charset="0"/>
              </a:rPr>
              <a:t> in </a:t>
            </a:r>
            <a:r>
              <a:rPr lang="en-US" sz="1200" i="1" dirty="0" err="1">
                <a:latin typeface="Book Antiqua" pitchFamily="18" charset="0"/>
              </a:rPr>
              <a:t>aortoiliac</a:t>
            </a:r>
            <a:r>
              <a:rPr lang="en-US" sz="1200" i="1" dirty="0">
                <a:latin typeface="Book Antiqua" pitchFamily="18" charset="0"/>
              </a:rPr>
              <a:t> graft infections. JVS 2021:74(1);268-275</a:t>
            </a:r>
            <a:endParaRPr lang="el-GR" sz="1200" i="1" dirty="0">
              <a:latin typeface="Book Antiqua" pitchFamily="18" charset="0"/>
            </a:endParaRPr>
          </a:p>
        </p:txBody>
      </p:sp>
      <p:cxnSp>
        <p:nvCxnSpPr>
          <p:cNvPr id="10" name="Ευθεία γραμμή σύνδεσης 9">
            <a:extLst>
              <a:ext uri="{FF2B5EF4-FFF2-40B4-BE49-F238E27FC236}">
                <a16:creationId xmlns:a16="http://schemas.microsoft.com/office/drawing/2014/main" id="{CD21CA14-0442-17CE-D1EB-FE114890CB00}"/>
              </a:ext>
            </a:extLst>
          </p:cNvPr>
          <p:cNvCxnSpPr/>
          <p:nvPr/>
        </p:nvCxnSpPr>
        <p:spPr>
          <a:xfrm>
            <a:off x="6776112" y="2413666"/>
            <a:ext cx="43204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Οβάλ 12">
            <a:extLst>
              <a:ext uri="{FF2B5EF4-FFF2-40B4-BE49-F238E27FC236}">
                <a16:creationId xmlns:a16="http://schemas.microsoft.com/office/drawing/2014/main" id="{4537A4B0-2CEF-0474-8D9D-C325B3207D8F}"/>
              </a:ext>
            </a:extLst>
          </p:cNvPr>
          <p:cNvSpPr/>
          <p:nvPr/>
        </p:nvSpPr>
        <p:spPr>
          <a:xfrm>
            <a:off x="5000454" y="2391508"/>
            <a:ext cx="795682" cy="2522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Ευθύγραμμο βέλος σύνδεσης 14">
            <a:extLst>
              <a:ext uri="{FF2B5EF4-FFF2-40B4-BE49-F238E27FC236}">
                <a16:creationId xmlns:a16="http://schemas.microsoft.com/office/drawing/2014/main" id="{9B2EFF14-0ED3-374A-E8F7-F64CBA28B939}"/>
              </a:ext>
            </a:extLst>
          </p:cNvPr>
          <p:cNvCxnSpPr>
            <a:cxnSpLocks/>
          </p:cNvCxnSpPr>
          <p:nvPr/>
        </p:nvCxnSpPr>
        <p:spPr>
          <a:xfrm flipV="1">
            <a:off x="4788024" y="2532185"/>
            <a:ext cx="177871" cy="18358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21497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i="0" dirty="0" err="1">
                <a:solidFill>
                  <a:srgbClr val="C00000"/>
                </a:solidFill>
                <a:effectLst/>
                <a:latin typeface="Book Antiqua" panose="02040602050305030304" pitchFamily="18" charset="0"/>
              </a:rPr>
              <a:t>Neoaortoiliac</a:t>
            </a:r>
            <a:r>
              <a:rPr lang="en-US" sz="4000" b="1" i="0" dirty="0">
                <a:solidFill>
                  <a:srgbClr val="C00000"/>
                </a:solidFill>
                <a:effectLst/>
                <a:latin typeface="Book Antiqua" panose="02040602050305030304" pitchFamily="18" charset="0"/>
              </a:rPr>
              <a:t> System (NAIS)</a:t>
            </a:r>
          </a:p>
        </p:txBody>
      </p:sp>
      <p:sp>
        <p:nvSpPr>
          <p:cNvPr id="7" name="Θέση περιεχομένου 6">
            <a:extLst>
              <a:ext uri="{FF2B5EF4-FFF2-40B4-BE49-F238E27FC236}">
                <a16:creationId xmlns:a16="http://schemas.microsoft.com/office/drawing/2014/main" id="{B748DD79-E020-FEE2-0003-B8C1C165228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6" descr="IMG_8750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76" b="14776"/>
          <a:stretch/>
        </p:blipFill>
        <p:spPr>
          <a:xfrm>
            <a:off x="904876" y="1162587"/>
            <a:ext cx="8229600" cy="3394472"/>
          </a:xfrm>
          <a:prstGeom prst="rect">
            <a:avLst/>
          </a:prstGeom>
          <a:ln w="12700">
            <a:solidFill>
              <a:srgbClr val="92D050"/>
            </a:solidFill>
          </a:ln>
        </p:spPr>
      </p:pic>
      <p:pic>
        <p:nvPicPr>
          <p:cNvPr id="9" name="Content Placeholder 5" descr="IMG_8718.jpg">
            <a:extLst>
              <a:ext uri="{FF2B5EF4-FFF2-40B4-BE49-F238E27FC236}">
                <a16:creationId xmlns:a16="http://schemas.microsoft.com/office/drawing/2014/main" id="{3C55EC09-2DE7-E43B-B208-997155C1247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5" r="15495"/>
          <a:stretch/>
        </p:blipFill>
        <p:spPr>
          <a:xfrm>
            <a:off x="9524" y="1162587"/>
            <a:ext cx="4038600" cy="3394472"/>
          </a:xfrm>
          <a:prstGeom prst="rect">
            <a:avLst/>
          </a:prstGeom>
          <a:ln w="12700">
            <a:solidFill>
              <a:srgbClr val="92D050"/>
            </a:solidFill>
          </a:ln>
        </p:spPr>
      </p:pic>
      <p:pic>
        <p:nvPicPr>
          <p:cNvPr id="10" name="Content Placeholder 3">
            <a:extLst>
              <a:ext uri="{FF2B5EF4-FFF2-40B4-BE49-F238E27FC236}">
                <a16:creationId xmlns:a16="http://schemas.microsoft.com/office/drawing/2014/main" id="{29046D2B-246D-AFB7-FBB1-DBBEA8813B4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t="9082" b="1087"/>
          <a:stretch/>
        </p:blipFill>
        <p:spPr>
          <a:xfrm>
            <a:off x="4788024" y="3247730"/>
            <a:ext cx="3384376" cy="1309329"/>
          </a:xfrm>
          <a:prstGeom prst="rect">
            <a:avLst/>
          </a:prstGeom>
          <a:ln w="25400">
            <a:solidFill>
              <a:srgbClr val="92D050"/>
            </a:solidFill>
          </a:ln>
        </p:spPr>
      </p:pic>
    </p:spTree>
    <p:extLst>
      <p:ext uri="{BB962C8B-B14F-4D97-AF65-F5344CB8AC3E}">
        <p14:creationId xmlns:p14="http://schemas.microsoft.com/office/powerpoint/2010/main" val="19069826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5271134-D11E-8277-4308-6026465420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1" algn="ctr"/>
            <a:r>
              <a:rPr lang="el-GR" sz="4000" b="1" dirty="0" err="1">
                <a:solidFill>
                  <a:srgbClr val="C00000"/>
                </a:solidFill>
                <a:latin typeface="Book Antiqua" pitchFamily="18" charset="0"/>
              </a:rPr>
              <a:t>Ξενομοσχεύματα</a:t>
            </a:r>
            <a:r>
              <a:rPr lang="el-GR" sz="4000" b="1" dirty="0">
                <a:solidFill>
                  <a:srgbClr val="C00000"/>
                </a:solidFill>
                <a:latin typeface="Book Antiqua" pitchFamily="18" charset="0"/>
              </a:rPr>
              <a:t> περικαρδίου </a:t>
            </a:r>
          </a:p>
        </p:txBody>
      </p:sp>
      <p:pic>
        <p:nvPicPr>
          <p:cNvPr id="5" name="Θέση περιεχομένου 4" descr="Εικόνα που περιέχει τέχνη, ζωγραφική, ψαλίδι&#10;&#10;Περιγραφή που δημιουργήθηκε αυτόματα">
            <a:extLst>
              <a:ext uri="{FF2B5EF4-FFF2-40B4-BE49-F238E27FC236}">
                <a16:creationId xmlns:a16="http://schemas.microsoft.com/office/drawing/2014/main" id="{AD19BD62-BCD3-2150-2FFF-D2F6C5B8DE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079421"/>
            <a:ext cx="5341087" cy="3133289"/>
          </a:xfrm>
          <a:ln>
            <a:solidFill>
              <a:srgbClr val="00B050"/>
            </a:solidFill>
          </a:ln>
        </p:spPr>
      </p:pic>
      <p:sp>
        <p:nvSpPr>
          <p:cNvPr id="6" name="5 - TextBox">
            <a:extLst>
              <a:ext uri="{FF2B5EF4-FFF2-40B4-BE49-F238E27FC236}">
                <a16:creationId xmlns:a16="http://schemas.microsoft.com/office/drawing/2014/main" id="{75854747-51D9-21A3-003D-DC0D6A73C4CF}"/>
              </a:ext>
            </a:extLst>
          </p:cNvPr>
          <p:cNvSpPr txBox="1"/>
          <p:nvPr/>
        </p:nvSpPr>
        <p:spPr>
          <a:xfrm>
            <a:off x="0" y="4299942"/>
            <a:ext cx="9144000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i="1" dirty="0">
                <a:latin typeface="Book Antiqua" pitchFamily="18" charset="0"/>
              </a:rPr>
              <a:t>Alonso W et al. Early outcomes of native and graft-related abdominal aortic infection managed with </a:t>
            </a:r>
            <a:r>
              <a:rPr lang="en-US" sz="1200" i="1" dirty="0" err="1">
                <a:latin typeface="Book Antiqua" pitchFamily="18" charset="0"/>
              </a:rPr>
              <a:t>orthotopic</a:t>
            </a:r>
            <a:r>
              <a:rPr lang="en-US" sz="1200" i="1" dirty="0">
                <a:latin typeface="Book Antiqua" pitchFamily="18" charset="0"/>
              </a:rPr>
              <a:t> </a:t>
            </a:r>
            <a:r>
              <a:rPr lang="en-US" sz="1200" i="1" dirty="0" err="1">
                <a:latin typeface="Book Antiqua" pitchFamily="18" charset="0"/>
              </a:rPr>
              <a:t>xenopericardial</a:t>
            </a:r>
            <a:r>
              <a:rPr lang="en-US" sz="1200" i="1" dirty="0">
                <a:latin typeface="Book Antiqua" pitchFamily="18" charset="0"/>
              </a:rPr>
              <a:t> grafts. JVS 2021: 73(1);222-231</a:t>
            </a:r>
            <a:endParaRPr lang="el-GR" sz="1200" i="1" dirty="0">
              <a:latin typeface="Book Antiqua" pitchFamily="18" charset="0"/>
            </a:endParaRPr>
          </a:p>
        </p:txBody>
      </p:sp>
      <p:pic>
        <p:nvPicPr>
          <p:cNvPr id="4" name="Εικόνα 3" descr="Εικόνα που περιέχει σκίτσο/σχέδιο, φιγούρα δράσης, στήριγμα&#10;&#10;Περιγραφή που δημιουργήθηκε αυτόματα">
            <a:extLst>
              <a:ext uri="{FF2B5EF4-FFF2-40B4-BE49-F238E27FC236}">
                <a16:creationId xmlns:a16="http://schemas.microsoft.com/office/drawing/2014/main" id="{1A4D0241-8365-FFD9-1EF1-964E3DCE60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2767" y="1073674"/>
            <a:ext cx="1284511" cy="3133289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cxnSp>
        <p:nvCxnSpPr>
          <p:cNvPr id="8" name="Ευθεία γραμμή σύνδεσης 7">
            <a:extLst>
              <a:ext uri="{FF2B5EF4-FFF2-40B4-BE49-F238E27FC236}">
                <a16:creationId xmlns:a16="http://schemas.microsoft.com/office/drawing/2014/main" id="{9753ADB6-D871-89E0-6382-313EEA350CEF}"/>
              </a:ext>
            </a:extLst>
          </p:cNvPr>
          <p:cNvCxnSpPr/>
          <p:nvPr/>
        </p:nvCxnSpPr>
        <p:spPr>
          <a:xfrm flipV="1">
            <a:off x="3456711" y="1066640"/>
            <a:ext cx="0" cy="3133289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Ευθεία γραμμή σύνδεσης 8">
            <a:extLst>
              <a:ext uri="{FF2B5EF4-FFF2-40B4-BE49-F238E27FC236}">
                <a16:creationId xmlns:a16="http://schemas.microsoft.com/office/drawing/2014/main" id="{44FCFF52-98FC-8C68-1757-1C25ACCD2377}"/>
              </a:ext>
            </a:extLst>
          </p:cNvPr>
          <p:cNvCxnSpPr/>
          <p:nvPr/>
        </p:nvCxnSpPr>
        <p:spPr>
          <a:xfrm flipV="1">
            <a:off x="5247997" y="1078364"/>
            <a:ext cx="0" cy="3133289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7639883"/>
      </p:ext>
    </p:extLst>
  </p:cSld>
  <p:clrMapOvr>
    <a:masterClrMapping/>
  </p:clrMapOvr>
</p:sld>
</file>

<file path=ppt/theme/theme1.xml><?xml version="1.0" encoding="utf-8"?>
<a:theme xmlns:a="http://schemas.openxmlformats.org/drawingml/2006/main" name="1_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3642</TotalTime>
  <Words>2374</Words>
  <Application>Microsoft Office PowerPoint</Application>
  <PresentationFormat>Προβολή στην οθόνη (16:9)</PresentationFormat>
  <Paragraphs>197</Paragraphs>
  <Slides>28</Slides>
  <Notes>2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6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28</vt:i4>
      </vt:variant>
    </vt:vector>
  </HeadingPairs>
  <TitlesOfParts>
    <vt:vector size="35" baseType="lpstr">
      <vt:lpstr>Arial</vt:lpstr>
      <vt:lpstr>Book Antiqua</vt:lpstr>
      <vt:lpstr>Calibri</vt:lpstr>
      <vt:lpstr>Garamond</vt:lpstr>
      <vt:lpstr>Perpetua</vt:lpstr>
      <vt:lpstr>Times New Roman</vt:lpstr>
      <vt:lpstr>1_Θέμα του Office</vt:lpstr>
      <vt:lpstr>Μόλυνση ενδομοσχεύματος:   Συντηρητική αντιμετώπιση, παροχέτευση ή εξαίρεση;</vt:lpstr>
      <vt:lpstr>Θεραπεία</vt:lpstr>
      <vt:lpstr>Θεραπευτικοί στόχοι</vt:lpstr>
      <vt:lpstr>Θεραπευτικές επιλογές</vt:lpstr>
      <vt:lpstr>Εκρίζωση σηπτικής εστίας</vt:lpstr>
      <vt:lpstr>Αφαίρεση μοσχεύματος</vt:lpstr>
      <vt:lpstr>Αποκατάσταση της αιμάτωσης</vt:lpstr>
      <vt:lpstr>Neoaortoiliac System (NAIS)</vt:lpstr>
      <vt:lpstr>Ξενομοσχεύματα περικαρδίου </vt:lpstr>
      <vt:lpstr>Αλλομοσχεύματα (cryopreserved)</vt:lpstr>
      <vt:lpstr>Βιοσυνθετικά μοσχεύματα</vt:lpstr>
      <vt:lpstr>Βιοσυνθετικά μοσχεύματα</vt:lpstr>
      <vt:lpstr>Μοσχεύματα επενδυμένα με Άργυρο</vt:lpstr>
      <vt:lpstr>Επιπλοοπλαστική</vt:lpstr>
      <vt:lpstr>Σύγκριση μοσχευμάτων</vt:lpstr>
      <vt:lpstr>Βιολογικά vs Συνθετικά</vt:lpstr>
      <vt:lpstr>Βιολογικά μοσχεύματα</vt:lpstr>
      <vt:lpstr>Σύγκριση μοσχευμάτων</vt:lpstr>
      <vt:lpstr>Απολίνωση αορτής  και εξω-ανατομική παράκαμψη</vt:lpstr>
      <vt:lpstr>Απολίνωση αορτής  και εξω-ανατομική παράκαμψη</vt:lpstr>
      <vt:lpstr>Μερική εκτομή μοσχεύματος</vt:lpstr>
      <vt:lpstr>Μερική εκτομή μοσχεύματος</vt:lpstr>
      <vt:lpstr>Θεραπεία</vt:lpstr>
      <vt:lpstr>Συντηρητική θεραπεία</vt:lpstr>
      <vt:lpstr>Συντηρητική θεραπεία</vt:lpstr>
      <vt:lpstr>Διάρκεια αντιβιοτικής αγωγής</vt:lpstr>
      <vt:lpstr>Συμπεράσματα</vt:lpstr>
      <vt:lpstr>Παρουσίαση του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Διαφάνεια 1</dc:title>
  <dc:creator>Papadoulas Spyros</dc:creator>
  <cp:lastModifiedBy>ar810</cp:lastModifiedBy>
  <cp:revision>483</cp:revision>
  <dcterms:modified xsi:type="dcterms:W3CDTF">2024-06-16T19:03:18Z</dcterms:modified>
</cp:coreProperties>
</file>