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0"/>
  </p:notesMasterIdLst>
  <p:sldIdLst>
    <p:sldId id="261"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7" r:id="rId17"/>
    <p:sldId id="296" r:id="rId18"/>
    <p:sldId id="281" r:id="rId19"/>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6F8"/>
    <a:srgbClr val="FEF4E2"/>
    <a:srgbClr val="FDF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95097" autoAdjust="0"/>
  </p:normalViewPr>
  <p:slideViewPr>
    <p:cSldViewPr>
      <p:cViewPr varScale="1">
        <p:scale>
          <a:sx n="110" d="100"/>
          <a:sy n="110" d="100"/>
        </p:scale>
        <p:origin x="77" y="91"/>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3A354-8499-4283-8480-083AA9EDD673}" type="datetimeFigureOut">
              <a:rPr lang="el-GR" smtClean="0"/>
              <a:pPr/>
              <a:t>18/11/2023</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A90C6E-BF7F-42C0-A5CA-B2F0DBE40763}" type="slidenum">
              <a:rPr lang="el-GR" smtClean="0"/>
              <a:pPr/>
              <a:t>‹#›</a:t>
            </a:fld>
            <a:endParaRPr lang="el-GR"/>
          </a:p>
        </p:txBody>
      </p:sp>
    </p:spTree>
    <p:extLst>
      <p:ext uri="{BB962C8B-B14F-4D97-AF65-F5344CB8AC3E}">
        <p14:creationId xmlns:p14="http://schemas.microsoft.com/office/powerpoint/2010/main" val="241641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0A90C6E-BF7F-42C0-A5CA-B2F0DBE40763}"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0A90C6E-BF7F-42C0-A5CA-B2F0DBE40763}" type="slidenum">
              <a:rPr lang="el-GR" smtClean="0"/>
              <a:pPr/>
              <a:t>13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22"/>
            <a:ext cx="7772401"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a:xfrm>
            <a:off x="6553201" y="4767265"/>
            <a:ext cx="2133600" cy="273844"/>
          </a:xfrm>
          <a:prstGeom prst="rect">
            <a:avLst/>
          </a:prstGeom>
        </p:spPr>
        <p:txBody>
          <a:bodyPr/>
          <a:lstStyle/>
          <a:p>
            <a:fld id="{D3F1D1C4-C2D9-4231-9FB2-B2D9D97AA41D}" type="slidenum">
              <a:rPr lang="el-GR" smtClean="0">
                <a:solidFill>
                  <a:prstClr val="black"/>
                </a:solidFill>
              </a:rPr>
              <a:pPr/>
              <a:t>‹#›</a:t>
            </a:fld>
            <a:endParaRPr lang="el-GR">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a:xfrm>
            <a:off x="6553201" y="4767265"/>
            <a:ext cx="2133600" cy="273844"/>
          </a:xfrm>
          <a:prstGeom prst="rect">
            <a:avLst/>
          </a:prstGeom>
        </p:spPr>
        <p:txBody>
          <a:bodyPr/>
          <a:lstStyle/>
          <a:p>
            <a:fld id="{D3F1D1C4-C2D9-4231-9FB2-B2D9D97AA41D}" type="slidenum">
              <a:rPr lang="el-GR" smtClean="0">
                <a:solidFill>
                  <a:prstClr val="black"/>
                </a:solidFill>
              </a:rPr>
              <a:pPr/>
              <a:t>‹#›</a:t>
            </a:fld>
            <a:endParaRPr lang="el-GR">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80"/>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1" y="205980"/>
            <a:ext cx="6019799"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a:xfrm>
            <a:off x="6553201" y="4767265"/>
            <a:ext cx="2133600" cy="273844"/>
          </a:xfrm>
          <a:prstGeom prst="rect">
            <a:avLst/>
          </a:prstGeom>
        </p:spPr>
        <p:txBody>
          <a:bodyPr/>
          <a:lstStyle/>
          <a:p>
            <a:fld id="{D3F1D1C4-C2D9-4231-9FB2-B2D9D97AA41D}" type="slidenum">
              <a:rPr lang="el-GR" smtClean="0">
                <a:solidFill>
                  <a:prstClr val="black"/>
                </a:solidFill>
              </a:rPr>
              <a:pPr/>
              <a:t>‹#›</a:t>
            </a:fld>
            <a:endParaRPr lang="el-GR">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a:xfrm>
            <a:off x="6553201" y="4767265"/>
            <a:ext cx="2133600" cy="273844"/>
          </a:xfrm>
          <a:prstGeom prst="rect">
            <a:avLst/>
          </a:prstGeom>
        </p:spPr>
        <p:txBody>
          <a:bodyPr/>
          <a:lstStyle/>
          <a:p>
            <a:fld id="{D3F1D1C4-C2D9-4231-9FB2-B2D9D97AA41D}" type="slidenum">
              <a:rPr lang="el-GR" smtClean="0">
                <a:solidFill>
                  <a:prstClr val="black"/>
                </a:solidFill>
              </a:rPr>
              <a:pPr/>
              <a:t>‹#›</a:t>
            </a:fld>
            <a:endParaRPr lang="el-GR">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2" y="3305176"/>
            <a:ext cx="7772401"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2" y="2180037"/>
            <a:ext cx="7772401"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a:xfrm>
            <a:off x="6553201" y="4767265"/>
            <a:ext cx="2133600" cy="273844"/>
          </a:xfrm>
          <a:prstGeom prst="rect">
            <a:avLst/>
          </a:prstGeom>
        </p:spPr>
        <p:txBody>
          <a:bodyPr/>
          <a:lstStyle/>
          <a:p>
            <a:fld id="{D3F1D1C4-C2D9-4231-9FB2-B2D9D97AA41D}" type="slidenum">
              <a:rPr lang="el-GR" smtClean="0">
                <a:solidFill>
                  <a:prstClr val="black"/>
                </a:solidFill>
              </a:rPr>
              <a:pPr/>
              <a:t>‹#›</a:t>
            </a:fld>
            <a:endParaRPr lang="el-GR">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a:xfrm>
            <a:off x="6553201" y="4767265"/>
            <a:ext cx="2133600" cy="273844"/>
          </a:xfrm>
          <a:prstGeom prst="rect">
            <a:avLst/>
          </a:prstGeom>
        </p:spPr>
        <p:txBody>
          <a:bodyPr/>
          <a:lstStyle/>
          <a:p>
            <a:fld id="{D3F1D1C4-C2D9-4231-9FB2-B2D9D97AA41D}" type="slidenum">
              <a:rPr lang="el-GR" smtClean="0">
                <a:solidFill>
                  <a:prstClr val="black"/>
                </a:solidFill>
              </a:rPr>
              <a:pPr/>
              <a:t>‹#›</a:t>
            </a:fld>
            <a:endParaRPr lang="el-GR">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2"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2"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a:xfrm>
            <a:off x="6553201" y="4767265"/>
            <a:ext cx="2133600" cy="273844"/>
          </a:xfrm>
          <a:prstGeom prst="rect">
            <a:avLst/>
          </a:prstGeom>
        </p:spPr>
        <p:txBody>
          <a:bodyPr/>
          <a:lstStyle/>
          <a:p>
            <a:fld id="{D3F1D1C4-C2D9-4231-9FB2-B2D9D97AA41D}" type="slidenum">
              <a:rPr lang="el-GR" smtClean="0">
                <a:solidFill>
                  <a:prstClr val="black"/>
                </a:solidFill>
              </a:rPr>
              <a:pPr/>
              <a:t>‹#›</a:t>
            </a:fld>
            <a:endParaRPr lang="el-GR">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a:xfrm>
            <a:off x="6553201" y="4767265"/>
            <a:ext cx="2133600" cy="273844"/>
          </a:xfrm>
          <a:prstGeom prst="rect">
            <a:avLst/>
          </a:prstGeom>
        </p:spPr>
        <p:txBody>
          <a:bodyPr/>
          <a:lstStyle/>
          <a:p>
            <a:fld id="{D3F1D1C4-C2D9-4231-9FB2-B2D9D97AA41D}" type="slidenum">
              <a:rPr lang="el-GR" smtClean="0">
                <a:solidFill>
                  <a:prstClr val="black"/>
                </a:solidFill>
              </a:rPr>
              <a:pPr/>
              <a:t>‹#›</a:t>
            </a:fld>
            <a:endParaRPr lang="el-GR">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5" y="204787"/>
            <a:ext cx="3008312"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5" y="204791"/>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5" y="1076328"/>
            <a:ext cx="3008312"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a:xfrm>
            <a:off x="6553201" y="4767265"/>
            <a:ext cx="2133600" cy="273844"/>
          </a:xfrm>
          <a:prstGeom prst="rect">
            <a:avLst/>
          </a:prstGeom>
        </p:spPr>
        <p:txBody>
          <a:bodyPr/>
          <a:lstStyle/>
          <a:p>
            <a:fld id="{D3F1D1C4-C2D9-4231-9FB2-B2D9D97AA41D}" type="slidenum">
              <a:rPr lang="el-GR" smtClean="0">
                <a:solidFill>
                  <a:prstClr val="black"/>
                </a:solidFill>
              </a:rPr>
              <a:pPr/>
              <a:t>‹#›</a:t>
            </a:fld>
            <a:endParaRPr lang="el-GR">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2"/>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a:xfrm>
            <a:off x="6553201" y="4767265"/>
            <a:ext cx="2133600" cy="273844"/>
          </a:xfrm>
          <a:prstGeom prst="rect">
            <a:avLst/>
          </a:prstGeom>
        </p:spPr>
        <p:txBody>
          <a:bodyPr/>
          <a:lstStyle/>
          <a:p>
            <a:fld id="{D3F1D1C4-C2D9-4231-9FB2-B2D9D97AA41D}" type="slidenum">
              <a:rPr lang="el-GR" smtClean="0">
                <a:solidFill>
                  <a:prstClr val="black"/>
                </a:solidFill>
              </a:rPr>
              <a:pPr/>
              <a:t>‹#›</a:t>
            </a:fld>
            <a:endParaRPr lang="el-GR">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0E5">
            <a:alpha val="3400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1"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1" y="1200151"/>
            <a:ext cx="8229600" cy="3394472"/>
          </a:xfrm>
          <a:prstGeom prst="rect">
            <a:avLst/>
          </a:prstGeom>
        </p:spPr>
        <p:txBody>
          <a:bodyPr vert="horz" lIns="91440" tIns="45720" rIns="91440" bIns="45720" rtlCol="0">
            <a:normAutofit/>
          </a:bodyPr>
          <a:lstStyle/>
          <a:p>
            <a:pPr lvl="0"/>
            <a:r>
              <a:rPr lang="el-GR" dirty="0"/>
              <a:t>Κάντε κλικ για να επεξεργαστείτε τα στυλ κειμένου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ημερομηνίας"/>
          <p:cNvSpPr>
            <a:spLocks noGrp="1"/>
          </p:cNvSpPr>
          <p:nvPr>
            <p:ph type="dt" sz="half" idx="2"/>
          </p:nvPr>
        </p:nvSpPr>
        <p:spPr>
          <a:xfrm>
            <a:off x="457201" y="4767265"/>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solidFill>
                  <a:prstClr val="black">
                    <a:tint val="75000"/>
                  </a:prstClr>
                </a:solidFill>
              </a:rPr>
              <a:pPr/>
              <a:t>18/11/2023</a:t>
            </a:fld>
            <a:endParaRPr lang="el-GR">
              <a:solidFill>
                <a:prstClr val="black">
                  <a:tint val="75000"/>
                </a:prstClr>
              </a:solidFill>
            </a:endParaRPr>
          </a:p>
        </p:txBody>
      </p:sp>
      <p:sp>
        <p:nvSpPr>
          <p:cNvPr id="5" name="4 - Θέση υποσέλιδου"/>
          <p:cNvSpPr>
            <a:spLocks noGrp="1"/>
          </p:cNvSpPr>
          <p:nvPr>
            <p:ph type="ftr" sz="quarter" idx="3"/>
          </p:nvPr>
        </p:nvSpPr>
        <p:spPr>
          <a:xfrm>
            <a:off x="7884368" y="4869657"/>
            <a:ext cx="1259632"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solidFill>
                <a:prstClr val="black">
                  <a:tint val="75000"/>
                </a:prstClr>
              </a:solidFill>
            </a:endParaRPr>
          </a:p>
        </p:txBody>
      </p:sp>
      <p:sp>
        <p:nvSpPr>
          <p:cNvPr id="10" name="9 - Ορθογώνιο"/>
          <p:cNvSpPr/>
          <p:nvPr userDrawn="1"/>
        </p:nvSpPr>
        <p:spPr>
          <a:xfrm>
            <a:off x="1" y="4731990"/>
            <a:ext cx="9144000" cy="41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8 - Ορθογώνιο"/>
          <p:cNvSpPr/>
          <p:nvPr userDrawn="1"/>
        </p:nvSpPr>
        <p:spPr>
          <a:xfrm>
            <a:off x="7308305" y="4711452"/>
            <a:ext cx="18002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700"/>
              </a:lnSpc>
              <a:defRPr/>
            </a:pPr>
            <a:r>
              <a:rPr lang="en-US" sz="900" b="1" dirty="0">
                <a:solidFill>
                  <a:srgbClr val="4BACC6">
                    <a:lumMod val="75000"/>
                  </a:srgbClr>
                </a:solidFill>
                <a:latin typeface="Perpetua" pitchFamily="18" charset="0"/>
              </a:rPr>
              <a:t>Department of  Vascular Surgery</a:t>
            </a:r>
          </a:p>
          <a:p>
            <a:pPr>
              <a:lnSpc>
                <a:spcPts val="700"/>
              </a:lnSpc>
            </a:pPr>
            <a:r>
              <a:rPr lang="en-US" sz="900" b="1" dirty="0">
                <a:solidFill>
                  <a:srgbClr val="4BACC6">
                    <a:lumMod val="75000"/>
                  </a:srgbClr>
                </a:solidFill>
                <a:latin typeface="Perpetua" pitchFamily="18" charset="0"/>
              </a:rPr>
              <a:t>University of  </a:t>
            </a:r>
            <a:r>
              <a:rPr lang="en-US" sz="900" b="1" dirty="0" err="1">
                <a:solidFill>
                  <a:srgbClr val="4BACC6">
                    <a:lumMod val="75000"/>
                  </a:srgbClr>
                </a:solidFill>
                <a:latin typeface="Perpetua" pitchFamily="18" charset="0"/>
              </a:rPr>
              <a:t>Patras</a:t>
            </a:r>
            <a:r>
              <a:rPr lang="en-US" sz="900" b="1" dirty="0">
                <a:solidFill>
                  <a:srgbClr val="4BACC6">
                    <a:lumMod val="75000"/>
                  </a:srgbClr>
                </a:solidFill>
                <a:latin typeface="Perpetua" pitchFamily="18" charset="0"/>
              </a:rPr>
              <a:t>, Greece</a:t>
            </a:r>
            <a:endParaRPr lang="el-GR" sz="900" b="1" dirty="0">
              <a:solidFill>
                <a:srgbClr val="4BACC6">
                  <a:lumMod val="75000"/>
                </a:srgbClr>
              </a:solidFill>
              <a:latin typeface="Garamond" pitchFamily="18" charset="0"/>
            </a:endParaRPr>
          </a:p>
        </p:txBody>
      </p:sp>
      <p:sp>
        <p:nvSpPr>
          <p:cNvPr id="56322" name="AutoShape 2" descr="Σχετική εικόνα"/>
          <p:cNvSpPr>
            <a:spLocks noChangeAspect="1" noChangeArrowheads="1"/>
          </p:cNvSpPr>
          <p:nvPr userDrawn="1"/>
        </p:nvSpPr>
        <p:spPr bwMode="auto">
          <a:xfrm>
            <a:off x="155576"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56324" name="AutoShape 4" descr="Σχετική εικόνα"/>
          <p:cNvSpPr>
            <a:spLocks noChangeAspect="1" noChangeArrowheads="1"/>
          </p:cNvSpPr>
          <p:nvPr userDrawn="1"/>
        </p:nvSpPr>
        <p:spPr bwMode="auto">
          <a:xfrm>
            <a:off x="155576"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pic>
        <p:nvPicPr>
          <p:cNvPr id="56326" name="Picture 6" descr="https://www.upatras.gr/sites/www.upatras.gr/files/up_2017_logo_en.jpg"/>
          <p:cNvPicPr>
            <a:picLocks noChangeAspect="1" noChangeArrowheads="1"/>
          </p:cNvPicPr>
          <p:nvPr userDrawn="1"/>
        </p:nvPicPr>
        <p:blipFill>
          <a:blip r:embed="rId13" cstate="print"/>
          <a:srcRect/>
          <a:stretch>
            <a:fillRect/>
          </a:stretch>
        </p:blipFill>
        <p:spPr bwMode="auto">
          <a:xfrm>
            <a:off x="6156177" y="4731990"/>
            <a:ext cx="1133890" cy="411510"/>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7" y="1491630"/>
            <a:ext cx="8352927" cy="1368152"/>
          </a:xfrm>
          <a:solidFill>
            <a:schemeClr val="accent5">
              <a:lumMod val="20000"/>
              <a:lumOff val="80000"/>
            </a:schemeClr>
          </a:solidFill>
          <a:ln>
            <a:solidFill>
              <a:srgbClr val="0070C0"/>
            </a:solidFill>
          </a:ln>
        </p:spPr>
        <p:txBody>
          <a:bodyPr>
            <a:noAutofit/>
          </a:bodyPr>
          <a:lstStyle/>
          <a:p>
            <a:r>
              <a:rPr lang="el-GR" sz="1800" b="1" dirty="0">
                <a:latin typeface="Book Antiqua" pitchFamily="18" charset="0"/>
                <a:ea typeface="Calibri" panose="020F0502020204030204" pitchFamily="34" charset="0"/>
                <a:cs typeface="Times New Roman" panose="02020603050405020304" pitchFamily="18" charset="0"/>
              </a:rPr>
              <a:t>ΠΡΟΓΡΑΜΜΑ</a:t>
            </a:r>
            <a:r>
              <a:rPr lang="en-US" sz="1800" b="1" dirty="0">
                <a:latin typeface="Book Antiqua" pitchFamily="18" charset="0"/>
                <a:ea typeface="Calibri" panose="020F0502020204030204" pitchFamily="34" charset="0"/>
                <a:cs typeface="Times New Roman" panose="02020603050405020304" pitchFamily="18" charset="0"/>
              </a:rPr>
              <a:t> </a:t>
            </a:r>
            <a:r>
              <a:rPr lang="el-GR" sz="1800" b="1" dirty="0">
                <a:latin typeface="Book Antiqua" pitchFamily="18" charset="0"/>
                <a:ea typeface="Calibri" panose="020F0502020204030204" pitchFamily="34" charset="0"/>
                <a:cs typeface="Times New Roman" panose="02020603050405020304" pitchFamily="18" charset="0"/>
              </a:rPr>
              <a:t>ΜΕΤΑΠΤΥΧΙΑΚΩΝ</a:t>
            </a:r>
            <a:r>
              <a:rPr lang="en-US" sz="1800" b="1" dirty="0">
                <a:latin typeface="Book Antiqua" pitchFamily="18" charset="0"/>
                <a:ea typeface="Calibri" panose="020F0502020204030204" pitchFamily="34" charset="0"/>
                <a:cs typeface="Times New Roman" panose="02020603050405020304" pitchFamily="18" charset="0"/>
              </a:rPr>
              <a:t> </a:t>
            </a:r>
            <a:r>
              <a:rPr lang="el-GR" sz="1800" b="1" dirty="0">
                <a:latin typeface="Book Antiqua" pitchFamily="18" charset="0"/>
                <a:ea typeface="Calibri" panose="020F0502020204030204" pitchFamily="34" charset="0"/>
                <a:cs typeface="Times New Roman" panose="02020603050405020304" pitchFamily="18" charset="0"/>
              </a:rPr>
              <a:t>ΣΠΟΥΔΩΝ</a:t>
            </a:r>
            <a:r>
              <a:rPr lang="en-US" sz="1800" b="1" dirty="0">
                <a:latin typeface="Book Antiqua" pitchFamily="18" charset="0"/>
                <a:ea typeface="Calibri" panose="020F0502020204030204" pitchFamily="34" charset="0"/>
                <a:cs typeface="Times New Roman" panose="02020603050405020304" pitchFamily="18" charset="0"/>
              </a:rPr>
              <a:t> </a:t>
            </a:r>
            <a:r>
              <a:rPr lang="el-GR" sz="1800" b="1" dirty="0">
                <a:latin typeface="Book Antiqua" pitchFamily="18" charset="0"/>
                <a:ea typeface="Calibri" panose="020F0502020204030204" pitchFamily="34" charset="0"/>
                <a:cs typeface="Times New Roman" panose="02020603050405020304" pitchFamily="18" charset="0"/>
              </a:rPr>
              <a:t>«ΕΝΔΑΓΓΕΙΑΚΕΣ</a:t>
            </a:r>
            <a:r>
              <a:rPr lang="en-US" sz="1800" b="1" dirty="0">
                <a:latin typeface="Book Antiqua" pitchFamily="18" charset="0"/>
                <a:ea typeface="Calibri" panose="020F0502020204030204" pitchFamily="34" charset="0"/>
                <a:cs typeface="Times New Roman" panose="02020603050405020304" pitchFamily="18" charset="0"/>
              </a:rPr>
              <a:t> </a:t>
            </a:r>
            <a:r>
              <a:rPr lang="el-GR" sz="1800" b="1" dirty="0">
                <a:latin typeface="Book Antiqua" pitchFamily="18" charset="0"/>
                <a:ea typeface="Calibri" panose="020F0502020204030204" pitchFamily="34" charset="0"/>
                <a:cs typeface="Times New Roman" panose="02020603050405020304" pitchFamily="18" charset="0"/>
              </a:rPr>
              <a:t>ΤΕΧΝΙΚΕΣ»</a:t>
            </a:r>
            <a:br>
              <a:rPr lang="en-US" sz="1800" b="1" dirty="0">
                <a:latin typeface="Book Antiqua" pitchFamily="18" charset="0"/>
                <a:ea typeface="Calibri" panose="020F0502020204030204" pitchFamily="34" charset="0"/>
                <a:cs typeface="Times New Roman" panose="02020603050405020304" pitchFamily="18" charset="0"/>
              </a:rPr>
            </a:br>
            <a:r>
              <a:rPr lang="el-GR" sz="1800" b="1" dirty="0">
                <a:latin typeface="Book Antiqua" pitchFamily="18" charset="0"/>
                <a:ea typeface="Calibri" panose="020F0502020204030204" pitchFamily="34" charset="0"/>
                <a:cs typeface="Times New Roman" panose="02020603050405020304" pitchFamily="18" charset="0"/>
              </a:rPr>
              <a:t>ΔΙΠΛΩΜΑΤΙΚΗ ΕΡΓΑΣΙΑ </a:t>
            </a:r>
            <a:br>
              <a:rPr lang="en-US" sz="1800" b="1" dirty="0">
                <a:latin typeface="Book Antiqua" pitchFamily="18" charset="0"/>
              </a:rPr>
            </a:br>
            <a:r>
              <a:rPr lang="en-US" sz="1800" b="1" dirty="0">
                <a:solidFill>
                  <a:srgbClr val="C00000"/>
                </a:solidFill>
                <a:latin typeface="Book Antiqua" pitchFamily="18" charset="0"/>
              </a:rPr>
              <a:t>LATE POST-EVAR ABDOMINAL AORTIC ANEURYSM RUPTURE. </a:t>
            </a:r>
            <a:br>
              <a:rPr lang="en-US" sz="1800" b="1" dirty="0">
                <a:solidFill>
                  <a:srgbClr val="C00000"/>
                </a:solidFill>
                <a:latin typeface="Book Antiqua" pitchFamily="18" charset="0"/>
              </a:rPr>
            </a:br>
            <a:r>
              <a:rPr lang="en-US" sz="1800" b="1" dirty="0">
                <a:solidFill>
                  <a:srgbClr val="C00000"/>
                </a:solidFill>
                <a:latin typeface="Book Antiqua" pitchFamily="18" charset="0"/>
              </a:rPr>
              <a:t>A REVIEW METANALYSIS STUDY</a:t>
            </a:r>
            <a:endParaRPr lang="el-GR" sz="1800" b="1" dirty="0">
              <a:solidFill>
                <a:srgbClr val="C00000"/>
              </a:solidFill>
              <a:latin typeface="Book Antiqua" pitchFamily="18" charset="0"/>
            </a:endParaRPr>
          </a:p>
        </p:txBody>
      </p:sp>
      <p:sp>
        <p:nvSpPr>
          <p:cNvPr id="17412" name="AutoShape 4" descr="Πανεπιστήμιο Πατρών University of Patras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4" name="AutoShape 6" descr="University of Patras : Rankings, Fees &amp; Courses Details | Top Univers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6" name="AutoShape 8" descr="University of Patras : Rankings, Fees &amp; Courses Details | Top Univers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8" name="AutoShape 10" descr="Study in Greece - University of Patr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3" name="4 - Θέση κειμένου">
            <a:extLst>
              <a:ext uri="{FF2B5EF4-FFF2-40B4-BE49-F238E27FC236}">
                <a16:creationId xmlns:a16="http://schemas.microsoft.com/office/drawing/2014/main" id="{6F72C294-1046-48BC-A1D8-5DB571338BEA}"/>
              </a:ext>
            </a:extLst>
          </p:cNvPr>
          <p:cNvSpPr txBox="1">
            <a:spLocks noGrp="1"/>
          </p:cNvSpPr>
          <p:nvPr>
            <p:ph type="subTitle" idx="1"/>
          </p:nvPr>
        </p:nvSpPr>
        <p:spPr>
          <a:xfrm>
            <a:off x="395536" y="3003798"/>
            <a:ext cx="8352928" cy="1728192"/>
          </a:xfrm>
          <a:prstGeom prst="rect">
            <a:avLst/>
          </a:prstGeom>
          <a:ln>
            <a:noFill/>
          </a:ln>
        </p:spPr>
        <p:txBody>
          <a:bodyPr>
            <a:normAutofit fontScale="92500" lnSpcReduction="10000"/>
          </a:bodyPr>
          <a:lstStyle/>
          <a:p>
            <a:pPr marL="342900" lvl="0" indent="-342900">
              <a:defRPr/>
            </a:pPr>
            <a:r>
              <a:rPr lang="el-GR" sz="3000" b="1" dirty="0">
                <a:solidFill>
                  <a:schemeClr val="accent5">
                    <a:lumMod val="50000"/>
                  </a:schemeClr>
                </a:solidFill>
                <a:latin typeface="Book Antiqua" pitchFamily="18" charset="0"/>
              </a:rPr>
              <a:t>ΠΑΠΑΔΟΥΛΑΣ ΣΠΥΡΙΔΩΝ</a:t>
            </a:r>
          </a:p>
          <a:p>
            <a:pPr marL="342900" lvl="0" indent="-342900">
              <a:defRPr/>
            </a:pPr>
            <a:endParaRPr lang="el-GR" sz="2200" b="1" dirty="0">
              <a:solidFill>
                <a:schemeClr val="accent5">
                  <a:lumMod val="50000"/>
                </a:schemeClr>
              </a:solidFill>
              <a:latin typeface="Book Antiqua" pitchFamily="18" charset="0"/>
            </a:endParaRPr>
          </a:p>
          <a:p>
            <a:pPr marL="342900" lvl="0" indent="-342900">
              <a:defRPr/>
            </a:pPr>
            <a:r>
              <a:rPr lang="el-GR" sz="1900" b="1" dirty="0">
                <a:solidFill>
                  <a:schemeClr val="accent5">
                    <a:lumMod val="50000"/>
                  </a:schemeClr>
                </a:solidFill>
                <a:latin typeface="Book Antiqua" pitchFamily="18" charset="0"/>
              </a:rPr>
              <a:t>ΑΓΓΕΙΟΧΕΙΡΟΥΡΓΟΣ, ΔΙΕΥΘΥΝΤΗΣ ΕΣΥ </a:t>
            </a:r>
            <a:endParaRPr lang="en-US" sz="1900" b="1" dirty="0">
              <a:solidFill>
                <a:schemeClr val="accent5">
                  <a:lumMod val="50000"/>
                </a:schemeClr>
              </a:solidFill>
              <a:latin typeface="Book Antiqua" pitchFamily="18" charset="0"/>
            </a:endParaRPr>
          </a:p>
          <a:p>
            <a:pPr marL="342900" lvl="0" indent="-342900">
              <a:defRPr/>
            </a:pPr>
            <a:r>
              <a:rPr lang="el-GR" sz="1900" b="1" dirty="0">
                <a:solidFill>
                  <a:schemeClr val="accent5">
                    <a:lumMod val="50000"/>
                  </a:schemeClr>
                </a:solidFill>
                <a:latin typeface="Book Antiqua" pitchFamily="18" charset="0"/>
              </a:rPr>
              <a:t>ΠΑΝΕΠΙΣΤΗΜΙΑΚΟ ΝΟΣΟΚΟΜΕΙΟ ΠΑΤΡΩΝ</a:t>
            </a:r>
          </a:p>
          <a:p>
            <a:pPr marL="342900" lvl="0" indent="-342900">
              <a:defRPr/>
            </a:pPr>
            <a:r>
              <a:rPr lang="el-GR" sz="1900" b="1" dirty="0">
                <a:solidFill>
                  <a:schemeClr val="accent5">
                    <a:lumMod val="50000"/>
                  </a:schemeClr>
                </a:solidFill>
                <a:latin typeface="Book Antiqua" pitchFamily="18" charset="0"/>
              </a:rPr>
              <a:t>ΙΟΥΝΙΟΣ, 2023</a:t>
            </a:r>
          </a:p>
          <a:p>
            <a:pPr marL="342900" marR="0" lvl="0" indent="-342900" algn="ctr" defTabSz="914400" rtl="0" eaLnBrk="1" fontAlgn="auto" latinLnBrk="0" hangingPunct="1">
              <a:spcBef>
                <a:spcPct val="20000"/>
              </a:spcBef>
              <a:spcAft>
                <a:spcPts val="0"/>
              </a:spcAft>
              <a:buClrTx/>
              <a:buSzTx/>
              <a:tabLst/>
              <a:defRPr/>
            </a:pPr>
            <a:endParaRPr kumimoji="0" lang="el-GR" sz="2200" b="1" i="0" u="none" strike="noStrike" kern="1200" cap="none" spc="0" normalizeH="0" baseline="0" noProof="0" dirty="0">
              <a:ln>
                <a:noFill/>
              </a:ln>
              <a:solidFill>
                <a:schemeClr val="accent5">
                  <a:lumMod val="50000"/>
                </a:schemeClr>
              </a:solidFill>
              <a:effectLst/>
              <a:uLnTx/>
              <a:uFillTx/>
              <a:latin typeface="Book Antiqua" pitchFamily="18" charset="0"/>
            </a:endParaRPr>
          </a:p>
        </p:txBody>
      </p:sp>
      <p:pic>
        <p:nvPicPr>
          <p:cNvPr id="1026" name="Picture 2"/>
          <p:cNvPicPr>
            <a:picLocks noChangeAspect="1" noChangeArrowheads="1"/>
          </p:cNvPicPr>
          <p:nvPr/>
        </p:nvPicPr>
        <p:blipFill>
          <a:blip r:embed="rId3" cstate="print"/>
          <a:srcRect t="14085" r="962" b="61266"/>
          <a:stretch>
            <a:fillRect/>
          </a:stretch>
        </p:blipFill>
        <p:spPr bwMode="auto">
          <a:xfrm>
            <a:off x="395536" y="267494"/>
            <a:ext cx="8352928" cy="1152128"/>
          </a:xfrm>
          <a:prstGeom prst="rect">
            <a:avLst/>
          </a:prstGeom>
          <a:noFill/>
          <a:ln w="9525">
            <a:solidFill>
              <a:srgbClr val="0070C0"/>
            </a:solidFill>
            <a:miter lim="800000"/>
            <a:headEnd/>
            <a:tailEnd/>
          </a:ln>
        </p:spPr>
      </p:pic>
      <p:cxnSp>
        <p:nvCxnSpPr>
          <p:cNvPr id="14" name="13 - Ευθεία γραμμή σύνδεσης"/>
          <p:cNvCxnSpPr/>
          <p:nvPr/>
        </p:nvCxnSpPr>
        <p:spPr>
          <a:xfrm>
            <a:off x="2339752" y="3507854"/>
            <a:ext cx="4464496"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17B150-9DB6-7D09-5139-518C725E2788}"/>
              </a:ext>
            </a:extLst>
          </p:cNvPr>
          <p:cNvSpPr>
            <a:spLocks noGrp="1"/>
          </p:cNvSpPr>
          <p:nvPr>
            <p:ph type="title"/>
          </p:nvPr>
        </p:nvSpPr>
        <p:spPr>
          <a:xfrm>
            <a:off x="251520" y="267494"/>
            <a:ext cx="8892480" cy="994172"/>
          </a:xfrm>
        </p:spPr>
        <p:txBody>
          <a:bodyPr>
            <a:noAutofit/>
          </a:bodyPr>
          <a:lstStyle/>
          <a:p>
            <a:pPr algn="ctr"/>
            <a:r>
              <a:rPr lang="en-US" sz="2400" b="1" dirty="0">
                <a:solidFill>
                  <a:srgbClr val="C00000"/>
                </a:solidFill>
                <a:latin typeface="Book Antiqua" pitchFamily="18" charset="0"/>
              </a:rPr>
              <a:t>Characteristics </a:t>
            </a:r>
            <a:r>
              <a:rPr lang="el-GR" sz="2400" b="1" dirty="0">
                <a:solidFill>
                  <a:srgbClr val="C00000"/>
                </a:solidFill>
                <a:latin typeface="Book Antiqua" pitchFamily="18" charset="0"/>
              </a:rPr>
              <a:t>-</a:t>
            </a:r>
            <a:r>
              <a:rPr lang="en-US" sz="2400" b="1" dirty="0">
                <a:solidFill>
                  <a:srgbClr val="C00000"/>
                </a:solidFill>
                <a:latin typeface="Book Antiqua" pitchFamily="18" charset="0"/>
              </a:rPr>
              <a:t> Previous interventions </a:t>
            </a:r>
            <a:br>
              <a:rPr lang="en-US" sz="2400" b="1" dirty="0">
                <a:solidFill>
                  <a:srgbClr val="C00000"/>
                </a:solidFill>
                <a:latin typeface="Book Antiqua" pitchFamily="18" charset="0"/>
              </a:rPr>
            </a:br>
            <a:r>
              <a:rPr lang="en-US" sz="2400" b="1" dirty="0">
                <a:solidFill>
                  <a:srgbClr val="C00000"/>
                </a:solidFill>
                <a:latin typeface="Book Antiqua" pitchFamily="18" charset="0"/>
              </a:rPr>
              <a:t>and</a:t>
            </a:r>
            <a:r>
              <a:rPr lang="el-GR" sz="2400" b="1" dirty="0">
                <a:solidFill>
                  <a:srgbClr val="C00000"/>
                </a:solidFill>
                <a:latin typeface="Book Antiqua" pitchFamily="18" charset="0"/>
              </a:rPr>
              <a:t> </a:t>
            </a:r>
            <a:r>
              <a:rPr lang="en-US" sz="2400" b="1" dirty="0">
                <a:solidFill>
                  <a:srgbClr val="C00000"/>
                </a:solidFill>
                <a:latin typeface="Book Antiqua" pitchFamily="18" charset="0"/>
              </a:rPr>
              <a:t>Compliance to follow up </a:t>
            </a:r>
            <a:br>
              <a:rPr lang="el-GR" sz="3200" dirty="0">
                <a:solidFill>
                  <a:srgbClr val="C00000"/>
                </a:solidFill>
                <a:latin typeface="Book Antiqua" pitchFamily="18" charset="0"/>
              </a:rPr>
            </a:br>
            <a:endParaRPr lang="en-US" sz="3200" dirty="0">
              <a:solidFill>
                <a:srgbClr val="C00000"/>
              </a:solidFill>
              <a:latin typeface="Book Antiqua" pitchFamily="18" charset="0"/>
            </a:endParaRPr>
          </a:p>
        </p:txBody>
      </p:sp>
      <p:pic>
        <p:nvPicPr>
          <p:cNvPr id="4098" name="Picture 2"/>
          <p:cNvPicPr>
            <a:picLocks noChangeAspect="1" noChangeArrowheads="1"/>
          </p:cNvPicPr>
          <p:nvPr/>
        </p:nvPicPr>
        <p:blipFill>
          <a:blip r:embed="rId2" cstate="print"/>
          <a:srcRect l="26534" t="25262" r="26328" b="21300"/>
          <a:stretch>
            <a:fillRect/>
          </a:stretch>
        </p:blipFill>
        <p:spPr bwMode="auto">
          <a:xfrm>
            <a:off x="467544" y="1059582"/>
            <a:ext cx="5790098" cy="3692236"/>
          </a:xfrm>
          <a:prstGeom prst="rect">
            <a:avLst/>
          </a:prstGeom>
          <a:noFill/>
          <a:ln w="9525">
            <a:noFill/>
            <a:miter lim="800000"/>
            <a:headEnd/>
            <a:tailEnd/>
          </a:ln>
        </p:spPr>
      </p:pic>
      <p:sp>
        <p:nvSpPr>
          <p:cNvPr id="8" name="7 - Ορθογώνιο"/>
          <p:cNvSpPr/>
          <p:nvPr/>
        </p:nvSpPr>
        <p:spPr>
          <a:xfrm>
            <a:off x="6300192" y="843558"/>
            <a:ext cx="2843808" cy="4524315"/>
          </a:xfrm>
          <a:prstGeom prst="rect">
            <a:avLst/>
          </a:prstGeom>
        </p:spPr>
        <p:txBody>
          <a:bodyPr wrap="square">
            <a:spAutoFit/>
          </a:bodyPr>
          <a:lstStyle/>
          <a:p>
            <a:endParaRPr lang="en-US" b="1" dirty="0">
              <a:solidFill>
                <a:srgbClr val="0836F8"/>
              </a:solidFill>
              <a:latin typeface="Book Antiqua" pitchFamily="18" charset="0"/>
            </a:endParaRPr>
          </a:p>
          <a:p>
            <a:r>
              <a:rPr lang="en-US" b="1" dirty="0">
                <a:solidFill>
                  <a:srgbClr val="0836F8"/>
                </a:solidFill>
                <a:latin typeface="Book Antiqua" pitchFamily="18" charset="0"/>
              </a:rPr>
              <a:t>12.4%</a:t>
            </a:r>
            <a:r>
              <a:rPr lang="en-US" dirty="0">
                <a:solidFill>
                  <a:srgbClr val="0836F8"/>
                </a:solidFill>
                <a:latin typeface="Book Antiqua" pitchFamily="18" charset="0"/>
              </a:rPr>
              <a:t> :proportion of post-EVAR LARs to total number of ruptured AAA </a:t>
            </a:r>
          </a:p>
          <a:p>
            <a:endParaRPr lang="en-US" b="1" dirty="0">
              <a:solidFill>
                <a:srgbClr val="0836F8"/>
              </a:solidFill>
              <a:latin typeface="Book Antiqua" pitchFamily="18" charset="0"/>
            </a:endParaRPr>
          </a:p>
          <a:p>
            <a:r>
              <a:rPr lang="en-US" b="1" dirty="0">
                <a:solidFill>
                  <a:srgbClr val="0836F8"/>
                </a:solidFill>
                <a:latin typeface="Book Antiqua" pitchFamily="18" charset="0"/>
              </a:rPr>
              <a:t>34.8%</a:t>
            </a:r>
            <a:r>
              <a:rPr lang="en-US" dirty="0">
                <a:solidFill>
                  <a:srgbClr val="0836F8"/>
                </a:solidFill>
                <a:latin typeface="Book Antiqua" pitchFamily="18" charset="0"/>
              </a:rPr>
              <a:t> : </a:t>
            </a:r>
            <a:r>
              <a:rPr lang="en-US" dirty="0" err="1">
                <a:solidFill>
                  <a:srgbClr val="0836F8"/>
                </a:solidFill>
                <a:latin typeface="Book Antiqua" pitchFamily="18" charset="0"/>
              </a:rPr>
              <a:t>Haemodynamic</a:t>
            </a:r>
            <a:r>
              <a:rPr lang="en-US" dirty="0">
                <a:solidFill>
                  <a:srgbClr val="0836F8"/>
                </a:solidFill>
                <a:latin typeface="Book Antiqua" pitchFamily="18" charset="0"/>
              </a:rPr>
              <a:t> instability</a:t>
            </a:r>
            <a:endParaRPr lang="el-GR" dirty="0">
              <a:solidFill>
                <a:srgbClr val="0836F8"/>
              </a:solidFill>
              <a:latin typeface="Book Antiqua" pitchFamily="18" charset="0"/>
            </a:endParaRPr>
          </a:p>
          <a:p>
            <a:endParaRPr lang="en-US" dirty="0">
              <a:solidFill>
                <a:srgbClr val="0836F8"/>
              </a:solidFill>
              <a:latin typeface="Book Antiqua" pitchFamily="18" charset="0"/>
            </a:endParaRPr>
          </a:p>
          <a:p>
            <a:r>
              <a:rPr lang="en-US" dirty="0">
                <a:solidFill>
                  <a:srgbClr val="0836F8"/>
                </a:solidFill>
                <a:latin typeface="Book Antiqua" pitchFamily="18" charset="0"/>
              </a:rPr>
              <a:t>(</a:t>
            </a:r>
            <a:r>
              <a:rPr lang="en-US" b="1" dirty="0">
                <a:solidFill>
                  <a:srgbClr val="0836F8"/>
                </a:solidFill>
                <a:latin typeface="Book Antiqua" pitchFamily="18" charset="0"/>
              </a:rPr>
              <a:t>56.7%</a:t>
            </a:r>
            <a:r>
              <a:rPr lang="en-US" dirty="0">
                <a:solidFill>
                  <a:srgbClr val="0836F8"/>
                </a:solidFill>
                <a:latin typeface="Book Antiqua" pitchFamily="18" charset="0"/>
              </a:rPr>
              <a:t>):previous secondary endovascular interventions</a:t>
            </a:r>
          </a:p>
          <a:p>
            <a:endParaRPr lang="en-US" dirty="0">
              <a:solidFill>
                <a:srgbClr val="0836F8"/>
              </a:solidFill>
              <a:latin typeface="Book Antiqua" pitchFamily="18" charset="0"/>
            </a:endParaRPr>
          </a:p>
          <a:p>
            <a:r>
              <a:rPr lang="en-US" dirty="0">
                <a:solidFill>
                  <a:srgbClr val="0836F8"/>
                </a:solidFill>
                <a:latin typeface="Book Antiqua" pitchFamily="18" charset="0"/>
              </a:rPr>
              <a:t>(</a:t>
            </a:r>
            <a:r>
              <a:rPr lang="en-US" b="1" dirty="0">
                <a:solidFill>
                  <a:srgbClr val="0836F8"/>
                </a:solidFill>
                <a:latin typeface="Book Antiqua" pitchFamily="18" charset="0"/>
              </a:rPr>
              <a:t>26.4%</a:t>
            </a:r>
            <a:r>
              <a:rPr lang="en-US" dirty="0">
                <a:solidFill>
                  <a:srgbClr val="0836F8"/>
                </a:solidFill>
                <a:latin typeface="Book Antiqua" pitchFamily="18" charset="0"/>
              </a:rPr>
              <a:t>): follow-up incompliance</a:t>
            </a:r>
          </a:p>
          <a:p>
            <a:endParaRPr lang="en-US" dirty="0">
              <a:latin typeface="Book Antiqua" pitchFamily="18" charset="0"/>
            </a:endParaRPr>
          </a:p>
          <a:p>
            <a:r>
              <a:rPr lang="en-US" dirty="0"/>
              <a:t> </a:t>
            </a:r>
            <a:endParaRPr lang="el-GR" dirty="0"/>
          </a:p>
        </p:txBody>
      </p:sp>
    </p:spTree>
    <p:extLst>
      <p:ext uri="{BB962C8B-B14F-4D97-AF65-F5344CB8AC3E}">
        <p14:creationId xmlns:p14="http://schemas.microsoft.com/office/powerpoint/2010/main" val="63292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b="1" dirty="0">
                <a:solidFill>
                  <a:srgbClr val="C00000"/>
                </a:solidFill>
                <a:latin typeface="Book Antiqua" pitchFamily="18" charset="0"/>
              </a:rPr>
              <a:t>Mortality and Morbidity rate </a:t>
            </a:r>
            <a:endParaRPr lang="el-GR" b="1" dirty="0">
              <a:solidFill>
                <a:srgbClr val="C00000"/>
              </a:solidFill>
              <a:latin typeface="Book Antiqua" pitchFamily="18" charset="0"/>
            </a:endParaRPr>
          </a:p>
        </p:txBody>
      </p:sp>
      <p:pic>
        <p:nvPicPr>
          <p:cNvPr id="6147" name="Picture 3"/>
          <p:cNvPicPr>
            <a:picLocks noGrp="1" noChangeAspect="1" noChangeArrowheads="1"/>
          </p:cNvPicPr>
          <p:nvPr>
            <p:ph idx="1"/>
          </p:nvPr>
        </p:nvPicPr>
        <p:blipFill>
          <a:blip r:embed="rId2" cstate="print"/>
          <a:srcRect/>
          <a:stretch>
            <a:fillRect/>
          </a:stretch>
        </p:blipFill>
        <p:spPr bwMode="auto">
          <a:xfrm>
            <a:off x="755576" y="1203598"/>
            <a:ext cx="5526614" cy="3255521"/>
          </a:xfrm>
          <a:prstGeom prst="rect">
            <a:avLst/>
          </a:prstGeom>
          <a:noFill/>
          <a:ln w="12700">
            <a:solidFill>
              <a:schemeClr val="tx1">
                <a:lumMod val="50000"/>
                <a:lumOff val="50000"/>
              </a:schemeClr>
            </a:solidFill>
            <a:miter lim="800000"/>
            <a:headEnd/>
            <a:tailEnd/>
          </a:ln>
        </p:spPr>
      </p:pic>
      <p:sp>
        <p:nvSpPr>
          <p:cNvPr id="4" name="Rectangle 4"/>
          <p:cNvSpPr>
            <a:spLocks noChangeArrowheads="1"/>
          </p:cNvSpPr>
          <p:nvPr/>
        </p:nvSpPr>
        <p:spPr bwMode="auto">
          <a:xfrm>
            <a:off x="6516216" y="1121138"/>
            <a:ext cx="2123728" cy="3293209"/>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190 </a:t>
            </a:r>
            <a:r>
              <a:rPr kumimoji="0" lang="en-US" sz="1600" b="0"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a:t>
            </a:r>
            <a:r>
              <a:rPr kumimoji="0" lang="en-US" sz="1600" b="1"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55.5%</a:t>
            </a:r>
            <a:r>
              <a:rPr kumimoji="0" lang="en-US" sz="1600" b="0"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 underwent open repair</a:t>
            </a:r>
          </a:p>
          <a:p>
            <a:pPr marL="0" marR="0" lvl="0" indent="22860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 </a:t>
            </a:r>
          </a:p>
          <a:p>
            <a:pPr marL="0" marR="0" lvl="0" indent="228600"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149</a:t>
            </a:r>
            <a:r>
              <a:rPr kumimoji="0" lang="en-US" sz="1600" b="0"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a:t>
            </a:r>
            <a:r>
              <a:rPr kumimoji="0" lang="en-US" sz="1600" b="1"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43.6%</a:t>
            </a:r>
            <a:r>
              <a:rPr kumimoji="0" lang="en-US" sz="1600" b="0"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 endovascular repair</a:t>
            </a:r>
          </a:p>
          <a:p>
            <a:pPr marL="0" marR="0" lvl="0" indent="22860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 </a:t>
            </a:r>
          </a:p>
          <a:p>
            <a:pPr marL="0" marR="0" lvl="0" indent="228600"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3</a:t>
            </a:r>
            <a:r>
              <a:rPr kumimoji="0" lang="en-US" sz="1600" b="0"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 </a:t>
            </a:r>
            <a:r>
              <a:rPr kumimoji="0" lang="en-US" sz="1600" b="1"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(0.9%)</a:t>
            </a:r>
            <a:r>
              <a:rPr kumimoji="0" lang="en-US" sz="1600" b="0"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 hybrid treatment (AUI plus fem-fem)</a:t>
            </a:r>
          </a:p>
          <a:p>
            <a:pPr marL="0" marR="0" lvl="0" indent="228600"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836F8"/>
              </a:solidFill>
              <a:effectLst/>
              <a:latin typeface="Book Antiqua" pitchFamily="18" charset="0"/>
              <a:ea typeface="Calibri" pitchFamily="34" charset="0"/>
              <a:cs typeface="Times New Roman" pitchFamily="18" charset="0"/>
            </a:endParaRPr>
          </a:p>
          <a:p>
            <a:pPr marL="0" marR="0" lvl="0" indent="228600"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56</a:t>
            </a:r>
            <a:r>
              <a:rPr lang="en-US" sz="1600" dirty="0">
                <a:solidFill>
                  <a:srgbClr val="0836F8"/>
                </a:solidFill>
                <a:latin typeface="Book Antiqua" pitchFamily="18" charset="0"/>
                <a:ea typeface="Calibri" pitchFamily="34" charset="0"/>
                <a:cs typeface="Times New Roman" pitchFamily="18" charset="0"/>
              </a:rPr>
              <a:t> </a:t>
            </a:r>
            <a:r>
              <a:rPr lang="en-US" sz="1600" b="1" dirty="0">
                <a:solidFill>
                  <a:srgbClr val="0836F8"/>
                </a:solidFill>
                <a:latin typeface="Book Antiqua" pitchFamily="18" charset="0"/>
                <a:ea typeface="Calibri" pitchFamily="34" charset="0"/>
                <a:cs typeface="Times New Roman" pitchFamily="18" charset="0"/>
              </a:rPr>
              <a:t>(14.1%) </a:t>
            </a:r>
            <a:r>
              <a:rPr lang="en-US" sz="1600" dirty="0">
                <a:solidFill>
                  <a:srgbClr val="0836F8"/>
                </a:solidFill>
                <a:latin typeface="Book Antiqua" pitchFamily="18" charset="0"/>
                <a:ea typeface="Calibri" pitchFamily="34" charset="0"/>
                <a:cs typeface="Times New Roman" pitchFamily="18" charset="0"/>
              </a:rPr>
              <a:t>(</a:t>
            </a:r>
            <a:r>
              <a:rPr kumimoji="0" lang="en-US" sz="1600" b="0"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palliative care)</a:t>
            </a:r>
            <a:endParaRPr kumimoji="0" lang="en-US" sz="1600" b="0" i="0" u="none" strike="noStrike" cap="none" normalizeH="0" baseline="0" dirty="0">
              <a:ln>
                <a:noFill/>
              </a:ln>
              <a:solidFill>
                <a:srgbClr val="0836F8"/>
              </a:solidFill>
              <a:effectLst/>
              <a:latin typeface="Book Antiqua" pitchFamily="18"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b="1" dirty="0">
                <a:solidFill>
                  <a:srgbClr val="C00000"/>
                </a:solidFill>
                <a:latin typeface="Book Antiqua" pitchFamily="18" charset="0"/>
              </a:rPr>
              <a:t>Causes of rupture</a:t>
            </a:r>
            <a:endParaRPr lang="el-GR" b="1" dirty="0">
              <a:solidFill>
                <a:srgbClr val="C00000"/>
              </a:solidFill>
              <a:latin typeface="Book Antiqua" pitchFamily="18" charset="0"/>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539552" y="1131590"/>
            <a:ext cx="5359864" cy="3493005"/>
          </a:xfrm>
          <a:prstGeom prst="rect">
            <a:avLst/>
          </a:prstGeom>
          <a:noFill/>
          <a:ln w="12700">
            <a:solidFill>
              <a:schemeClr val="tx1">
                <a:lumMod val="50000"/>
                <a:lumOff val="50000"/>
              </a:schemeClr>
            </a:solidFill>
            <a:miter lim="800000"/>
            <a:headEnd/>
            <a:tailEnd/>
          </a:ln>
        </p:spPr>
      </p:pic>
      <p:sp>
        <p:nvSpPr>
          <p:cNvPr id="4" name="3 - TextBox"/>
          <p:cNvSpPr txBox="1"/>
          <p:nvPr/>
        </p:nvSpPr>
        <p:spPr>
          <a:xfrm>
            <a:off x="6444208" y="1347614"/>
            <a:ext cx="2016224" cy="2862322"/>
          </a:xfrm>
          <a:prstGeom prst="rect">
            <a:avLst/>
          </a:prstGeom>
          <a:noFill/>
        </p:spPr>
        <p:txBody>
          <a:bodyPr wrap="square" rtlCol="0">
            <a:spAutoFit/>
          </a:bodyPr>
          <a:lstStyle/>
          <a:p>
            <a:r>
              <a:rPr lang="en-US" b="1" dirty="0">
                <a:solidFill>
                  <a:srgbClr val="0836F8"/>
                </a:solidFill>
                <a:latin typeface="Book Antiqua" pitchFamily="18" charset="0"/>
              </a:rPr>
              <a:t>55,3%</a:t>
            </a:r>
            <a:r>
              <a:rPr lang="en-US" dirty="0">
                <a:solidFill>
                  <a:srgbClr val="0836F8"/>
                </a:solidFill>
                <a:latin typeface="Book Antiqua" pitchFamily="18" charset="0"/>
              </a:rPr>
              <a:t>: Type I </a:t>
            </a:r>
            <a:r>
              <a:rPr lang="en-US" dirty="0" err="1">
                <a:solidFill>
                  <a:srgbClr val="0836F8"/>
                </a:solidFill>
                <a:latin typeface="Book Antiqua" pitchFamily="18" charset="0"/>
              </a:rPr>
              <a:t>endoleak</a:t>
            </a:r>
            <a:endParaRPr lang="en-US" dirty="0">
              <a:solidFill>
                <a:srgbClr val="0836F8"/>
              </a:solidFill>
              <a:latin typeface="Book Antiqua" pitchFamily="18" charset="0"/>
            </a:endParaRPr>
          </a:p>
          <a:p>
            <a:endParaRPr lang="en-US" dirty="0">
              <a:solidFill>
                <a:srgbClr val="0836F8"/>
              </a:solidFill>
              <a:latin typeface="Book Antiqua" pitchFamily="18" charset="0"/>
            </a:endParaRPr>
          </a:p>
          <a:p>
            <a:r>
              <a:rPr lang="en-US" b="1" dirty="0">
                <a:solidFill>
                  <a:srgbClr val="0836F8"/>
                </a:solidFill>
                <a:latin typeface="Book Antiqua" pitchFamily="18" charset="0"/>
              </a:rPr>
              <a:t>14,8</a:t>
            </a:r>
            <a:r>
              <a:rPr lang="en-US" dirty="0">
                <a:solidFill>
                  <a:srgbClr val="0836F8"/>
                </a:solidFill>
                <a:latin typeface="Book Antiqua" pitchFamily="18" charset="0"/>
              </a:rPr>
              <a:t>: Type III </a:t>
            </a:r>
            <a:r>
              <a:rPr lang="en-US" dirty="0" err="1">
                <a:solidFill>
                  <a:srgbClr val="0836F8"/>
                </a:solidFill>
                <a:latin typeface="Book Antiqua" pitchFamily="18" charset="0"/>
              </a:rPr>
              <a:t>endoleak</a:t>
            </a:r>
            <a:endParaRPr lang="en-US" dirty="0">
              <a:solidFill>
                <a:srgbClr val="0836F8"/>
              </a:solidFill>
              <a:latin typeface="Book Antiqua" pitchFamily="18" charset="0"/>
            </a:endParaRPr>
          </a:p>
          <a:p>
            <a:endParaRPr lang="en-US" dirty="0">
              <a:solidFill>
                <a:srgbClr val="0836F8"/>
              </a:solidFill>
              <a:latin typeface="Book Antiqua" pitchFamily="18" charset="0"/>
            </a:endParaRPr>
          </a:p>
          <a:p>
            <a:r>
              <a:rPr lang="en-US" b="1" dirty="0">
                <a:solidFill>
                  <a:srgbClr val="0836F8"/>
                </a:solidFill>
                <a:latin typeface="Book Antiqua" pitchFamily="18" charset="0"/>
              </a:rPr>
              <a:t>13,8%</a:t>
            </a:r>
            <a:r>
              <a:rPr lang="en-US" dirty="0">
                <a:solidFill>
                  <a:srgbClr val="0836F8"/>
                </a:solidFill>
                <a:latin typeface="Book Antiqua" pitchFamily="18" charset="0"/>
              </a:rPr>
              <a:t>: Combined </a:t>
            </a:r>
            <a:r>
              <a:rPr lang="en-US" dirty="0" err="1">
                <a:solidFill>
                  <a:srgbClr val="0836F8"/>
                </a:solidFill>
                <a:latin typeface="Book Antiqua" pitchFamily="18" charset="0"/>
              </a:rPr>
              <a:t>endoleaks</a:t>
            </a:r>
            <a:endParaRPr lang="en-US" dirty="0">
              <a:solidFill>
                <a:srgbClr val="0836F8"/>
              </a:solidFill>
              <a:latin typeface="Book Antiqua" pitchFamily="18" charset="0"/>
            </a:endParaRPr>
          </a:p>
          <a:p>
            <a:endParaRPr lang="en-US" dirty="0">
              <a:solidFill>
                <a:srgbClr val="0836F8"/>
              </a:solidFill>
              <a:latin typeface="Book Antiqua" pitchFamily="18" charset="0"/>
            </a:endParaRPr>
          </a:p>
          <a:p>
            <a:r>
              <a:rPr lang="en-US" b="1" dirty="0">
                <a:solidFill>
                  <a:srgbClr val="0836F8"/>
                </a:solidFill>
                <a:latin typeface="Book Antiqua" pitchFamily="18" charset="0"/>
              </a:rPr>
              <a:t>9%</a:t>
            </a:r>
            <a:r>
              <a:rPr lang="en-US" dirty="0">
                <a:solidFill>
                  <a:srgbClr val="0836F8"/>
                </a:solidFill>
                <a:latin typeface="Book Antiqua" pitchFamily="18" charset="0"/>
              </a:rPr>
              <a:t>:</a:t>
            </a:r>
            <a:r>
              <a:rPr lang="en-US" b="1" dirty="0">
                <a:solidFill>
                  <a:srgbClr val="0836F8"/>
                </a:solidFill>
                <a:latin typeface="Book Antiqua" pitchFamily="18" charset="0"/>
              </a:rPr>
              <a:t> </a:t>
            </a:r>
            <a:r>
              <a:rPr lang="en-US" dirty="0">
                <a:solidFill>
                  <a:srgbClr val="0836F8"/>
                </a:solidFill>
                <a:latin typeface="Book Antiqua" pitchFamily="18" charset="0"/>
              </a:rPr>
              <a:t>Migration</a:t>
            </a:r>
            <a:endParaRPr lang="el-GR" dirty="0">
              <a:solidFill>
                <a:srgbClr val="0836F8"/>
              </a:solidFill>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BEE5D4-4D81-54C7-CFDE-F4953D1EEA6E}"/>
              </a:ext>
            </a:extLst>
          </p:cNvPr>
          <p:cNvSpPr>
            <a:spLocks noGrp="1"/>
          </p:cNvSpPr>
          <p:nvPr>
            <p:ph type="title"/>
          </p:nvPr>
        </p:nvSpPr>
        <p:spPr>
          <a:xfrm>
            <a:off x="251520" y="205979"/>
            <a:ext cx="8435281" cy="857250"/>
          </a:xfrm>
        </p:spPr>
        <p:txBody>
          <a:bodyPr>
            <a:noAutofit/>
          </a:bodyPr>
          <a:lstStyle/>
          <a:p>
            <a:pPr algn="ctr"/>
            <a:r>
              <a:rPr lang="en-US" sz="3000" b="1" dirty="0">
                <a:solidFill>
                  <a:srgbClr val="C00000"/>
                </a:solidFill>
                <a:latin typeface="Book Antiqua" pitchFamily="18" charset="0"/>
              </a:rPr>
              <a:t>In Hospital Mortality / after EVAR / after OR</a:t>
            </a:r>
          </a:p>
        </p:txBody>
      </p:sp>
      <p:pic>
        <p:nvPicPr>
          <p:cNvPr id="5122" name="Picture 2"/>
          <p:cNvPicPr>
            <a:picLocks noChangeAspect="1" noChangeArrowheads="1"/>
          </p:cNvPicPr>
          <p:nvPr/>
        </p:nvPicPr>
        <p:blipFill>
          <a:blip r:embed="rId3" cstate="print"/>
          <a:srcRect l="6301" t="27997" r="28810" b="20198"/>
          <a:stretch>
            <a:fillRect/>
          </a:stretch>
        </p:blipFill>
        <p:spPr bwMode="auto">
          <a:xfrm>
            <a:off x="539552" y="987574"/>
            <a:ext cx="8025551" cy="3604067"/>
          </a:xfrm>
          <a:prstGeom prst="rect">
            <a:avLst/>
          </a:prstGeom>
          <a:noFill/>
          <a:ln w="9525">
            <a:solidFill>
              <a:schemeClr val="tx1">
                <a:lumMod val="50000"/>
                <a:lumOff val="50000"/>
              </a:schemeClr>
            </a:solidFill>
            <a:miter lim="800000"/>
            <a:headEnd/>
            <a:tailEnd/>
          </a:ln>
        </p:spPr>
      </p:pic>
      <p:sp>
        <p:nvSpPr>
          <p:cNvPr id="7" name="6 - Ορθογώνιο"/>
          <p:cNvSpPr/>
          <p:nvPr/>
        </p:nvSpPr>
        <p:spPr>
          <a:xfrm>
            <a:off x="1043608" y="1347614"/>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43150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7FF1F5-CA45-4ABD-7F2B-2EF1A6A17642}"/>
              </a:ext>
            </a:extLst>
          </p:cNvPr>
          <p:cNvSpPr>
            <a:spLocks noGrp="1"/>
          </p:cNvSpPr>
          <p:nvPr>
            <p:ph type="title"/>
          </p:nvPr>
        </p:nvSpPr>
        <p:spPr/>
        <p:txBody>
          <a:bodyPr>
            <a:normAutofit/>
          </a:bodyPr>
          <a:lstStyle/>
          <a:p>
            <a:pPr algn="ctr"/>
            <a:r>
              <a:rPr lang="en-US" sz="3600" b="1" dirty="0">
                <a:solidFill>
                  <a:srgbClr val="C00000"/>
                </a:solidFill>
                <a:effectLst/>
                <a:latin typeface="Book Antiqua" pitchFamily="18" charset="0"/>
                <a:ea typeface="Calibri" panose="020F0502020204030204" pitchFamily="34" charset="0"/>
                <a:cs typeface="Times New Roman" panose="02020603050405020304" pitchFamily="18" charset="0"/>
              </a:rPr>
              <a:t>Forest-plot for in-hospital mortality</a:t>
            </a:r>
            <a:endParaRPr lang="en-US" sz="3600" b="1" dirty="0">
              <a:solidFill>
                <a:srgbClr val="C00000"/>
              </a:solidFill>
              <a:latin typeface="Book Antiqua" pitchFamily="18" charset="0"/>
            </a:endParaRPr>
          </a:p>
        </p:txBody>
      </p:sp>
      <p:pic>
        <p:nvPicPr>
          <p:cNvPr id="4" name="Picture 3">
            <a:extLst>
              <a:ext uri="{FF2B5EF4-FFF2-40B4-BE49-F238E27FC236}">
                <a16:creationId xmlns:a16="http://schemas.microsoft.com/office/drawing/2014/main" id="{3EBD11EA-3249-8D58-6784-27FA21C6321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538" t="6906" r="17664" b="15481"/>
          <a:stretch/>
        </p:blipFill>
        <p:spPr bwMode="auto">
          <a:xfrm>
            <a:off x="611560" y="1131590"/>
            <a:ext cx="4968552" cy="3455783"/>
          </a:xfrm>
          <a:prstGeom prst="rect">
            <a:avLst/>
          </a:prstGeom>
          <a:noFill/>
          <a:ln w="9525">
            <a:solidFill>
              <a:schemeClr val="tx1">
                <a:lumMod val="50000"/>
                <a:lumOff val="50000"/>
              </a:schemeClr>
            </a:solidFill>
          </a:ln>
          <a:extLst>
            <a:ext uri="{53640926-AAD7-44D8-BBD7-CCE9431645EC}">
              <a14:shadowObscured xmlns:a14="http://schemas.microsoft.com/office/drawing/2010/main"/>
            </a:ext>
          </a:extLst>
        </p:spPr>
      </p:pic>
      <p:sp>
        <p:nvSpPr>
          <p:cNvPr id="5" name="4 - Ορθογώνιο"/>
          <p:cNvSpPr/>
          <p:nvPr/>
        </p:nvSpPr>
        <p:spPr>
          <a:xfrm>
            <a:off x="6084168" y="1419622"/>
            <a:ext cx="2736304" cy="2585323"/>
          </a:xfrm>
          <a:prstGeom prst="rect">
            <a:avLst/>
          </a:prstGeom>
        </p:spPr>
        <p:txBody>
          <a:bodyPr wrap="square">
            <a:spAutoFit/>
          </a:bodyPr>
          <a:lstStyle/>
          <a:p>
            <a:r>
              <a:rPr lang="en-US" b="1" u="sng" dirty="0">
                <a:latin typeface="Book Antiqua" pitchFamily="18" charset="0"/>
              </a:rPr>
              <a:t>In-hospital mortality was 35.6% </a:t>
            </a:r>
            <a:r>
              <a:rPr lang="en-US" dirty="0">
                <a:latin typeface="Book Antiqua" pitchFamily="18" charset="0"/>
              </a:rPr>
              <a:t>(95% CI, 0.274 to 0.446). </a:t>
            </a:r>
          </a:p>
          <a:p>
            <a:endParaRPr lang="en-US" dirty="0">
              <a:latin typeface="Book Antiqua" pitchFamily="18" charset="0"/>
            </a:endParaRPr>
          </a:p>
          <a:p>
            <a:r>
              <a:rPr lang="en-US" dirty="0">
                <a:latin typeface="Book Antiqua" pitchFamily="18" charset="0"/>
              </a:rPr>
              <a:t>Moderate heterogeneity was identified among the studies </a:t>
            </a:r>
          </a:p>
          <a:p>
            <a:r>
              <a:rPr lang="en-US" dirty="0">
                <a:latin typeface="Book Antiqua" pitchFamily="18" charset="0"/>
              </a:rPr>
              <a:t>(</a:t>
            </a:r>
            <a:r>
              <a:rPr lang="en-GB" dirty="0">
                <a:latin typeface="Book Antiqua" pitchFamily="18" charset="0"/>
              </a:rPr>
              <a:t>The Q-value was 34.4 p=0,002,   </a:t>
            </a:r>
            <a:r>
              <a:rPr lang="en-US" dirty="0">
                <a:latin typeface="Book Antiqua" pitchFamily="18" charset="0"/>
              </a:rPr>
              <a:t>I</a:t>
            </a:r>
            <a:r>
              <a:rPr lang="en-US" b="1" baseline="30000" dirty="0">
                <a:latin typeface="Book Antiqua" pitchFamily="18" charset="0"/>
              </a:rPr>
              <a:t>2</a:t>
            </a:r>
            <a:r>
              <a:rPr lang="en-US" dirty="0">
                <a:latin typeface="Book Antiqua" pitchFamily="18" charset="0"/>
              </a:rPr>
              <a:t>=59%).</a:t>
            </a:r>
            <a:endParaRPr lang="el-GR" dirty="0">
              <a:latin typeface="Book Antiqua" pitchFamily="18" charset="0"/>
            </a:endParaRPr>
          </a:p>
        </p:txBody>
      </p:sp>
      <p:sp>
        <p:nvSpPr>
          <p:cNvPr id="6" name="5 - Ορθογώνιο"/>
          <p:cNvSpPr/>
          <p:nvPr/>
        </p:nvSpPr>
        <p:spPr>
          <a:xfrm>
            <a:off x="1671851" y="4060209"/>
            <a:ext cx="416255" cy="12965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5847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A68F4A-089D-BEAD-98FC-05B0730D7F69}"/>
              </a:ext>
            </a:extLst>
          </p:cNvPr>
          <p:cNvSpPr>
            <a:spLocks noGrp="1"/>
          </p:cNvSpPr>
          <p:nvPr>
            <p:ph type="title"/>
          </p:nvPr>
        </p:nvSpPr>
        <p:spPr>
          <a:xfrm>
            <a:off x="323528" y="267494"/>
            <a:ext cx="8229600" cy="857250"/>
          </a:xfrm>
        </p:spPr>
        <p:txBody>
          <a:bodyPr>
            <a:noAutofit/>
          </a:bodyPr>
          <a:lstStyle/>
          <a:p>
            <a:pPr algn="ctr"/>
            <a:r>
              <a:rPr lang="en-US" sz="3200" b="1" dirty="0">
                <a:solidFill>
                  <a:srgbClr val="C00000"/>
                </a:solidFill>
                <a:effectLst/>
                <a:latin typeface="Book Antiqua" pitchFamily="18" charset="0"/>
                <a:ea typeface="Calibri" panose="020F0502020204030204" pitchFamily="34" charset="0"/>
                <a:cs typeface="Times New Roman" panose="02020603050405020304" pitchFamily="18" charset="0"/>
              </a:rPr>
              <a:t>Forest-plot </a:t>
            </a:r>
            <a:r>
              <a:rPr lang="en-US" sz="3200" b="1" u="sng" dirty="0">
                <a:solidFill>
                  <a:srgbClr val="C00000"/>
                </a:solidFill>
                <a:effectLst/>
                <a:latin typeface="Book Antiqua" pitchFamily="18" charset="0"/>
                <a:ea typeface="Calibri" panose="020F0502020204030204" pitchFamily="34" charset="0"/>
                <a:cs typeface="Times New Roman" panose="02020603050405020304" pitchFamily="18" charset="0"/>
              </a:rPr>
              <a:t>Open</a:t>
            </a:r>
            <a:r>
              <a:rPr lang="en-US" sz="3200" b="1" dirty="0">
                <a:solidFill>
                  <a:srgbClr val="C00000"/>
                </a:solidFill>
                <a:effectLst/>
                <a:latin typeface="Book Antiqua" pitchFamily="18" charset="0"/>
                <a:ea typeface="Calibri" panose="020F0502020204030204" pitchFamily="34" charset="0"/>
                <a:cs typeface="Times New Roman" panose="02020603050405020304" pitchFamily="18" charset="0"/>
              </a:rPr>
              <a:t> vs. </a:t>
            </a:r>
            <a:r>
              <a:rPr lang="en-US" sz="3200" b="1" u="sng" dirty="0">
                <a:solidFill>
                  <a:srgbClr val="C00000"/>
                </a:solidFill>
                <a:latin typeface="Book Antiqua" pitchFamily="18" charset="0"/>
                <a:ea typeface="Calibri" panose="020F0502020204030204" pitchFamily="34" charset="0"/>
                <a:cs typeface="Times New Roman" panose="02020603050405020304" pitchFamily="18" charset="0"/>
              </a:rPr>
              <a:t>E</a:t>
            </a:r>
            <a:r>
              <a:rPr lang="en-US" sz="3200" b="1" u="sng" dirty="0">
                <a:solidFill>
                  <a:srgbClr val="C00000"/>
                </a:solidFill>
                <a:effectLst/>
                <a:latin typeface="Book Antiqua" pitchFamily="18" charset="0"/>
                <a:ea typeface="Calibri" panose="020F0502020204030204" pitchFamily="34" charset="0"/>
                <a:cs typeface="Times New Roman" panose="02020603050405020304" pitchFamily="18" charset="0"/>
              </a:rPr>
              <a:t>ndovascular</a:t>
            </a:r>
            <a:r>
              <a:rPr lang="en-US" sz="3200" b="1" dirty="0">
                <a:solidFill>
                  <a:srgbClr val="C00000"/>
                </a:solidFill>
                <a:effectLst/>
                <a:latin typeface="Book Antiqua" pitchFamily="18" charset="0"/>
                <a:ea typeface="Calibri" panose="020F0502020204030204" pitchFamily="34" charset="0"/>
                <a:cs typeface="Times New Roman" panose="02020603050405020304" pitchFamily="18" charset="0"/>
              </a:rPr>
              <a:t> repair</a:t>
            </a:r>
            <a:endParaRPr lang="en-US" sz="3200" b="1" dirty="0">
              <a:solidFill>
                <a:srgbClr val="C00000"/>
              </a:solidFill>
              <a:latin typeface="Book Antiqua" pitchFamily="18" charset="0"/>
            </a:endParaRPr>
          </a:p>
        </p:txBody>
      </p:sp>
      <p:pic>
        <p:nvPicPr>
          <p:cNvPr id="7" name="Picture 2"/>
          <p:cNvPicPr>
            <a:picLocks noGrp="1" noChangeAspect="1" noChangeArrowheads="1"/>
          </p:cNvPicPr>
          <p:nvPr>
            <p:ph idx="1"/>
          </p:nvPr>
        </p:nvPicPr>
        <p:blipFill>
          <a:blip r:embed="rId2" cstate="print"/>
          <a:srcRect l="24938" t="17075" r="8231" b="21400"/>
          <a:stretch>
            <a:fillRect/>
          </a:stretch>
        </p:blipFill>
        <p:spPr bwMode="auto">
          <a:xfrm>
            <a:off x="323528" y="1491630"/>
            <a:ext cx="4968552" cy="2572919"/>
          </a:xfrm>
          <a:prstGeom prst="rect">
            <a:avLst/>
          </a:prstGeom>
          <a:noFill/>
          <a:ln w="9525">
            <a:solidFill>
              <a:schemeClr val="tx1">
                <a:lumMod val="50000"/>
                <a:lumOff val="50000"/>
              </a:schemeClr>
            </a:solidFill>
            <a:miter lim="800000"/>
            <a:headEnd/>
            <a:tailEnd/>
          </a:ln>
        </p:spPr>
      </p:pic>
      <p:sp>
        <p:nvSpPr>
          <p:cNvPr id="8195" name="Rectangle 3"/>
          <p:cNvSpPr>
            <a:spLocks noChangeArrowheads="1"/>
          </p:cNvSpPr>
          <p:nvPr/>
        </p:nvSpPr>
        <p:spPr bwMode="auto">
          <a:xfrm>
            <a:off x="5508104" y="1364163"/>
            <a:ext cx="3455368"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836F8"/>
                </a:solidFill>
                <a:effectLst/>
                <a:latin typeface="Book Antiqua" pitchFamily="18" charset="0"/>
                <a:ea typeface="Calibri" pitchFamily="34" charset="0"/>
                <a:cs typeface="Times New Roman" pitchFamily="18" charset="0"/>
              </a:rPr>
              <a:t>Open Repair was associated with a significantly higher in-hospital mortality compared to endovascular intervention </a:t>
            </a:r>
          </a:p>
          <a:p>
            <a:pPr marL="0" marR="0" lvl="0" indent="228600" algn="ctr" defTabSz="914400" rtl="0" eaLnBrk="1" fontAlgn="base" latinLnBrk="0" hangingPunct="1">
              <a:lnSpc>
                <a:spcPct val="100000"/>
              </a:lnSpc>
              <a:spcBef>
                <a:spcPct val="0"/>
              </a:spcBef>
              <a:spcAft>
                <a:spcPct val="0"/>
              </a:spcAft>
              <a:buClrTx/>
              <a:buSzTx/>
              <a:buFontTx/>
              <a:buNone/>
              <a:tabLst/>
            </a:pPr>
            <a:endParaRPr lang="en-US" sz="1200" b="1" dirty="0">
              <a:latin typeface="Book Antiqua" pitchFamily="18" charset="0"/>
              <a:ea typeface="Calibri" pitchFamily="34" charset="0"/>
              <a:cs typeface="Times New Roman" pitchFamily="18" charset="0"/>
            </a:endParaRPr>
          </a:p>
          <a:p>
            <a:pPr lvl="0" indent="228600" algn="ctr" fontAlgn="base">
              <a:spcBef>
                <a:spcPct val="0"/>
              </a:spcBef>
              <a:spcAft>
                <a:spcPct val="0"/>
              </a:spcAft>
            </a:pPr>
            <a:r>
              <a:rPr kumimoji="0" lang="en-US" b="1" i="0" u="none" strike="noStrike" cap="none" normalizeH="0" baseline="0" dirty="0">
                <a:ln>
                  <a:noFill/>
                </a:ln>
                <a:solidFill>
                  <a:srgbClr val="C00000"/>
                </a:solidFill>
                <a:effectLst/>
                <a:latin typeface="Book Antiqua" pitchFamily="18" charset="0"/>
                <a:ea typeface="Calibri" pitchFamily="34" charset="0"/>
                <a:cs typeface="Times New Roman" pitchFamily="18" charset="0"/>
              </a:rPr>
              <a:t>pooled odds ratio 0.415</a:t>
            </a:r>
            <a:r>
              <a:rPr lang="en-US" sz="1200" dirty="0">
                <a:latin typeface="Book Antiqua" pitchFamily="18" charset="0"/>
                <a:ea typeface="Calibri" pitchFamily="34" charset="0"/>
                <a:cs typeface="Times New Roman" pitchFamily="18" charset="0"/>
              </a:rPr>
              <a:t> </a:t>
            </a:r>
          </a:p>
          <a:p>
            <a:pPr lvl="0" indent="228600" algn="ctr" fontAlgn="base">
              <a:spcBef>
                <a:spcPct val="0"/>
              </a:spcBef>
              <a:spcAft>
                <a:spcPct val="0"/>
              </a:spcAft>
            </a:pPr>
            <a:r>
              <a:rPr lang="en-US" sz="1200" dirty="0">
                <a:latin typeface="Book Antiqua" pitchFamily="18" charset="0"/>
                <a:ea typeface="Calibri" pitchFamily="34" charset="0"/>
                <a:cs typeface="Times New Roman" pitchFamily="18" charset="0"/>
              </a:rPr>
              <a:t>(</a:t>
            </a:r>
            <a:r>
              <a:rPr kumimoji="0" lang="en-US" sz="1200" b="0" i="0" u="none" strike="noStrike" cap="none" normalizeH="0" baseline="0" dirty="0">
                <a:ln>
                  <a:noFill/>
                </a:ln>
                <a:solidFill>
                  <a:schemeClr val="tx1"/>
                </a:solidFill>
                <a:effectLst/>
                <a:latin typeface="Book Antiqua" pitchFamily="18" charset="0"/>
                <a:ea typeface="Calibri" pitchFamily="34" charset="0"/>
                <a:cs typeface="Times New Roman" pitchFamily="18" charset="0"/>
              </a:rPr>
              <a:t> 95% CI 0.207 to 0.831, Z-value is -2.483 with </a:t>
            </a:r>
            <a:r>
              <a:rPr kumimoji="0" lang="en-US" sz="1200" b="1" i="0" u="none" strike="noStrike" cap="none" normalizeH="0" baseline="0" dirty="0">
                <a:ln>
                  <a:noFill/>
                </a:ln>
                <a:solidFill>
                  <a:schemeClr val="tx1"/>
                </a:solidFill>
                <a:effectLst/>
                <a:latin typeface="Book Antiqua" pitchFamily="18" charset="0"/>
                <a:ea typeface="Calibri" pitchFamily="34" charset="0"/>
                <a:cs typeface="Times New Roman" pitchFamily="18" charset="0"/>
              </a:rPr>
              <a:t>p = 0.013</a:t>
            </a:r>
            <a:r>
              <a:rPr kumimoji="0" lang="en-US" sz="1200" b="0" i="0" u="none" strike="noStrike" cap="none" normalizeH="0" baseline="0" dirty="0">
                <a:ln>
                  <a:noFill/>
                </a:ln>
                <a:solidFill>
                  <a:schemeClr val="tx1"/>
                </a:solidFill>
                <a:effectLst/>
                <a:latin typeface="Book Antiqua" pitchFamily="18" charset="0"/>
                <a:ea typeface="Calibri" pitchFamily="34" charset="0"/>
                <a:cs typeface="Times New Roman" pitchFamily="18" charset="0"/>
              </a:rPr>
              <a:t>) </a:t>
            </a:r>
          </a:p>
          <a:p>
            <a:pPr marL="0" marR="0" lvl="0" indent="228600" algn="ctr" defTabSz="914400" rtl="0" eaLnBrk="1" fontAlgn="base" latinLnBrk="0" hangingPunct="1">
              <a:lnSpc>
                <a:spcPct val="100000"/>
              </a:lnSpc>
              <a:spcBef>
                <a:spcPct val="0"/>
              </a:spcBef>
              <a:spcAft>
                <a:spcPct val="0"/>
              </a:spcAft>
              <a:buClrTx/>
              <a:buSzTx/>
              <a:buFontTx/>
              <a:buNone/>
              <a:tabLst/>
            </a:pPr>
            <a:endParaRPr lang="en-US" sz="1200" dirty="0">
              <a:latin typeface="Book Antiqua" pitchFamily="18" charset="0"/>
              <a:ea typeface="Calibri" pitchFamily="34" charset="0"/>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Book Antiqua" pitchFamily="18" charset="0"/>
                <a:ea typeface="Calibri" pitchFamily="34" charset="0"/>
                <a:cs typeface="Times New Roman" pitchFamily="18" charset="0"/>
              </a:rPr>
              <a:t>No significant heterogeneity was identified among the studies (</a:t>
            </a:r>
            <a:r>
              <a:rPr kumimoji="0" lang="en-GB" sz="1200" b="0" i="0" u="none" strike="noStrike" cap="none" normalizeH="0" baseline="0" dirty="0">
                <a:ln>
                  <a:noFill/>
                </a:ln>
                <a:solidFill>
                  <a:schemeClr val="tx1"/>
                </a:solidFill>
                <a:effectLst/>
                <a:latin typeface="Book Antiqua" pitchFamily="18" charset="0"/>
                <a:ea typeface="Calibri" pitchFamily="34" charset="0"/>
                <a:cs typeface="Times New Roman" pitchFamily="18" charset="0"/>
              </a:rPr>
              <a:t>The Q-value was 7.21,</a:t>
            </a:r>
            <a:r>
              <a:rPr kumimoji="0" lang="en-US" sz="1200" b="0" i="0" u="none" strike="noStrike" cap="none" normalizeH="0" baseline="0" dirty="0">
                <a:ln>
                  <a:noFill/>
                </a:ln>
                <a:solidFill>
                  <a:schemeClr val="tx1"/>
                </a:solidFill>
                <a:effectLst/>
                <a:latin typeface="Book Antiqua" pitchFamily="18" charset="0"/>
                <a:ea typeface="Calibri" pitchFamily="34" charset="0"/>
                <a:cs typeface="Times New Roman" pitchFamily="18" charset="0"/>
              </a:rPr>
              <a:t>I</a:t>
            </a:r>
            <a:r>
              <a:rPr kumimoji="0" lang="en-US" sz="1200" b="1" i="0" u="none" strike="noStrike" cap="none" normalizeH="0" baseline="30000" dirty="0">
                <a:ln>
                  <a:noFill/>
                </a:ln>
                <a:solidFill>
                  <a:schemeClr val="tx1"/>
                </a:solidFill>
                <a:effectLst/>
                <a:latin typeface="Book Antiqua" pitchFamily="18" charset="0"/>
                <a:ea typeface="Calibri" pitchFamily="34" charset="0"/>
                <a:cs typeface="Times New Roman" pitchFamily="18" charset="0"/>
              </a:rPr>
              <a:t>2</a:t>
            </a:r>
            <a:r>
              <a:rPr kumimoji="0" lang="en-US" sz="1200" b="0" i="0" u="none" strike="noStrike" cap="none" normalizeH="0" baseline="0" dirty="0">
                <a:ln>
                  <a:noFill/>
                </a:ln>
                <a:solidFill>
                  <a:schemeClr val="tx1"/>
                </a:solidFill>
                <a:effectLst/>
                <a:latin typeface="Book Antiqua" pitchFamily="18" charset="0"/>
                <a:ea typeface="Calibri" pitchFamily="34" charset="0"/>
                <a:cs typeface="Times New Roman" pitchFamily="18" charset="0"/>
              </a:rPr>
              <a:t>=0%). </a:t>
            </a:r>
            <a:endParaRPr kumimoji="0" lang="en-US" sz="1800" b="0" i="0" u="none" strike="noStrike" cap="none" normalizeH="0" baseline="0" dirty="0">
              <a:ln>
                <a:noFill/>
              </a:ln>
              <a:solidFill>
                <a:schemeClr val="tx1"/>
              </a:solidFill>
              <a:effectLst/>
              <a:latin typeface="Book Antiqua" pitchFamily="18" charset="0"/>
              <a:cs typeface="Arial" pitchFamily="34" charset="0"/>
            </a:endParaRPr>
          </a:p>
        </p:txBody>
      </p:sp>
      <p:sp>
        <p:nvSpPr>
          <p:cNvPr id="3" name="Ορθογώνιο 2">
            <a:extLst>
              <a:ext uri="{FF2B5EF4-FFF2-40B4-BE49-F238E27FC236}">
                <a16:creationId xmlns:a16="http://schemas.microsoft.com/office/drawing/2014/main" id="{B702D960-448A-5337-FBB9-5F5803B7A93E}"/>
              </a:ext>
            </a:extLst>
          </p:cNvPr>
          <p:cNvSpPr/>
          <p:nvPr/>
        </p:nvSpPr>
        <p:spPr>
          <a:xfrm>
            <a:off x="1331640" y="3311237"/>
            <a:ext cx="360040" cy="1593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60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89A58D-15F5-7E96-61DA-F8E4329F06B9}"/>
              </a:ext>
            </a:extLst>
          </p:cNvPr>
          <p:cNvSpPr>
            <a:spLocks noGrp="1"/>
          </p:cNvSpPr>
          <p:nvPr>
            <p:ph type="ctrTitle"/>
          </p:nvPr>
        </p:nvSpPr>
        <p:spPr/>
        <p:txBody>
          <a:bodyPr/>
          <a:lstStyle/>
          <a:p>
            <a:endParaRPr lang="en-US"/>
          </a:p>
        </p:txBody>
      </p:sp>
      <p:sp>
        <p:nvSpPr>
          <p:cNvPr id="3" name="Υπότιτλος 2">
            <a:extLst>
              <a:ext uri="{FF2B5EF4-FFF2-40B4-BE49-F238E27FC236}">
                <a16:creationId xmlns:a16="http://schemas.microsoft.com/office/drawing/2014/main" id="{62B5BBAC-D528-1143-B19B-E24FEC8E006F}"/>
              </a:ext>
            </a:extLst>
          </p:cNvPr>
          <p:cNvSpPr>
            <a:spLocks noGrp="1"/>
          </p:cNvSpPr>
          <p:nvPr>
            <p:ph type="subTitle" idx="1"/>
          </p:nvPr>
        </p:nvSpPr>
        <p:spPr/>
        <p:txBody>
          <a:bodyPr/>
          <a:lstStyle/>
          <a:p>
            <a:endParaRPr lang="en-US"/>
          </a:p>
        </p:txBody>
      </p:sp>
      <p:pic>
        <p:nvPicPr>
          <p:cNvPr id="4" name="Εικόνα 3" descr="Εικόνα που περιέχει κείμενο, στιγμιότυπο οθόνης, αριθμός, γραμματοσειρά&#10;&#10;Περιγραφή που δημιουργήθηκε αυτόματα">
            <a:extLst>
              <a:ext uri="{FF2B5EF4-FFF2-40B4-BE49-F238E27FC236}">
                <a16:creationId xmlns:a16="http://schemas.microsoft.com/office/drawing/2014/main" id="{11B6EAE3-74DB-4E01-89FF-4568E6937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 y="0"/>
            <a:ext cx="9127998" cy="4461403"/>
          </a:xfrm>
          <a:prstGeom prst="rect">
            <a:avLst/>
          </a:prstGeom>
        </p:spPr>
      </p:pic>
      <p:sp>
        <p:nvSpPr>
          <p:cNvPr id="5" name="TextBox 4">
            <a:extLst>
              <a:ext uri="{FF2B5EF4-FFF2-40B4-BE49-F238E27FC236}">
                <a16:creationId xmlns:a16="http://schemas.microsoft.com/office/drawing/2014/main" id="{86B6C119-8A02-07DC-7FF8-2E99CB006BBF}"/>
              </a:ext>
            </a:extLst>
          </p:cNvPr>
          <p:cNvSpPr txBox="1"/>
          <p:nvPr/>
        </p:nvSpPr>
        <p:spPr>
          <a:xfrm>
            <a:off x="16001" y="4461404"/>
            <a:ext cx="6068167" cy="738664"/>
          </a:xfrm>
          <a:prstGeom prst="rect">
            <a:avLst/>
          </a:prstGeom>
          <a:noFill/>
          <a:ln>
            <a:noFill/>
          </a:ln>
        </p:spPr>
        <p:txBody>
          <a:bodyPr wrap="square" rtlCol="0">
            <a:spAutoFit/>
          </a:bodyPr>
          <a:lstStyle/>
          <a:p>
            <a:r>
              <a:rPr lang="en-US" sz="1400" dirty="0">
                <a:effectLst/>
                <a:latin typeface="Book Antiqua" panose="02040602050305030304" pitchFamily="18" charset="0"/>
                <a:ea typeface="Calibri" panose="020F0502020204030204" pitchFamily="34" charset="0"/>
                <a:cs typeface="Times New Roman" panose="02020603050405020304" pitchFamily="18" charset="0"/>
              </a:rPr>
              <a:t>Sen I et al. Clinical presentation, operative management, and long-term outcomes of rupture after previous abdominal aortic aneurysm repair. J Vasc Surg. 2023 Feb;77(2):396-405.e7. </a:t>
            </a:r>
            <a:endParaRPr lang="en-US" sz="1400" dirty="0">
              <a:latin typeface="Book Antiqua" panose="02040602050305030304" pitchFamily="18" charset="0"/>
            </a:endParaRPr>
          </a:p>
        </p:txBody>
      </p:sp>
      <p:sp>
        <p:nvSpPr>
          <p:cNvPr id="6" name="TextBox 5">
            <a:extLst>
              <a:ext uri="{FF2B5EF4-FFF2-40B4-BE49-F238E27FC236}">
                <a16:creationId xmlns:a16="http://schemas.microsoft.com/office/drawing/2014/main" id="{8FD95A51-D4E6-8AA4-CF27-4C1BDA6757DD}"/>
              </a:ext>
            </a:extLst>
          </p:cNvPr>
          <p:cNvSpPr txBox="1"/>
          <p:nvPr/>
        </p:nvSpPr>
        <p:spPr>
          <a:xfrm>
            <a:off x="7020272" y="0"/>
            <a:ext cx="1296144" cy="369332"/>
          </a:xfrm>
          <a:prstGeom prst="rect">
            <a:avLst/>
          </a:prstGeom>
          <a:noFill/>
          <a:ln w="19050">
            <a:solidFill>
              <a:srgbClr val="FF0000"/>
            </a:solidFill>
          </a:ln>
        </p:spPr>
        <p:txBody>
          <a:bodyPr wrap="square" rtlCol="0">
            <a:spAutoFit/>
          </a:bodyPr>
          <a:lstStyle/>
          <a:p>
            <a:r>
              <a:rPr lang="en-US" b="1" dirty="0">
                <a:solidFill>
                  <a:srgbClr val="FF0000"/>
                </a:solidFill>
                <a:latin typeface="Book Antiqua" panose="02040602050305030304" pitchFamily="18" charset="0"/>
              </a:rPr>
              <a:t>Morbidity</a:t>
            </a:r>
          </a:p>
        </p:txBody>
      </p:sp>
    </p:spTree>
    <p:extLst>
      <p:ext uri="{BB962C8B-B14F-4D97-AF65-F5344CB8AC3E}">
        <p14:creationId xmlns:p14="http://schemas.microsoft.com/office/powerpoint/2010/main" val="371860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DFA750-21E3-A6E9-BD80-8A5E9F236DF7}"/>
              </a:ext>
            </a:extLst>
          </p:cNvPr>
          <p:cNvSpPr>
            <a:spLocks noGrp="1"/>
          </p:cNvSpPr>
          <p:nvPr>
            <p:ph type="title"/>
          </p:nvPr>
        </p:nvSpPr>
        <p:spPr/>
        <p:txBody>
          <a:bodyPr>
            <a:normAutofit/>
          </a:bodyPr>
          <a:lstStyle/>
          <a:p>
            <a:pPr algn="ctr"/>
            <a:r>
              <a:rPr lang="en-US" b="1" dirty="0">
                <a:solidFill>
                  <a:srgbClr val="C00000"/>
                </a:solidFill>
                <a:effectLst/>
                <a:latin typeface="Book Antiqua" pitchFamily="18" charset="0"/>
                <a:ea typeface="Calibri" panose="020F0502020204030204" pitchFamily="34" charset="0"/>
                <a:cs typeface="Times New Roman" panose="02020603050405020304" pitchFamily="18" charset="0"/>
              </a:rPr>
              <a:t>CONCLUSION</a:t>
            </a:r>
            <a:endParaRPr lang="en-US" dirty="0">
              <a:solidFill>
                <a:srgbClr val="C00000"/>
              </a:solidFill>
              <a:latin typeface="Book Antiqua" pitchFamily="18" charset="0"/>
            </a:endParaRPr>
          </a:p>
        </p:txBody>
      </p:sp>
      <p:sp>
        <p:nvSpPr>
          <p:cNvPr id="3" name="Θέση περιεχομένου 2">
            <a:extLst>
              <a:ext uri="{FF2B5EF4-FFF2-40B4-BE49-F238E27FC236}">
                <a16:creationId xmlns:a16="http://schemas.microsoft.com/office/drawing/2014/main" id="{C5ADA5F4-094A-3A55-B4AB-42FF220B75C6}"/>
              </a:ext>
            </a:extLst>
          </p:cNvPr>
          <p:cNvSpPr>
            <a:spLocks noGrp="1"/>
          </p:cNvSpPr>
          <p:nvPr>
            <p:ph idx="1"/>
          </p:nvPr>
        </p:nvSpPr>
        <p:spPr/>
        <p:txBody>
          <a:bodyPr/>
          <a:lstStyle/>
          <a:p>
            <a:pPr>
              <a:buFont typeface="+mj-lt"/>
              <a:buAutoNum type="arabicPeriod"/>
            </a:pPr>
            <a:r>
              <a:rPr lang="en-US" sz="1800" dirty="0">
                <a:latin typeface="Book Antiqua" pitchFamily="18" charset="0"/>
                <a:ea typeface="Calibri" panose="020F0502020204030204" pitchFamily="34" charset="0"/>
                <a:cs typeface="Times New Roman" panose="02020603050405020304" pitchFamily="18" charset="0"/>
              </a:rPr>
              <a:t>Incidence of late rupture after EVAR</a:t>
            </a:r>
            <a:r>
              <a:rPr lang="el-GR" sz="1800" dirty="0">
                <a:latin typeface="Book Antiqua" pitchFamily="18" charset="0"/>
                <a:ea typeface="Calibri" panose="020F0502020204030204" pitchFamily="34" charset="0"/>
                <a:cs typeface="Times New Roman" panose="02020603050405020304" pitchFamily="18" charset="0"/>
              </a:rPr>
              <a:t>:</a:t>
            </a:r>
            <a:r>
              <a:rPr lang="en-US" sz="1800" dirty="0">
                <a:latin typeface="Book Antiqua" pitchFamily="18" charset="0"/>
                <a:ea typeface="Calibri" panose="020F0502020204030204" pitchFamily="34" charset="0"/>
                <a:cs typeface="Times New Roman" panose="02020603050405020304" pitchFamily="18" charset="0"/>
              </a:rPr>
              <a:t> 1.11%</a:t>
            </a:r>
          </a:p>
          <a:p>
            <a:pPr>
              <a:buFont typeface="+mj-lt"/>
              <a:buAutoNum type="arabicPeriod"/>
            </a:pPr>
            <a:r>
              <a:rPr lang="en-US" sz="1800" dirty="0">
                <a:latin typeface="Book Antiqua" pitchFamily="18" charset="0"/>
                <a:ea typeface="Calibri" panose="020F0502020204030204" pitchFamily="34" charset="0"/>
                <a:cs typeface="Times New Roman" panose="02020603050405020304" pitchFamily="18" charset="0"/>
              </a:rPr>
              <a:t>12.5% of ruptured AAAs had a stent-graft inside</a:t>
            </a:r>
          </a:p>
          <a:p>
            <a:pPr>
              <a:buFont typeface="+mj-lt"/>
              <a:buAutoNum type="arabicPeriod"/>
            </a:pPr>
            <a:r>
              <a:rPr lang="en-US" sz="1800" dirty="0">
                <a:latin typeface="Book Antiqua" pitchFamily="18" charset="0"/>
                <a:ea typeface="Calibri" panose="020F0502020204030204" pitchFamily="34" charset="0"/>
                <a:cs typeface="Times New Roman" panose="02020603050405020304" pitchFamily="18" charset="0"/>
              </a:rPr>
              <a:t>The most common causes of rupture after EVAR were type </a:t>
            </a:r>
            <a:r>
              <a:rPr lang="en-US" sz="1800" dirty="0" err="1">
                <a:latin typeface="Book Antiqua" pitchFamily="18" charset="0"/>
                <a:ea typeface="Calibri" panose="020F0502020204030204" pitchFamily="34" charset="0"/>
                <a:cs typeface="Times New Roman" panose="02020603050405020304" pitchFamily="18" charset="0"/>
              </a:rPr>
              <a:t>Ia</a:t>
            </a:r>
            <a:r>
              <a:rPr lang="en-US" sz="1800" dirty="0">
                <a:latin typeface="Book Antiqua" pitchFamily="18" charset="0"/>
                <a:ea typeface="Calibri" panose="020F0502020204030204" pitchFamily="34" charset="0"/>
                <a:cs typeface="Times New Roman" panose="02020603050405020304" pitchFamily="18" charset="0"/>
              </a:rPr>
              <a:t> and </a:t>
            </a:r>
            <a:r>
              <a:rPr lang="en-US" sz="1800" dirty="0" err="1">
                <a:latin typeface="Book Antiqua" pitchFamily="18" charset="0"/>
                <a:ea typeface="Calibri" panose="020F0502020204030204" pitchFamily="34" charset="0"/>
                <a:cs typeface="Times New Roman" panose="02020603050405020304" pitchFamily="18" charset="0"/>
              </a:rPr>
              <a:t>Ib</a:t>
            </a:r>
            <a:r>
              <a:rPr lang="en-US" sz="1800" dirty="0">
                <a:latin typeface="Book Antiqua" pitchFamily="18" charset="0"/>
                <a:ea typeface="Calibri" panose="020F0502020204030204" pitchFamily="34" charset="0"/>
                <a:cs typeface="Times New Roman" panose="02020603050405020304" pitchFamily="18" charset="0"/>
              </a:rPr>
              <a:t> ELs. </a:t>
            </a:r>
          </a:p>
          <a:p>
            <a:pPr>
              <a:buFont typeface="+mj-lt"/>
              <a:buAutoNum type="arabicPeriod"/>
            </a:pPr>
            <a:r>
              <a:rPr lang="en-US" sz="1800" dirty="0">
                <a:latin typeface="Book Antiqua" pitchFamily="18" charset="0"/>
                <a:ea typeface="Calibri" panose="020F0502020204030204" pitchFamily="34" charset="0"/>
                <a:cs typeface="Times New Roman" panose="02020603050405020304" pitchFamily="18" charset="0"/>
              </a:rPr>
              <a:t>Post-rupture mortality after EVAR was high (35.6%) and comparable to the morbidity of de novo ruptures</a:t>
            </a:r>
          </a:p>
          <a:p>
            <a:pPr>
              <a:buFont typeface="+mj-lt"/>
              <a:buAutoNum type="arabicPeriod"/>
            </a:pPr>
            <a:r>
              <a:rPr lang="en-US" sz="1800" dirty="0">
                <a:latin typeface="Book Antiqua" pitchFamily="18" charset="0"/>
                <a:ea typeface="Calibri" panose="020F0502020204030204" pitchFamily="34" charset="0"/>
                <a:cs typeface="Times New Roman" panose="02020603050405020304" pitchFamily="18" charset="0"/>
              </a:rPr>
              <a:t>Endovascular repair appears to have better results compared to conversion to open repair</a:t>
            </a:r>
          </a:p>
          <a:p>
            <a:pPr>
              <a:buFont typeface="+mj-lt"/>
              <a:buAutoNum type="arabicPeriod"/>
            </a:pPr>
            <a:r>
              <a:rPr lang="en-US" sz="1800" dirty="0">
                <a:latin typeface="Book Antiqua" pitchFamily="18" charset="0"/>
                <a:ea typeface="Calibri" panose="020F0502020204030204" pitchFamily="34" charset="0"/>
                <a:cs typeface="Times New Roman" panose="02020603050405020304" pitchFamily="18" charset="0"/>
              </a:rPr>
              <a:t>A significant number of patients had prior endovascular reoperations and inadequate follow-up</a:t>
            </a:r>
          </a:p>
          <a:p>
            <a:pPr>
              <a:buFont typeface="+mj-lt"/>
              <a:buAutoNum type="arabicPeriod"/>
            </a:pPr>
            <a:r>
              <a:rPr lang="en-US" sz="1800" dirty="0">
                <a:latin typeface="Book Antiqua" pitchFamily="18" charset="0"/>
                <a:ea typeface="Calibri" panose="020F0502020204030204" pitchFamily="34" charset="0"/>
                <a:cs typeface="Times New Roman" panose="02020603050405020304" pitchFamily="18" charset="0"/>
              </a:rPr>
              <a:t>Patient compliance with the surveillance protocol is mandatory.</a:t>
            </a:r>
          </a:p>
          <a:p>
            <a:endParaRPr lang="en-US" dirty="0"/>
          </a:p>
        </p:txBody>
      </p:sp>
    </p:spTree>
    <p:extLst>
      <p:ext uri="{BB962C8B-B14F-4D97-AF65-F5344CB8AC3E}">
        <p14:creationId xmlns:p14="http://schemas.microsoft.com/office/powerpoint/2010/main" val="2029073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Beautiful and Major Bridges around the World – Classy and fabulous way of  living"/>
          <p:cNvPicPr>
            <a:picLocks noChangeAspect="1" noChangeArrowheads="1"/>
          </p:cNvPicPr>
          <p:nvPr/>
        </p:nvPicPr>
        <p:blipFill>
          <a:blip r:embed="rId2" cstate="print"/>
          <a:srcRect t="11323"/>
          <a:stretch>
            <a:fillRect/>
          </a:stretch>
        </p:blipFill>
        <p:spPr bwMode="auto">
          <a:xfrm>
            <a:off x="691426" y="123478"/>
            <a:ext cx="7673606" cy="4536504"/>
          </a:xfrm>
          <a:prstGeom prst="rect">
            <a:avLst/>
          </a:prstGeom>
          <a:noFill/>
        </p:spPr>
      </p:pic>
      <p:sp>
        <p:nvSpPr>
          <p:cNvPr id="6" name="5 - Ορθογώνιο"/>
          <p:cNvSpPr/>
          <p:nvPr/>
        </p:nvSpPr>
        <p:spPr>
          <a:xfrm>
            <a:off x="5292080" y="3939902"/>
            <a:ext cx="298174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rgbClr val="FFFF00"/>
                </a:solidFill>
                <a:latin typeface="Book Antiqua" pitchFamily="18" charset="0"/>
              </a:rPr>
              <a:t>Ευχαριστώ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4C5483-1EB4-51BD-0407-F67D43903B23}"/>
              </a:ext>
            </a:extLst>
          </p:cNvPr>
          <p:cNvSpPr>
            <a:spLocks noGrp="1"/>
          </p:cNvSpPr>
          <p:nvPr>
            <p:ph type="title"/>
          </p:nvPr>
        </p:nvSpPr>
        <p:spPr/>
        <p:txBody>
          <a:bodyPr>
            <a:normAutofit/>
          </a:bodyPr>
          <a:lstStyle/>
          <a:p>
            <a:pPr algn="ctr"/>
            <a:r>
              <a:rPr lang="en-US" sz="3600" b="1" dirty="0">
                <a:solidFill>
                  <a:srgbClr val="C00000"/>
                </a:solidFill>
                <a:latin typeface="Book Antiqua" pitchFamily="18" charset="0"/>
              </a:rPr>
              <a:t>Post-EVAR Late Aneurysm Rupture</a:t>
            </a:r>
          </a:p>
        </p:txBody>
      </p:sp>
      <p:sp>
        <p:nvSpPr>
          <p:cNvPr id="3" name="Θέση περιεχομένου 2">
            <a:extLst>
              <a:ext uri="{FF2B5EF4-FFF2-40B4-BE49-F238E27FC236}">
                <a16:creationId xmlns:a16="http://schemas.microsoft.com/office/drawing/2014/main" id="{0BDBCB80-F434-4B2B-1AF9-9A855DF066B1}"/>
              </a:ext>
            </a:extLst>
          </p:cNvPr>
          <p:cNvSpPr>
            <a:spLocks noGrp="1"/>
          </p:cNvSpPr>
          <p:nvPr>
            <p:ph idx="1"/>
          </p:nvPr>
        </p:nvSpPr>
        <p:spPr/>
        <p:txBody>
          <a:bodyPr>
            <a:normAutofit/>
          </a:bodyPr>
          <a:lstStyle/>
          <a:p>
            <a:r>
              <a:rPr lang="en-US" sz="2000" dirty="0">
                <a:latin typeface="Book Antiqua" pitchFamily="18" charset="0"/>
                <a:ea typeface="Calibri" panose="020F0502020204030204" pitchFamily="34" charset="0"/>
              </a:rPr>
              <a:t>Late rupture is defined as rupture occurring more than 30 days after the EVAR procedure</a:t>
            </a:r>
            <a:endParaRPr lang="el-GR" sz="2000" dirty="0">
              <a:latin typeface="Book Antiqua" pitchFamily="18" charset="0"/>
              <a:ea typeface="Calibri" panose="020F0502020204030204" pitchFamily="34" charset="0"/>
            </a:endParaRPr>
          </a:p>
          <a:p>
            <a:r>
              <a:rPr lang="en-US" sz="2000" dirty="0">
                <a:latin typeface="Book Antiqua" pitchFamily="18" charset="0"/>
                <a:ea typeface="Calibri" panose="020F0502020204030204" pitchFamily="34" charset="0"/>
              </a:rPr>
              <a:t>It is a rare complication (0.9-3.1% of cases within 5 years) with increasing incidence </a:t>
            </a:r>
          </a:p>
          <a:p>
            <a:r>
              <a:rPr lang="en-US" sz="2000" dirty="0">
                <a:latin typeface="Book Antiqua" pitchFamily="18" charset="0"/>
                <a:ea typeface="Calibri" panose="020F0502020204030204" pitchFamily="34" charset="0"/>
              </a:rPr>
              <a:t>EVAR may achieve a freedom from AAA rupture in 96% at ten years</a:t>
            </a:r>
          </a:p>
          <a:p>
            <a:r>
              <a:rPr lang="en-US" sz="2000" dirty="0">
                <a:latin typeface="Book Antiqua" pitchFamily="18" charset="0"/>
                <a:ea typeface="Calibri" panose="020F0502020204030204" pitchFamily="34" charset="0"/>
                <a:cs typeface="Arial" panose="020B0604020202020204" pitchFamily="34" charset="0"/>
              </a:rPr>
              <a:t>Late ruptures after OR have been reported to be &lt;0.8% in 5.5 years </a:t>
            </a:r>
            <a:endParaRPr lang="en-US" sz="2000" dirty="0">
              <a:latin typeface="Book Antiqua" pitchFamily="18" charset="0"/>
              <a:cs typeface="Arial" panose="020B0604020202020204" pitchFamily="34" charset="0"/>
            </a:endParaRPr>
          </a:p>
          <a:p>
            <a:endParaRPr lang="en-US" dirty="0">
              <a:latin typeface="Book Antiqua" pitchFamily="18" charset="0"/>
            </a:endParaRPr>
          </a:p>
        </p:txBody>
      </p:sp>
      <p:sp>
        <p:nvSpPr>
          <p:cNvPr id="4" name="3 - Ορθογώνιο"/>
          <p:cNvSpPr/>
          <p:nvPr/>
        </p:nvSpPr>
        <p:spPr>
          <a:xfrm>
            <a:off x="395536" y="3651870"/>
            <a:ext cx="8352928" cy="938719"/>
          </a:xfrm>
          <a:prstGeom prst="rect">
            <a:avLst/>
          </a:prstGeom>
          <a:solidFill>
            <a:schemeClr val="accent3">
              <a:lumMod val="20000"/>
              <a:lumOff val="80000"/>
            </a:schemeClr>
          </a:solidFill>
        </p:spPr>
        <p:txBody>
          <a:bodyPr wrap="square">
            <a:spAutoFit/>
          </a:bodyPr>
          <a:lstStyle/>
          <a:p>
            <a:r>
              <a:rPr lang="en-US" sz="1100" dirty="0" err="1">
                <a:latin typeface="Book Antiqua" pitchFamily="18" charset="0"/>
              </a:rPr>
              <a:t>Andersson</a:t>
            </a:r>
            <a:r>
              <a:rPr lang="en-US" sz="1100" dirty="0">
                <a:latin typeface="Book Antiqua" pitchFamily="18" charset="0"/>
              </a:rPr>
              <a:t> M, </a:t>
            </a:r>
            <a:r>
              <a:rPr lang="en-US" sz="1100" dirty="0" err="1">
                <a:latin typeface="Book Antiqua" pitchFamily="18" charset="0"/>
              </a:rPr>
              <a:t>Talvitie</a:t>
            </a:r>
            <a:r>
              <a:rPr lang="en-US" sz="1100" dirty="0">
                <a:latin typeface="Book Antiqua" pitchFamily="18" charset="0"/>
              </a:rPr>
              <a:t> M, Benson L, Roy J, </a:t>
            </a:r>
            <a:r>
              <a:rPr lang="en-US" sz="1100" dirty="0" err="1">
                <a:latin typeface="Book Antiqua" pitchFamily="18" charset="0"/>
              </a:rPr>
              <a:t>Roos</a:t>
            </a:r>
            <a:r>
              <a:rPr lang="en-US" sz="1100" dirty="0">
                <a:latin typeface="Book Antiqua" pitchFamily="18" charset="0"/>
              </a:rPr>
              <a:t> H, </a:t>
            </a:r>
            <a:r>
              <a:rPr lang="en-US" sz="1100" dirty="0" err="1">
                <a:latin typeface="Book Antiqua" pitchFamily="18" charset="0"/>
              </a:rPr>
              <a:t>Hultgren</a:t>
            </a:r>
            <a:r>
              <a:rPr lang="en-US" sz="1100" dirty="0">
                <a:latin typeface="Book Antiqua" pitchFamily="18" charset="0"/>
              </a:rPr>
              <a:t> R. A population-based study of post-endovascular aortic repair rupture during 15 years. </a:t>
            </a:r>
            <a:r>
              <a:rPr lang="fr-FR" sz="1100" dirty="0">
                <a:latin typeface="Book Antiqua" pitchFamily="18" charset="0"/>
              </a:rPr>
              <a:t>J </a:t>
            </a:r>
            <a:r>
              <a:rPr lang="fr-FR" sz="1100" dirty="0" err="1">
                <a:latin typeface="Book Antiqua" pitchFamily="18" charset="0"/>
              </a:rPr>
              <a:t>Vasc</a:t>
            </a:r>
            <a:r>
              <a:rPr lang="fr-FR" sz="1100" dirty="0">
                <a:latin typeface="Book Antiqua" pitchFamily="18" charset="0"/>
              </a:rPr>
              <a:t> </a:t>
            </a:r>
            <a:r>
              <a:rPr lang="fr-FR" sz="1100" dirty="0" err="1">
                <a:latin typeface="Book Antiqua" pitchFamily="18" charset="0"/>
              </a:rPr>
              <a:t>Surg</a:t>
            </a:r>
            <a:r>
              <a:rPr lang="fr-FR" sz="1100" dirty="0">
                <a:latin typeface="Book Antiqua" pitchFamily="18" charset="0"/>
              </a:rPr>
              <a:t>. 2021</a:t>
            </a:r>
          </a:p>
          <a:p>
            <a:endParaRPr lang="fr-FR" sz="1100" dirty="0">
              <a:latin typeface="Book Antiqua" pitchFamily="18" charset="0"/>
            </a:endParaRPr>
          </a:p>
          <a:p>
            <a:r>
              <a:rPr lang="fr-FR" sz="1100" dirty="0">
                <a:latin typeface="Book Antiqua" pitchFamily="18" charset="0"/>
              </a:rPr>
              <a:t>Antonopoulos CN, </a:t>
            </a:r>
            <a:r>
              <a:rPr lang="fr-FR" sz="1100" dirty="0" err="1">
                <a:latin typeface="Book Antiqua" pitchFamily="18" charset="0"/>
              </a:rPr>
              <a:t>Kakisis</a:t>
            </a:r>
            <a:r>
              <a:rPr lang="fr-FR" sz="1100" dirty="0">
                <a:latin typeface="Book Antiqua" pitchFamily="18" charset="0"/>
              </a:rPr>
              <a:t> JD, </a:t>
            </a:r>
            <a:r>
              <a:rPr lang="fr-FR" sz="1100" dirty="0" err="1">
                <a:latin typeface="Book Antiqua" pitchFamily="18" charset="0"/>
              </a:rPr>
              <a:t>Giannakopoulos</a:t>
            </a:r>
            <a:r>
              <a:rPr lang="fr-FR" sz="1100" dirty="0">
                <a:latin typeface="Book Antiqua" pitchFamily="18" charset="0"/>
              </a:rPr>
              <a:t> TG, et al. Rupture </a:t>
            </a:r>
            <a:r>
              <a:rPr lang="fr-FR" sz="1100" dirty="0" err="1">
                <a:latin typeface="Book Antiqua" pitchFamily="18" charset="0"/>
              </a:rPr>
              <a:t>after</a:t>
            </a:r>
            <a:r>
              <a:rPr lang="fr-FR" sz="1100" dirty="0">
                <a:latin typeface="Book Antiqua" pitchFamily="18" charset="0"/>
              </a:rPr>
              <a:t> </a:t>
            </a:r>
            <a:r>
              <a:rPr lang="fr-FR" sz="1100" dirty="0" err="1">
                <a:latin typeface="Book Antiqua" pitchFamily="18" charset="0"/>
              </a:rPr>
              <a:t>endovascular</a:t>
            </a:r>
            <a:r>
              <a:rPr lang="fr-FR" sz="1100" dirty="0">
                <a:latin typeface="Book Antiqua" pitchFamily="18" charset="0"/>
              </a:rPr>
              <a:t> abdominal </a:t>
            </a:r>
            <a:r>
              <a:rPr lang="fr-FR" sz="1100" dirty="0" err="1">
                <a:latin typeface="Book Antiqua" pitchFamily="18" charset="0"/>
              </a:rPr>
              <a:t>aortic</a:t>
            </a:r>
            <a:r>
              <a:rPr lang="fr-FR" sz="1100" dirty="0">
                <a:latin typeface="Book Antiqua" pitchFamily="18" charset="0"/>
              </a:rPr>
              <a:t> </a:t>
            </a:r>
            <a:r>
              <a:rPr lang="fr-FR" sz="1100" dirty="0" err="1">
                <a:latin typeface="Book Antiqua" pitchFamily="18" charset="0"/>
              </a:rPr>
              <a:t>aneurysm</a:t>
            </a:r>
            <a:r>
              <a:rPr lang="fr-FR" sz="1100" dirty="0">
                <a:latin typeface="Book Antiqua" pitchFamily="18" charset="0"/>
              </a:rPr>
              <a:t> </a:t>
            </a:r>
            <a:r>
              <a:rPr lang="fr-FR" sz="1100" dirty="0" err="1">
                <a:latin typeface="Book Antiqua" pitchFamily="18" charset="0"/>
              </a:rPr>
              <a:t>repair</a:t>
            </a:r>
            <a:r>
              <a:rPr lang="fr-FR" sz="1100" dirty="0">
                <a:latin typeface="Book Antiqua" pitchFamily="18" charset="0"/>
              </a:rPr>
              <a:t>: a </a:t>
            </a:r>
            <a:r>
              <a:rPr lang="fr-FR" sz="1100" dirty="0" err="1">
                <a:latin typeface="Book Antiqua" pitchFamily="18" charset="0"/>
              </a:rPr>
              <a:t>multicenter</a:t>
            </a:r>
            <a:r>
              <a:rPr lang="fr-FR" sz="1100" dirty="0">
                <a:latin typeface="Book Antiqua" pitchFamily="18" charset="0"/>
              </a:rPr>
              <a:t> </a:t>
            </a:r>
            <a:r>
              <a:rPr lang="fr-FR" sz="1100" dirty="0" err="1">
                <a:latin typeface="Book Antiqua" pitchFamily="18" charset="0"/>
              </a:rPr>
              <a:t>study</a:t>
            </a:r>
            <a:r>
              <a:rPr lang="fr-FR" sz="1100" dirty="0">
                <a:latin typeface="Book Antiqua" pitchFamily="18" charset="0"/>
              </a:rPr>
              <a:t>. </a:t>
            </a:r>
            <a:r>
              <a:rPr lang="fr-FR" sz="1100" dirty="0" err="1">
                <a:latin typeface="Book Antiqua" pitchFamily="18" charset="0"/>
              </a:rPr>
              <a:t>Vasc</a:t>
            </a:r>
            <a:r>
              <a:rPr lang="fr-FR" sz="1100" dirty="0">
                <a:latin typeface="Book Antiqua" pitchFamily="18" charset="0"/>
              </a:rPr>
              <a:t> </a:t>
            </a:r>
            <a:r>
              <a:rPr lang="fr-FR" sz="1100" dirty="0" err="1">
                <a:latin typeface="Book Antiqua" pitchFamily="18" charset="0"/>
              </a:rPr>
              <a:t>Endovascular</a:t>
            </a:r>
            <a:r>
              <a:rPr lang="fr-FR" sz="1100" dirty="0">
                <a:latin typeface="Book Antiqua" pitchFamily="18" charset="0"/>
              </a:rPr>
              <a:t> </a:t>
            </a:r>
            <a:r>
              <a:rPr lang="fr-FR" sz="1100" dirty="0" err="1">
                <a:latin typeface="Book Antiqua" pitchFamily="18" charset="0"/>
              </a:rPr>
              <a:t>Surg</a:t>
            </a:r>
            <a:r>
              <a:rPr lang="fr-FR" sz="1100" dirty="0">
                <a:latin typeface="Book Antiqua" pitchFamily="18" charset="0"/>
              </a:rPr>
              <a:t>. 2014;48: 476–481.</a:t>
            </a:r>
          </a:p>
        </p:txBody>
      </p:sp>
    </p:spTree>
    <p:extLst>
      <p:ext uri="{BB962C8B-B14F-4D97-AF65-F5344CB8AC3E}">
        <p14:creationId xmlns:p14="http://schemas.microsoft.com/office/powerpoint/2010/main" val="67421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9CF3B0-B875-BFCC-AA93-5259ECD06F64}"/>
              </a:ext>
            </a:extLst>
          </p:cNvPr>
          <p:cNvSpPr>
            <a:spLocks noGrp="1"/>
          </p:cNvSpPr>
          <p:nvPr>
            <p:ph type="title"/>
          </p:nvPr>
        </p:nvSpPr>
        <p:spPr/>
        <p:txBody>
          <a:bodyPr/>
          <a:lstStyle/>
          <a:p>
            <a:pPr algn="ctr"/>
            <a:r>
              <a:rPr lang="en-US" b="1" dirty="0">
                <a:solidFill>
                  <a:srgbClr val="C00000"/>
                </a:solidFill>
                <a:latin typeface="Book Antiqua" pitchFamily="18" charset="0"/>
              </a:rPr>
              <a:t>Aim</a:t>
            </a:r>
          </a:p>
        </p:txBody>
      </p:sp>
      <p:sp>
        <p:nvSpPr>
          <p:cNvPr id="3" name="Θέση περιεχομένου 2">
            <a:extLst>
              <a:ext uri="{FF2B5EF4-FFF2-40B4-BE49-F238E27FC236}">
                <a16:creationId xmlns:a16="http://schemas.microsoft.com/office/drawing/2014/main" id="{F21135EB-985B-DEDE-69D8-847D5B656BD7}"/>
              </a:ext>
            </a:extLst>
          </p:cNvPr>
          <p:cNvSpPr>
            <a:spLocks noGrp="1"/>
          </p:cNvSpPr>
          <p:nvPr>
            <p:ph idx="1"/>
          </p:nvPr>
        </p:nvSpPr>
        <p:spPr>
          <a:xfrm>
            <a:off x="467544" y="1059582"/>
            <a:ext cx="8229600" cy="3394472"/>
          </a:xfrm>
        </p:spPr>
        <p:txBody>
          <a:bodyPr>
            <a:normAutofit fontScale="77500" lnSpcReduction="20000"/>
          </a:bodyPr>
          <a:lstStyle/>
          <a:p>
            <a:pPr algn="just">
              <a:buFont typeface="+mj-lt"/>
              <a:buAutoNum type="arabicPeriod"/>
            </a:pPr>
            <a:r>
              <a:rPr lang="en-US" sz="2300" dirty="0">
                <a:latin typeface="Book Antiqua" pitchFamily="18" charset="0"/>
                <a:ea typeface="Calibri" panose="020F0502020204030204" pitchFamily="34" charset="0"/>
                <a:cs typeface="Times New Roman" panose="02020603050405020304" pitchFamily="18" charset="0"/>
              </a:rPr>
              <a:t>To investigate and present updated information regarding patients with </a:t>
            </a:r>
            <a:r>
              <a:rPr lang="en-US" sz="2300" b="1" u="sng" dirty="0">
                <a:solidFill>
                  <a:srgbClr val="0836F8"/>
                </a:solidFill>
                <a:latin typeface="Book Antiqua" pitchFamily="18" charset="0"/>
                <a:ea typeface="Calibri" panose="020F0502020204030204" pitchFamily="34" charset="0"/>
                <a:cs typeface="Times New Roman" panose="02020603050405020304" pitchFamily="18" charset="0"/>
              </a:rPr>
              <a:t>late aneurysm rupture after EVAR</a:t>
            </a:r>
            <a:r>
              <a:rPr lang="en-US" sz="2300" dirty="0">
                <a:latin typeface="Book Antiqua" pitchFamily="18" charset="0"/>
                <a:ea typeface="Calibri" panose="020F0502020204030204" pitchFamily="34" charset="0"/>
                <a:cs typeface="Times New Roman" panose="02020603050405020304" pitchFamily="18" charset="0"/>
              </a:rPr>
              <a:t>, as the data in the literature is limited</a:t>
            </a:r>
          </a:p>
          <a:p>
            <a:pPr algn="just">
              <a:buFont typeface="+mj-lt"/>
              <a:buAutoNum type="arabicPeriod"/>
            </a:pPr>
            <a:endParaRPr lang="en-US" sz="2300" dirty="0">
              <a:latin typeface="Book Antiqua" pitchFamily="18" charset="0"/>
              <a:ea typeface="Calibri" panose="020F0502020204030204" pitchFamily="34" charset="0"/>
              <a:cs typeface="Times New Roman" panose="02020603050405020304" pitchFamily="18" charset="0"/>
            </a:endParaRPr>
          </a:p>
          <a:p>
            <a:pPr algn="just">
              <a:buFont typeface="+mj-lt"/>
              <a:buAutoNum type="arabicPeriod"/>
            </a:pPr>
            <a:r>
              <a:rPr lang="en-US" sz="2300" dirty="0">
                <a:latin typeface="Book Antiqua" pitchFamily="18" charset="0"/>
                <a:ea typeface="Calibri" panose="020F0502020204030204" pitchFamily="34" charset="0"/>
                <a:cs typeface="Times New Roman" panose="02020603050405020304" pitchFamily="18" charset="0"/>
              </a:rPr>
              <a:t>A current literature review and </a:t>
            </a:r>
            <a:r>
              <a:rPr lang="en-US" sz="2300" dirty="0" err="1">
                <a:latin typeface="Book Antiqua" pitchFamily="18" charset="0"/>
                <a:ea typeface="Calibri" panose="020F0502020204030204" pitchFamily="34" charset="0"/>
                <a:cs typeface="Times New Roman" panose="02020603050405020304" pitchFamily="18" charset="0"/>
              </a:rPr>
              <a:t>metanalysis</a:t>
            </a:r>
            <a:r>
              <a:rPr lang="en-US" sz="2300" dirty="0">
                <a:latin typeface="Book Antiqua" pitchFamily="18" charset="0"/>
                <a:ea typeface="Calibri" panose="020F0502020204030204" pitchFamily="34" charset="0"/>
                <a:cs typeface="Times New Roman" panose="02020603050405020304" pitchFamily="18" charset="0"/>
              </a:rPr>
              <a:t> was performed based investigating the: </a:t>
            </a:r>
          </a:p>
          <a:p>
            <a:pPr lvl="1">
              <a:lnSpc>
                <a:spcPct val="110000"/>
              </a:lnSpc>
            </a:pPr>
            <a:endParaRPr lang="en-US" sz="2300" dirty="0">
              <a:latin typeface="Book Antiqua" pitchFamily="18" charset="0"/>
              <a:ea typeface="Calibri" panose="020F0502020204030204" pitchFamily="34" charset="0"/>
              <a:cs typeface="Times New Roman" panose="02020603050405020304" pitchFamily="18" charset="0"/>
            </a:endParaRPr>
          </a:p>
          <a:p>
            <a:pPr lvl="1">
              <a:lnSpc>
                <a:spcPct val="110000"/>
              </a:lnSpc>
            </a:pPr>
            <a:r>
              <a:rPr lang="en-US" sz="2600" b="1" dirty="0">
                <a:solidFill>
                  <a:srgbClr val="0836F8"/>
                </a:solidFill>
                <a:latin typeface="Book Antiqua" pitchFamily="18" charset="0"/>
                <a:ea typeface="Calibri" panose="020F0502020204030204" pitchFamily="34" charset="0"/>
                <a:cs typeface="Times New Roman" panose="02020603050405020304" pitchFamily="18" charset="0"/>
              </a:rPr>
              <a:t>Incidence</a:t>
            </a:r>
          </a:p>
          <a:p>
            <a:pPr lvl="1">
              <a:lnSpc>
                <a:spcPct val="110000"/>
              </a:lnSpc>
            </a:pPr>
            <a:r>
              <a:rPr lang="en-US" sz="2600" b="1" dirty="0">
                <a:solidFill>
                  <a:srgbClr val="0836F8"/>
                </a:solidFill>
                <a:latin typeface="Book Antiqua" pitchFamily="18" charset="0"/>
                <a:ea typeface="Calibri" panose="020F0502020204030204" pitchFamily="34" charset="0"/>
                <a:cs typeface="Times New Roman" panose="02020603050405020304" pitchFamily="18" charset="0"/>
              </a:rPr>
              <a:t>Causes </a:t>
            </a:r>
          </a:p>
          <a:p>
            <a:pPr lvl="1">
              <a:lnSpc>
                <a:spcPct val="110000"/>
              </a:lnSpc>
            </a:pPr>
            <a:r>
              <a:rPr lang="en-US" sz="2600" b="1" dirty="0">
                <a:solidFill>
                  <a:srgbClr val="0836F8"/>
                </a:solidFill>
                <a:latin typeface="Book Antiqua" pitchFamily="18" charset="0"/>
                <a:ea typeface="Calibri" panose="020F0502020204030204" pitchFamily="34" charset="0"/>
                <a:cs typeface="Times New Roman" panose="02020603050405020304" pitchFamily="18" charset="0"/>
              </a:rPr>
              <a:t>Treatment</a:t>
            </a:r>
          </a:p>
          <a:p>
            <a:pPr lvl="1">
              <a:lnSpc>
                <a:spcPct val="110000"/>
              </a:lnSpc>
            </a:pPr>
            <a:r>
              <a:rPr lang="en-US" sz="2600" b="1" dirty="0">
                <a:solidFill>
                  <a:srgbClr val="0836F8"/>
                </a:solidFill>
                <a:latin typeface="Book Antiqua" pitchFamily="18" charset="0"/>
                <a:ea typeface="Calibri" panose="020F0502020204030204" pitchFamily="34" charset="0"/>
                <a:cs typeface="Times New Roman" panose="02020603050405020304" pitchFamily="18" charset="0"/>
              </a:rPr>
              <a:t>Outcomes  </a:t>
            </a:r>
          </a:p>
          <a:p>
            <a:pPr lvl="1">
              <a:lnSpc>
                <a:spcPct val="110000"/>
              </a:lnSpc>
            </a:pPr>
            <a:r>
              <a:rPr lang="en-US" sz="2600" b="1" dirty="0">
                <a:solidFill>
                  <a:srgbClr val="0836F8"/>
                </a:solidFill>
                <a:latin typeface="Book Antiqua" pitchFamily="18" charset="0"/>
                <a:ea typeface="Calibri" panose="020F0502020204030204" pitchFamily="34" charset="0"/>
                <a:cs typeface="Times New Roman" panose="02020603050405020304" pitchFamily="18" charset="0"/>
              </a:rPr>
              <a:t>Prognosis </a:t>
            </a:r>
          </a:p>
          <a:p>
            <a:endParaRPr lang="en-US" sz="1400" dirty="0">
              <a:latin typeface="Book Antiqua"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69188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C93340-9F20-66AB-8E0C-F4DE01C09635}"/>
              </a:ext>
            </a:extLst>
          </p:cNvPr>
          <p:cNvSpPr>
            <a:spLocks noGrp="1"/>
          </p:cNvSpPr>
          <p:nvPr>
            <p:ph type="title"/>
          </p:nvPr>
        </p:nvSpPr>
        <p:spPr>
          <a:xfrm>
            <a:off x="323528" y="195486"/>
            <a:ext cx="8229600" cy="857250"/>
          </a:xfrm>
        </p:spPr>
        <p:txBody>
          <a:bodyPr>
            <a:normAutofit/>
          </a:bodyPr>
          <a:lstStyle/>
          <a:p>
            <a:pPr algn="ctr"/>
            <a:r>
              <a:rPr lang="en-US" sz="3600" b="1" dirty="0">
                <a:solidFill>
                  <a:srgbClr val="C00000"/>
                </a:solidFill>
                <a:latin typeface="Book Antiqua" pitchFamily="18" charset="0"/>
                <a:ea typeface="Calibri" panose="020F0502020204030204" pitchFamily="34" charset="0"/>
                <a:cs typeface="Times New Roman" panose="02020603050405020304" pitchFamily="18" charset="0"/>
              </a:rPr>
              <a:t>Methods</a:t>
            </a:r>
            <a:endParaRPr lang="en-US" sz="3600" dirty="0">
              <a:solidFill>
                <a:srgbClr val="C00000"/>
              </a:solidFill>
              <a:latin typeface="Book Antiqua" pitchFamily="18" charset="0"/>
            </a:endParaRPr>
          </a:p>
        </p:txBody>
      </p:sp>
      <p:sp>
        <p:nvSpPr>
          <p:cNvPr id="3" name="Θέση περιεχομένου 2">
            <a:extLst>
              <a:ext uri="{FF2B5EF4-FFF2-40B4-BE49-F238E27FC236}">
                <a16:creationId xmlns:a16="http://schemas.microsoft.com/office/drawing/2014/main" id="{B533640C-3063-0247-139D-99E0E73AE901}"/>
              </a:ext>
            </a:extLst>
          </p:cNvPr>
          <p:cNvSpPr>
            <a:spLocks noGrp="1"/>
          </p:cNvSpPr>
          <p:nvPr>
            <p:ph idx="1"/>
          </p:nvPr>
        </p:nvSpPr>
        <p:spPr>
          <a:xfrm>
            <a:off x="395536" y="987574"/>
            <a:ext cx="8229600" cy="3394472"/>
          </a:xfrm>
        </p:spPr>
        <p:txBody>
          <a:bodyPr>
            <a:normAutofit/>
          </a:bodyPr>
          <a:lstStyle/>
          <a:p>
            <a:r>
              <a:rPr lang="en-US" sz="1800" dirty="0">
                <a:latin typeface="Book Antiqua" pitchFamily="18" charset="0"/>
                <a:ea typeface="Calibri" panose="020F0502020204030204" pitchFamily="34" charset="0"/>
                <a:cs typeface="Times New Roman" panose="02020603050405020304" pitchFamily="18" charset="0"/>
              </a:rPr>
              <a:t>A review metanalysis was conducted </a:t>
            </a:r>
            <a:r>
              <a:rPr lang="en-US" sz="1800" b="1" u="sng" dirty="0">
                <a:solidFill>
                  <a:srgbClr val="0836F8"/>
                </a:solidFill>
                <a:latin typeface="Book Antiqua" pitchFamily="18" charset="0"/>
                <a:ea typeface="Calibri" panose="020F0502020204030204" pitchFamily="34" charset="0"/>
                <a:cs typeface="Times New Roman" panose="02020603050405020304" pitchFamily="18" charset="0"/>
              </a:rPr>
              <a:t>according to the PRISMA </a:t>
            </a:r>
            <a:r>
              <a:rPr lang="en-US" sz="1800" dirty="0">
                <a:latin typeface="Book Antiqua" pitchFamily="18" charset="0"/>
                <a:ea typeface="Calibri" panose="020F0502020204030204" pitchFamily="34" charset="0"/>
                <a:cs typeface="Times New Roman" panose="02020603050405020304" pitchFamily="18" charset="0"/>
              </a:rPr>
              <a:t>(Preferred Reporting Items for Systematic Reviews and Meta-Analyses) guidelines</a:t>
            </a:r>
          </a:p>
          <a:p>
            <a:endParaRPr lang="en-US" sz="1800" dirty="0">
              <a:latin typeface="Book Antiqua" pitchFamily="18" charset="0"/>
              <a:ea typeface="Calibri" panose="020F0502020204030204" pitchFamily="34" charset="0"/>
              <a:cs typeface="Times New Roman" panose="02020603050405020304" pitchFamily="18" charset="0"/>
            </a:endParaRPr>
          </a:p>
          <a:p>
            <a:r>
              <a:rPr lang="en-US" sz="1800" dirty="0">
                <a:latin typeface="Book Antiqua" pitchFamily="18" charset="0"/>
                <a:ea typeface="Calibri" panose="020F0502020204030204" pitchFamily="34" charset="0"/>
                <a:cs typeface="Times New Roman" panose="02020603050405020304" pitchFamily="18" charset="0"/>
              </a:rPr>
              <a:t>Studies were identified by searching electronic databases and scanning bibliographic references </a:t>
            </a:r>
            <a:r>
              <a:rPr lang="en-US" sz="1800" b="1" u="sng" dirty="0">
                <a:solidFill>
                  <a:srgbClr val="0836F8"/>
                </a:solidFill>
                <a:latin typeface="Book Antiqua" pitchFamily="18" charset="0"/>
                <a:ea typeface="Calibri" panose="020F0502020204030204" pitchFamily="34" charset="0"/>
                <a:cs typeface="Times New Roman" panose="02020603050405020304" pitchFamily="18" charset="0"/>
              </a:rPr>
              <a:t>from 1991 to April 1st, 2023</a:t>
            </a:r>
          </a:p>
          <a:p>
            <a:endParaRPr lang="en-US" sz="1800" dirty="0">
              <a:latin typeface="Book Antiqua" pitchFamily="18" charset="0"/>
              <a:ea typeface="Calibri" panose="020F0502020204030204" pitchFamily="34" charset="0"/>
              <a:cs typeface="Times New Roman" panose="02020603050405020304" pitchFamily="18" charset="0"/>
            </a:endParaRPr>
          </a:p>
          <a:p>
            <a:r>
              <a:rPr lang="en-US" sz="1800" dirty="0">
                <a:latin typeface="Book Antiqua" pitchFamily="18" charset="0"/>
                <a:ea typeface="Calibri" panose="020F0502020204030204" pitchFamily="34" charset="0"/>
                <a:cs typeface="Times New Roman" panose="02020603050405020304" pitchFamily="18" charset="0"/>
              </a:rPr>
              <a:t>Several factors were investigated but the primary endpoints of the meta-analysis consisted of :</a:t>
            </a:r>
          </a:p>
          <a:p>
            <a:pPr lvl="1"/>
            <a:r>
              <a:rPr lang="en-US" sz="1800" dirty="0">
                <a:latin typeface="Book Antiqua" pitchFamily="18" charset="0"/>
                <a:ea typeface="Calibri" panose="020F0502020204030204" pitchFamily="34" charset="0"/>
                <a:cs typeface="Times New Roman" panose="02020603050405020304" pitchFamily="18" charset="0"/>
              </a:rPr>
              <a:t>in-hospital mortality </a:t>
            </a:r>
          </a:p>
          <a:p>
            <a:pPr lvl="1"/>
            <a:r>
              <a:rPr lang="en-US" sz="1800" dirty="0">
                <a:latin typeface="Book Antiqua" pitchFamily="18" charset="0"/>
                <a:ea typeface="Calibri" panose="020F0502020204030204" pitchFamily="34" charset="0"/>
                <a:cs typeface="Times New Roman" panose="02020603050405020304" pitchFamily="18" charset="0"/>
              </a:rPr>
              <a:t>the comparison of outcomes between open repair and EVAR.</a:t>
            </a:r>
            <a:r>
              <a:rPr lang="en-US" sz="1800" b="1" dirty="0">
                <a:latin typeface="Book Antiqua" pitchFamily="18" charset="0"/>
                <a:ea typeface="Calibri" panose="020F0502020204030204" pitchFamily="34" charset="0"/>
                <a:cs typeface="Times New Roman" panose="02020603050405020304" pitchFamily="18" charset="0"/>
              </a:rPr>
              <a:t> </a:t>
            </a:r>
            <a:endParaRPr lang="en-US" sz="1800" dirty="0">
              <a:latin typeface="Book Antiqua" pitchFamily="18" charset="0"/>
              <a:ea typeface="Calibri" panose="020F0502020204030204" pitchFamily="34" charset="0"/>
              <a:cs typeface="Times New Roman" panose="02020603050405020304" pitchFamily="18" charset="0"/>
            </a:endParaRPr>
          </a:p>
          <a:p>
            <a:endParaRPr lang="en-US" dirty="0">
              <a:latin typeface="Book Antiqua" pitchFamily="18" charset="0"/>
            </a:endParaRPr>
          </a:p>
        </p:txBody>
      </p:sp>
    </p:spTree>
    <p:extLst>
      <p:ext uri="{BB962C8B-B14F-4D97-AF65-F5344CB8AC3E}">
        <p14:creationId xmlns:p14="http://schemas.microsoft.com/office/powerpoint/2010/main" val="2114605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499048-D87F-B2D9-61C2-F0BD08F44FE5}"/>
              </a:ext>
            </a:extLst>
          </p:cNvPr>
          <p:cNvSpPr>
            <a:spLocks noGrp="1"/>
          </p:cNvSpPr>
          <p:nvPr>
            <p:ph type="title"/>
          </p:nvPr>
        </p:nvSpPr>
        <p:spPr>
          <a:xfrm>
            <a:off x="467544" y="267494"/>
            <a:ext cx="8229600" cy="857250"/>
          </a:xfrm>
        </p:spPr>
        <p:txBody>
          <a:bodyPr>
            <a:noAutofit/>
          </a:bodyPr>
          <a:lstStyle/>
          <a:p>
            <a:r>
              <a:rPr lang="en-US" sz="2800" b="1" dirty="0">
                <a:solidFill>
                  <a:srgbClr val="C00000"/>
                </a:solidFill>
                <a:effectLst/>
                <a:latin typeface="Book Antiqua" pitchFamily="18" charset="0"/>
                <a:ea typeface="Calibri" panose="020F0502020204030204" pitchFamily="34" charset="0"/>
              </a:rPr>
              <a:t>Eligibility, Exclusion and Inclusion </a:t>
            </a:r>
            <a:r>
              <a:rPr lang="en-US" sz="2800" b="1" dirty="0">
                <a:solidFill>
                  <a:srgbClr val="C00000"/>
                </a:solidFill>
                <a:latin typeface="Book Antiqua" pitchFamily="18" charset="0"/>
                <a:ea typeface="Calibri" panose="020F0502020204030204" pitchFamily="34" charset="0"/>
              </a:rPr>
              <a:t>Criteria - Late rupture after EVAR </a:t>
            </a:r>
            <a:endParaRPr lang="en-US" sz="2800" b="1" dirty="0">
              <a:solidFill>
                <a:srgbClr val="C00000"/>
              </a:solidFill>
              <a:latin typeface="Book Antiqua" pitchFamily="18" charset="0"/>
            </a:endParaRPr>
          </a:p>
        </p:txBody>
      </p:sp>
      <p:sp>
        <p:nvSpPr>
          <p:cNvPr id="3" name="Θέση περιεχομένου 2">
            <a:extLst>
              <a:ext uri="{FF2B5EF4-FFF2-40B4-BE49-F238E27FC236}">
                <a16:creationId xmlns:a16="http://schemas.microsoft.com/office/drawing/2014/main" id="{5A42B693-0336-ABE2-F183-1B40A7747218}"/>
              </a:ext>
            </a:extLst>
          </p:cNvPr>
          <p:cNvSpPr>
            <a:spLocks noGrp="1"/>
          </p:cNvSpPr>
          <p:nvPr>
            <p:ph idx="1"/>
          </p:nvPr>
        </p:nvSpPr>
        <p:spPr>
          <a:xfrm>
            <a:off x="457200" y="1272159"/>
            <a:ext cx="8363271" cy="3531839"/>
          </a:xfrm>
        </p:spPr>
        <p:txBody>
          <a:bodyPr>
            <a:normAutofit fontScale="92500" lnSpcReduction="10000"/>
          </a:bodyPr>
          <a:lstStyle/>
          <a:p>
            <a:pPr marL="0" indent="0">
              <a:lnSpc>
                <a:spcPct val="110000"/>
              </a:lnSpc>
              <a:buNone/>
            </a:pPr>
            <a:r>
              <a:rPr lang="en-US" sz="2400" b="1" dirty="0">
                <a:solidFill>
                  <a:srgbClr val="0836F8"/>
                </a:solidFill>
                <a:latin typeface="Book Antiqua" pitchFamily="18" charset="0"/>
                <a:ea typeface="Calibri" panose="020F0502020204030204" pitchFamily="34" charset="0"/>
              </a:rPr>
              <a:t>Inclusion Criteria</a:t>
            </a:r>
            <a:endParaRPr lang="en-US" sz="2400" dirty="0">
              <a:solidFill>
                <a:srgbClr val="0836F8"/>
              </a:solidFill>
              <a:latin typeface="Book Antiqua" pitchFamily="18" charset="0"/>
              <a:ea typeface="Calibri" panose="020F0502020204030204" pitchFamily="34" charset="0"/>
              <a:cs typeface="Times New Roman" panose="02020603050405020304" pitchFamily="18" charset="0"/>
            </a:endParaRPr>
          </a:p>
          <a:p>
            <a:pPr>
              <a:lnSpc>
                <a:spcPct val="110000"/>
              </a:lnSpc>
            </a:pPr>
            <a:r>
              <a:rPr lang="en-US" sz="1700" dirty="0">
                <a:latin typeface="Book Antiqua" pitchFamily="18" charset="0"/>
                <a:ea typeface="Calibri" panose="020F0502020204030204" pitchFamily="34" charset="0"/>
                <a:cs typeface="Times New Roman" panose="02020603050405020304" pitchFamily="18" charset="0"/>
              </a:rPr>
              <a:t>Case series including at least 6 patients as this disease is relatively rare and this cutoff point was considered numerically significant but also relatively clinically relevant. </a:t>
            </a:r>
          </a:p>
          <a:p>
            <a:pPr marL="0" indent="0">
              <a:lnSpc>
                <a:spcPct val="110000"/>
              </a:lnSpc>
              <a:buNone/>
            </a:pPr>
            <a:r>
              <a:rPr lang="en-US" sz="2400" b="1" dirty="0">
                <a:solidFill>
                  <a:srgbClr val="0836F8"/>
                </a:solidFill>
                <a:latin typeface="Book Antiqua" pitchFamily="18" charset="0"/>
                <a:ea typeface="Calibri" panose="020F0502020204030204" pitchFamily="34" charset="0"/>
              </a:rPr>
              <a:t>Exclusion Criteria</a:t>
            </a:r>
            <a:endParaRPr lang="en-US" sz="1400" dirty="0">
              <a:solidFill>
                <a:srgbClr val="0836F8"/>
              </a:solidFill>
              <a:latin typeface="Book Antiqua" pitchFamily="18" charset="0"/>
              <a:ea typeface="Calibri" panose="020F0502020204030204" pitchFamily="34" charset="0"/>
              <a:cs typeface="Times New Roman" panose="02020603050405020304" pitchFamily="18" charset="0"/>
            </a:endParaRPr>
          </a:p>
          <a:p>
            <a:pPr>
              <a:lnSpc>
                <a:spcPct val="110000"/>
              </a:lnSpc>
            </a:pPr>
            <a:r>
              <a:rPr lang="en-US" sz="1700" dirty="0">
                <a:latin typeface="Book Antiqua" pitchFamily="18" charset="0"/>
                <a:ea typeface="Calibri" panose="020F0502020204030204" pitchFamily="34" charset="0"/>
                <a:cs typeface="Times New Roman" panose="02020603050405020304" pitchFamily="18" charset="0"/>
              </a:rPr>
              <a:t>Articles in languages other than English </a:t>
            </a:r>
          </a:p>
          <a:p>
            <a:pPr>
              <a:lnSpc>
                <a:spcPct val="110000"/>
              </a:lnSpc>
            </a:pPr>
            <a:r>
              <a:rPr lang="en-US" sz="1700" dirty="0">
                <a:latin typeface="Book Antiqua" pitchFamily="18" charset="0"/>
                <a:ea typeface="Calibri" panose="020F0502020204030204" pitchFamily="34" charset="0"/>
                <a:cs typeface="Times New Roman" panose="02020603050405020304" pitchFamily="18" charset="0"/>
              </a:rPr>
              <a:t>Elective open conversions or treatment of ruptured AAAs which were considered ineligible due to inadequate relevant information.</a:t>
            </a:r>
            <a:r>
              <a:rPr lang="en-US" sz="1700" i="1" dirty="0">
                <a:latin typeface="Book Antiqua" pitchFamily="18" charset="0"/>
                <a:ea typeface="Calibri" panose="020F0502020204030204" pitchFamily="34" charset="0"/>
                <a:cs typeface="Times New Roman" panose="02020603050405020304" pitchFamily="18" charset="0"/>
              </a:rPr>
              <a:t> </a:t>
            </a:r>
          </a:p>
          <a:p>
            <a:pPr>
              <a:lnSpc>
                <a:spcPct val="110000"/>
              </a:lnSpc>
            </a:pPr>
            <a:r>
              <a:rPr lang="en-US" sz="1700" dirty="0">
                <a:latin typeface="Book Antiqua" pitchFamily="18" charset="0"/>
                <a:ea typeface="Calibri" panose="020F0502020204030204" pitchFamily="34" charset="0"/>
                <a:cs typeface="Times New Roman" panose="02020603050405020304" pitchFamily="18" charset="0"/>
              </a:rPr>
              <a:t>Patients with symptomatic aneurysms without rupture were excluded.</a:t>
            </a:r>
          </a:p>
          <a:p>
            <a:pPr>
              <a:lnSpc>
                <a:spcPct val="110000"/>
              </a:lnSpc>
            </a:pPr>
            <a:r>
              <a:rPr lang="en-US" sz="1700" dirty="0">
                <a:latin typeface="Book Antiqua" pitchFamily="18" charset="0"/>
                <a:ea typeface="Calibri" panose="020F0502020204030204" pitchFamily="34" charset="0"/>
                <a:cs typeface="Times New Roman" panose="02020603050405020304" pitchFamily="18" charset="0"/>
              </a:rPr>
              <a:t>Patients with complex EVAR like chimney (</a:t>
            </a:r>
            <a:r>
              <a:rPr lang="en-US" sz="1700" dirty="0" err="1">
                <a:latin typeface="Book Antiqua" pitchFamily="18" charset="0"/>
                <a:ea typeface="Calibri" panose="020F0502020204030204" pitchFamily="34" charset="0"/>
                <a:cs typeface="Times New Roman" panose="02020603050405020304" pitchFamily="18" charset="0"/>
              </a:rPr>
              <a:t>chEVAR</a:t>
            </a:r>
            <a:r>
              <a:rPr lang="en-US" sz="1700" dirty="0">
                <a:latin typeface="Book Antiqua" pitchFamily="18" charset="0"/>
                <a:ea typeface="Calibri" panose="020F0502020204030204" pitchFamily="34" charset="0"/>
                <a:cs typeface="Times New Roman" panose="02020603050405020304" pitchFamily="18" charset="0"/>
              </a:rPr>
              <a:t>), fenestrated (</a:t>
            </a:r>
            <a:r>
              <a:rPr lang="en-US" sz="1700" dirty="0" err="1">
                <a:latin typeface="Book Antiqua" pitchFamily="18" charset="0"/>
                <a:ea typeface="Calibri" panose="020F0502020204030204" pitchFamily="34" charset="0"/>
                <a:cs typeface="Times New Roman" panose="02020603050405020304" pitchFamily="18" charset="0"/>
              </a:rPr>
              <a:t>fEVAR</a:t>
            </a:r>
            <a:r>
              <a:rPr lang="en-US" sz="1700" dirty="0">
                <a:latin typeface="Book Antiqua" pitchFamily="18" charset="0"/>
                <a:ea typeface="Calibri" panose="020F0502020204030204" pitchFamily="34" charset="0"/>
                <a:cs typeface="Times New Roman" panose="02020603050405020304" pitchFamily="18" charset="0"/>
              </a:rPr>
              <a:t>) or branched (</a:t>
            </a:r>
            <a:r>
              <a:rPr lang="en-US" sz="1700" dirty="0" err="1">
                <a:latin typeface="Book Antiqua" pitchFamily="18" charset="0"/>
                <a:ea typeface="Calibri" panose="020F0502020204030204" pitchFamily="34" charset="0"/>
                <a:cs typeface="Times New Roman" panose="02020603050405020304" pitchFamily="18" charset="0"/>
              </a:rPr>
              <a:t>bEVAR</a:t>
            </a:r>
            <a:r>
              <a:rPr lang="en-US" sz="1700" dirty="0">
                <a:latin typeface="Book Antiqua" pitchFamily="18" charset="0"/>
                <a:ea typeface="Calibri" panose="020F0502020204030204" pitchFamily="34" charset="0"/>
                <a:cs typeface="Times New Roman" panose="02020603050405020304" pitchFamily="18" charset="0"/>
              </a:rPr>
              <a:t>) were not included, as our study was focused in the standard infrarenal cases.</a:t>
            </a:r>
          </a:p>
          <a:p>
            <a:endParaRPr lang="en-US" dirty="0">
              <a:latin typeface="Book Antiqua" pitchFamily="18" charset="0"/>
            </a:endParaRPr>
          </a:p>
        </p:txBody>
      </p:sp>
    </p:spTree>
    <p:extLst>
      <p:ext uri="{BB962C8B-B14F-4D97-AF65-F5344CB8AC3E}">
        <p14:creationId xmlns:p14="http://schemas.microsoft.com/office/powerpoint/2010/main" val="2204110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D8357-E4B8-07C7-F287-957C32F400D4}"/>
              </a:ext>
            </a:extLst>
          </p:cNvPr>
          <p:cNvSpPr>
            <a:spLocks noGrp="1"/>
          </p:cNvSpPr>
          <p:nvPr>
            <p:ph type="title"/>
          </p:nvPr>
        </p:nvSpPr>
        <p:spPr>
          <a:xfrm>
            <a:off x="323528" y="123478"/>
            <a:ext cx="8229600" cy="857250"/>
          </a:xfrm>
        </p:spPr>
        <p:txBody>
          <a:bodyPr/>
          <a:lstStyle/>
          <a:p>
            <a:pPr algn="ctr"/>
            <a:r>
              <a:rPr lang="en-US" b="1" dirty="0">
                <a:solidFill>
                  <a:srgbClr val="C00000"/>
                </a:solidFill>
                <a:latin typeface="Book Antiqua" pitchFamily="18" charset="0"/>
              </a:rPr>
              <a:t>Search Strategy</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195736" y="1059582"/>
            <a:ext cx="4547286" cy="3435846"/>
          </a:xfrm>
          <a:prstGeom prst="rect">
            <a:avLst/>
          </a:prstGeom>
          <a:noFill/>
          <a:ln w="28575">
            <a:solidFill>
              <a:schemeClr val="tx1">
                <a:lumMod val="50000"/>
                <a:lumOff val="50000"/>
              </a:schemeClr>
            </a:solidFill>
            <a:miter lim="800000"/>
            <a:headEnd/>
            <a:tailEnd/>
          </a:ln>
        </p:spPr>
      </p:pic>
    </p:spTree>
    <p:extLst>
      <p:ext uri="{BB962C8B-B14F-4D97-AF65-F5344CB8AC3E}">
        <p14:creationId xmlns:p14="http://schemas.microsoft.com/office/powerpoint/2010/main" val="258190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E3A1BE-E593-78FD-9EDB-D98994592450}"/>
              </a:ext>
            </a:extLst>
          </p:cNvPr>
          <p:cNvSpPr>
            <a:spLocks noGrp="1"/>
          </p:cNvSpPr>
          <p:nvPr>
            <p:ph type="title"/>
          </p:nvPr>
        </p:nvSpPr>
        <p:spPr>
          <a:xfrm>
            <a:off x="395536" y="1203598"/>
            <a:ext cx="3538735" cy="2077740"/>
          </a:xfrm>
        </p:spPr>
        <p:txBody>
          <a:bodyPr>
            <a:normAutofit/>
          </a:bodyPr>
          <a:lstStyle/>
          <a:p>
            <a:r>
              <a:rPr lang="en-US" sz="4000" b="1" dirty="0">
                <a:solidFill>
                  <a:srgbClr val="C00000"/>
                </a:solidFill>
                <a:latin typeface="Book Antiqua" pitchFamily="18" charset="0"/>
              </a:rPr>
              <a:t>Flow Chart </a:t>
            </a:r>
            <a:br>
              <a:rPr lang="en-US" sz="4000" b="1" dirty="0">
                <a:solidFill>
                  <a:srgbClr val="C00000"/>
                </a:solidFill>
                <a:latin typeface="Book Antiqua" pitchFamily="18" charset="0"/>
              </a:rPr>
            </a:br>
            <a:r>
              <a:rPr lang="en-US" sz="4000" b="1" dirty="0">
                <a:solidFill>
                  <a:srgbClr val="C00000"/>
                </a:solidFill>
                <a:latin typeface="Book Antiqua" pitchFamily="18" charset="0"/>
              </a:rPr>
              <a:t>of search strategy</a:t>
            </a:r>
          </a:p>
        </p:txBody>
      </p:sp>
      <p:pic>
        <p:nvPicPr>
          <p:cNvPr id="2050" name="Picture 2"/>
          <p:cNvPicPr>
            <a:picLocks noChangeAspect="1" noChangeArrowheads="1"/>
          </p:cNvPicPr>
          <p:nvPr/>
        </p:nvPicPr>
        <p:blipFill>
          <a:blip r:embed="rId2" cstate="print"/>
          <a:srcRect l="28703" t="17009" r="26939" b="7224"/>
          <a:stretch>
            <a:fillRect/>
          </a:stretch>
        </p:blipFill>
        <p:spPr bwMode="auto">
          <a:xfrm>
            <a:off x="4067944" y="267494"/>
            <a:ext cx="4608512" cy="4427786"/>
          </a:xfrm>
          <a:prstGeom prst="rect">
            <a:avLst/>
          </a:prstGeom>
          <a:noFill/>
          <a:ln w="9525">
            <a:noFill/>
            <a:miter lim="800000"/>
            <a:headEnd/>
            <a:tailEnd/>
          </a:ln>
        </p:spPr>
      </p:pic>
    </p:spTree>
    <p:extLst>
      <p:ext uri="{BB962C8B-B14F-4D97-AF65-F5344CB8AC3E}">
        <p14:creationId xmlns:p14="http://schemas.microsoft.com/office/powerpoint/2010/main" val="231774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13D367-D3DA-C78B-2D4C-FAF0D41FDE77}"/>
              </a:ext>
            </a:extLst>
          </p:cNvPr>
          <p:cNvSpPr>
            <a:spLocks noGrp="1"/>
          </p:cNvSpPr>
          <p:nvPr>
            <p:ph type="title"/>
          </p:nvPr>
        </p:nvSpPr>
        <p:spPr>
          <a:xfrm>
            <a:off x="0" y="195486"/>
            <a:ext cx="8229600" cy="857250"/>
          </a:xfrm>
        </p:spPr>
        <p:txBody>
          <a:bodyPr/>
          <a:lstStyle/>
          <a:p>
            <a:pPr algn="ctr"/>
            <a:r>
              <a:rPr lang="en-US" b="1" dirty="0">
                <a:solidFill>
                  <a:srgbClr val="C00000"/>
                </a:solidFill>
                <a:latin typeface="Book Antiqua" pitchFamily="18" charset="0"/>
              </a:rPr>
              <a:t>Studies Included</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323529" y="1275606"/>
            <a:ext cx="5904656" cy="2762546"/>
          </a:xfrm>
          <a:prstGeom prst="rect">
            <a:avLst/>
          </a:prstGeom>
          <a:noFill/>
          <a:ln w="28575">
            <a:solidFill>
              <a:schemeClr val="tx1">
                <a:lumMod val="50000"/>
                <a:lumOff val="50000"/>
              </a:schemeClr>
            </a:solidFill>
            <a:miter lim="800000"/>
            <a:headEnd/>
            <a:tailEnd/>
          </a:ln>
        </p:spPr>
      </p:pic>
      <p:sp>
        <p:nvSpPr>
          <p:cNvPr id="4" name="3 - Ορθογώνιο"/>
          <p:cNvSpPr/>
          <p:nvPr/>
        </p:nvSpPr>
        <p:spPr>
          <a:xfrm>
            <a:off x="6300192" y="915566"/>
            <a:ext cx="2699792" cy="4062651"/>
          </a:xfrm>
          <a:prstGeom prst="rect">
            <a:avLst/>
          </a:prstGeom>
        </p:spPr>
        <p:txBody>
          <a:bodyPr wrap="square">
            <a:spAutoFit/>
          </a:bodyPr>
          <a:lstStyle/>
          <a:p>
            <a:pPr algn="ctr"/>
            <a:r>
              <a:rPr lang="en-US" sz="2400" b="1" dirty="0">
                <a:solidFill>
                  <a:srgbClr val="0836F8"/>
                </a:solidFill>
                <a:latin typeface="Book Antiqua" pitchFamily="18" charset="0"/>
              </a:rPr>
              <a:t>398 patients</a:t>
            </a:r>
          </a:p>
          <a:p>
            <a:endParaRPr lang="en-US" dirty="0">
              <a:solidFill>
                <a:srgbClr val="0836F8"/>
              </a:solidFill>
              <a:latin typeface="Book Antiqua" pitchFamily="18" charset="0"/>
            </a:endParaRPr>
          </a:p>
          <a:p>
            <a:r>
              <a:rPr lang="en-US" dirty="0">
                <a:solidFill>
                  <a:srgbClr val="0836F8"/>
                </a:solidFill>
                <a:latin typeface="Book Antiqua" pitchFamily="18" charset="0"/>
              </a:rPr>
              <a:t>Mean age: 76.9 </a:t>
            </a:r>
          </a:p>
          <a:p>
            <a:endParaRPr lang="en-US" dirty="0">
              <a:solidFill>
                <a:srgbClr val="0836F8"/>
              </a:solidFill>
              <a:latin typeface="Book Antiqua" pitchFamily="18" charset="0"/>
            </a:endParaRPr>
          </a:p>
          <a:p>
            <a:r>
              <a:rPr lang="en-US" dirty="0">
                <a:solidFill>
                  <a:srgbClr val="0836F8"/>
                </a:solidFill>
                <a:latin typeface="Book Antiqua" pitchFamily="18" charset="0"/>
              </a:rPr>
              <a:t>Men: 86.4%</a:t>
            </a:r>
          </a:p>
          <a:p>
            <a:endParaRPr lang="en-US" dirty="0">
              <a:solidFill>
                <a:srgbClr val="0836F8"/>
              </a:solidFill>
              <a:latin typeface="Book Antiqua" pitchFamily="18" charset="0"/>
            </a:endParaRPr>
          </a:p>
          <a:p>
            <a:r>
              <a:rPr lang="en-US" dirty="0">
                <a:solidFill>
                  <a:srgbClr val="0836F8"/>
                </a:solidFill>
                <a:latin typeface="Book Antiqua" pitchFamily="18" charset="0"/>
              </a:rPr>
              <a:t>Incidence: </a:t>
            </a:r>
            <a:r>
              <a:rPr lang="en-US" sz="2400" b="1" dirty="0">
                <a:solidFill>
                  <a:srgbClr val="0836F8"/>
                </a:solidFill>
                <a:latin typeface="Book Antiqua" pitchFamily="18" charset="0"/>
              </a:rPr>
              <a:t>1.11%</a:t>
            </a:r>
          </a:p>
          <a:p>
            <a:endParaRPr lang="en-US" sz="2400" b="1" dirty="0">
              <a:solidFill>
                <a:srgbClr val="0836F8"/>
              </a:solidFill>
              <a:latin typeface="Book Antiqua" pitchFamily="18" charset="0"/>
            </a:endParaRPr>
          </a:p>
          <a:p>
            <a:r>
              <a:rPr lang="en-US" dirty="0">
                <a:solidFill>
                  <a:srgbClr val="0836F8"/>
                </a:solidFill>
                <a:latin typeface="Book Antiqua" pitchFamily="18" charset="0"/>
              </a:rPr>
              <a:t>Mean AAA: </a:t>
            </a:r>
            <a:r>
              <a:rPr lang="en-US" b="1" dirty="0">
                <a:solidFill>
                  <a:srgbClr val="0836F8"/>
                </a:solidFill>
                <a:latin typeface="Book Antiqua" pitchFamily="18" charset="0"/>
              </a:rPr>
              <a:t>7.5 </a:t>
            </a:r>
            <a:r>
              <a:rPr lang="en-US" dirty="0">
                <a:solidFill>
                  <a:srgbClr val="0836F8"/>
                </a:solidFill>
                <a:latin typeface="Book Antiqua" pitchFamily="18" charset="0"/>
              </a:rPr>
              <a:t>cm</a:t>
            </a:r>
          </a:p>
          <a:p>
            <a:endParaRPr lang="en-US" dirty="0">
              <a:solidFill>
                <a:srgbClr val="0836F8"/>
              </a:solidFill>
              <a:latin typeface="Book Antiqua" pitchFamily="18" charset="0"/>
            </a:endParaRPr>
          </a:p>
          <a:p>
            <a:r>
              <a:rPr lang="en-US" dirty="0">
                <a:solidFill>
                  <a:srgbClr val="0836F8"/>
                </a:solidFill>
                <a:latin typeface="Book Antiqua" pitchFamily="18" charset="0"/>
              </a:rPr>
              <a:t>Time to rupture: </a:t>
            </a:r>
            <a:r>
              <a:rPr lang="en-US" b="1" dirty="0">
                <a:solidFill>
                  <a:srgbClr val="0836F8"/>
                </a:solidFill>
                <a:latin typeface="Book Antiqua" pitchFamily="18" charset="0"/>
              </a:rPr>
              <a:t>43.22</a:t>
            </a:r>
            <a:r>
              <a:rPr lang="en-US" dirty="0">
                <a:solidFill>
                  <a:srgbClr val="0836F8"/>
                </a:solidFill>
                <a:latin typeface="Book Antiqua" pitchFamily="18" charset="0"/>
              </a:rPr>
              <a:t> m</a:t>
            </a:r>
          </a:p>
          <a:p>
            <a:pPr algn="ctr"/>
            <a:endParaRPr lang="en-US" sz="2400" b="1" u="sng" dirty="0">
              <a:solidFill>
                <a:srgbClr val="0836F8"/>
              </a:solidFill>
              <a:latin typeface="Book Antiqua" pitchFamily="18" charset="0"/>
            </a:endParaRPr>
          </a:p>
          <a:p>
            <a:pPr algn="ctr"/>
            <a:endParaRPr lang="el-GR" dirty="0">
              <a:solidFill>
                <a:srgbClr val="0836F8"/>
              </a:solidFill>
              <a:latin typeface="Book Antiqua" pitchFamily="18" charset="0"/>
            </a:endParaRPr>
          </a:p>
        </p:txBody>
      </p:sp>
    </p:spTree>
    <p:extLst>
      <p:ext uri="{BB962C8B-B14F-4D97-AF65-F5344CB8AC3E}">
        <p14:creationId xmlns:p14="http://schemas.microsoft.com/office/powerpoint/2010/main" val="105479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CB5461-6D66-9322-8CCB-1DC6DA038B44}"/>
              </a:ext>
            </a:extLst>
          </p:cNvPr>
          <p:cNvSpPr>
            <a:spLocks noGrp="1"/>
          </p:cNvSpPr>
          <p:nvPr>
            <p:ph type="title"/>
          </p:nvPr>
        </p:nvSpPr>
        <p:spPr/>
        <p:txBody>
          <a:bodyPr>
            <a:noAutofit/>
          </a:bodyPr>
          <a:lstStyle/>
          <a:p>
            <a:r>
              <a:rPr lang="en-US" sz="3200" b="1" dirty="0">
                <a:solidFill>
                  <a:srgbClr val="C00000"/>
                </a:solidFill>
                <a:latin typeface="Book Antiqua" pitchFamily="18" charset="0"/>
              </a:rPr>
              <a:t>Types of stent-grafts used in the studies included in our </a:t>
            </a:r>
            <a:r>
              <a:rPr lang="en-US" sz="3200" b="1" dirty="0" err="1">
                <a:solidFill>
                  <a:srgbClr val="C00000"/>
                </a:solidFill>
                <a:latin typeface="Book Antiqua" pitchFamily="18" charset="0"/>
              </a:rPr>
              <a:t>metanalysis</a:t>
            </a:r>
            <a:endParaRPr lang="en-US" sz="3200" b="1" dirty="0">
              <a:solidFill>
                <a:srgbClr val="C00000"/>
              </a:solidFill>
              <a:latin typeface="Book Antiqua" pitchFamily="18" charset="0"/>
            </a:endParaRPr>
          </a:p>
        </p:txBody>
      </p:sp>
      <p:pic>
        <p:nvPicPr>
          <p:cNvPr id="3075" name="Picture 3"/>
          <p:cNvPicPr>
            <a:picLocks noChangeAspect="1" noChangeArrowheads="1"/>
          </p:cNvPicPr>
          <p:nvPr/>
        </p:nvPicPr>
        <p:blipFill>
          <a:blip r:embed="rId2" cstate="print"/>
          <a:srcRect l="30499" t="36679" r="30032" b="18669"/>
          <a:stretch>
            <a:fillRect/>
          </a:stretch>
        </p:blipFill>
        <p:spPr bwMode="auto">
          <a:xfrm>
            <a:off x="1763688" y="1131590"/>
            <a:ext cx="5431461" cy="3456384"/>
          </a:xfrm>
          <a:prstGeom prst="rect">
            <a:avLst/>
          </a:prstGeom>
          <a:noFill/>
          <a:ln w="9525">
            <a:noFill/>
            <a:miter lim="800000"/>
            <a:headEnd/>
            <a:tailEnd/>
          </a:ln>
        </p:spPr>
      </p:pic>
    </p:spTree>
    <p:extLst>
      <p:ext uri="{BB962C8B-B14F-4D97-AF65-F5344CB8AC3E}">
        <p14:creationId xmlns:p14="http://schemas.microsoft.com/office/powerpoint/2010/main" val="474297003"/>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2294</TotalTime>
  <Words>753</Words>
  <Application>Microsoft Office PowerPoint</Application>
  <PresentationFormat>Προβολή στην οθόνη (16:9)</PresentationFormat>
  <Paragraphs>108</Paragraphs>
  <Slides>18</Slides>
  <Notes>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Book Antiqua</vt:lpstr>
      <vt:lpstr>Calibri</vt:lpstr>
      <vt:lpstr>Garamond</vt:lpstr>
      <vt:lpstr>Perpetua</vt:lpstr>
      <vt:lpstr>1_Θέμα του Office</vt:lpstr>
      <vt:lpstr>ΠΡΟΓΡΑΜΜΑ ΜΕΤΑΠΤΥΧΙΑΚΩΝ ΣΠΟΥΔΩΝ «ΕΝΔΑΓΓΕΙΑΚΕΣ ΤΕΧΝΙΚΕΣ» ΔΙΠΛΩΜΑΤΙΚΗ ΕΡΓΑΣΙΑ  LATE POST-EVAR ABDOMINAL AORTIC ANEURYSM RUPTURE.  A REVIEW METANALYSIS STUDY</vt:lpstr>
      <vt:lpstr>Post-EVAR Late Aneurysm Rupture</vt:lpstr>
      <vt:lpstr>Aim</vt:lpstr>
      <vt:lpstr>Methods</vt:lpstr>
      <vt:lpstr>Eligibility, Exclusion and Inclusion Criteria - Late rupture after EVAR </vt:lpstr>
      <vt:lpstr>Search Strategy</vt:lpstr>
      <vt:lpstr>Flow Chart  of search strategy</vt:lpstr>
      <vt:lpstr>Studies Included</vt:lpstr>
      <vt:lpstr>Types of stent-grafts used in the studies included in our metanalysis</vt:lpstr>
      <vt:lpstr>Characteristics - Previous interventions  and Compliance to follow up  </vt:lpstr>
      <vt:lpstr>Mortality and Morbidity rate </vt:lpstr>
      <vt:lpstr>Causes of rupture</vt:lpstr>
      <vt:lpstr>In Hospital Mortality / after EVAR / after OR</vt:lpstr>
      <vt:lpstr>Forest-plot for in-hospital mortality</vt:lpstr>
      <vt:lpstr>Forest-plot Open vs. Endovascular repair</vt:lpstr>
      <vt:lpstr>Παρουσίαση του PowerPoint</vt:lpstr>
      <vt:lpstr>CONCLUSION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Κωνσταντίνος Γ. Μουλακάκης MD, PhD, MSc Αναπληρωτής Καθηγητής Αγγειοχειρουργικής Πανεπιστημίου Πατρών  Fellow of the European Board of Vascular Surgery (FEBVS) Απογευματινό  Ιατρείο, Πανεπιστημιακό Νοσοκομείο Πατρών, Ρίο, 26504 Τετάρτη και Πέμπτη 15:00-18:00 κατόπιν ραντεβού, (Τηλ.2611 100281) Τηλ. Επικοινωνίας: 6988585401, Email: konmoulakakis@yahoo.gr</dc:title>
  <dc:creator>kmoulakakis</dc:creator>
  <cp:lastModifiedBy>ar810</cp:lastModifiedBy>
  <cp:revision>223</cp:revision>
  <dcterms:modified xsi:type="dcterms:W3CDTF">2023-11-18T19:14:51Z</dcterms:modified>
</cp:coreProperties>
</file>