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93"/>
  </p:notesMasterIdLst>
  <p:sldIdLst>
    <p:sldId id="261" r:id="rId2"/>
    <p:sldId id="302" r:id="rId3"/>
    <p:sldId id="299" r:id="rId4"/>
    <p:sldId id="298" r:id="rId5"/>
    <p:sldId id="301" r:id="rId6"/>
    <p:sldId id="304" r:id="rId7"/>
    <p:sldId id="370" r:id="rId8"/>
    <p:sldId id="312" r:id="rId9"/>
    <p:sldId id="305" r:id="rId10"/>
    <p:sldId id="306" r:id="rId11"/>
    <p:sldId id="311" r:id="rId12"/>
    <p:sldId id="308" r:id="rId13"/>
    <p:sldId id="357" r:id="rId14"/>
    <p:sldId id="413" r:id="rId15"/>
    <p:sldId id="359" r:id="rId16"/>
    <p:sldId id="309" r:id="rId17"/>
    <p:sldId id="323" r:id="rId18"/>
    <p:sldId id="324" r:id="rId19"/>
    <p:sldId id="310" r:id="rId20"/>
    <p:sldId id="361" r:id="rId21"/>
    <p:sldId id="362" r:id="rId22"/>
    <p:sldId id="368" r:id="rId23"/>
    <p:sldId id="313" r:id="rId24"/>
    <p:sldId id="326" r:id="rId25"/>
    <p:sldId id="327" r:id="rId26"/>
    <p:sldId id="328" r:id="rId27"/>
    <p:sldId id="329" r:id="rId28"/>
    <p:sldId id="330" r:id="rId29"/>
    <p:sldId id="332" r:id="rId30"/>
    <p:sldId id="333" r:id="rId31"/>
    <p:sldId id="367" r:id="rId32"/>
    <p:sldId id="331" r:id="rId33"/>
    <p:sldId id="334" r:id="rId34"/>
    <p:sldId id="369" r:id="rId35"/>
    <p:sldId id="366" r:id="rId36"/>
    <p:sldId id="336" r:id="rId37"/>
    <p:sldId id="337" r:id="rId38"/>
    <p:sldId id="338" r:id="rId39"/>
    <p:sldId id="339" r:id="rId40"/>
    <p:sldId id="340" r:id="rId41"/>
    <p:sldId id="341" r:id="rId42"/>
    <p:sldId id="364" r:id="rId43"/>
    <p:sldId id="342" r:id="rId44"/>
    <p:sldId id="343" r:id="rId45"/>
    <p:sldId id="345" r:id="rId46"/>
    <p:sldId id="349" r:id="rId47"/>
    <p:sldId id="347" r:id="rId48"/>
    <p:sldId id="348" r:id="rId49"/>
    <p:sldId id="346" r:id="rId50"/>
    <p:sldId id="360" r:id="rId51"/>
    <p:sldId id="350" r:id="rId52"/>
    <p:sldId id="351" r:id="rId53"/>
    <p:sldId id="352" r:id="rId54"/>
    <p:sldId id="353" r:id="rId55"/>
    <p:sldId id="314" r:id="rId56"/>
    <p:sldId id="414" r:id="rId57"/>
    <p:sldId id="354" r:id="rId58"/>
    <p:sldId id="315" r:id="rId59"/>
    <p:sldId id="436" r:id="rId60"/>
    <p:sldId id="437" r:id="rId61"/>
    <p:sldId id="438" r:id="rId62"/>
    <p:sldId id="439" r:id="rId63"/>
    <p:sldId id="440" r:id="rId64"/>
    <p:sldId id="441" r:id="rId65"/>
    <p:sldId id="445" r:id="rId66"/>
    <p:sldId id="415" r:id="rId67"/>
    <p:sldId id="389" r:id="rId68"/>
    <p:sldId id="416" r:id="rId69"/>
    <p:sldId id="417" r:id="rId70"/>
    <p:sldId id="418" r:id="rId71"/>
    <p:sldId id="419" r:id="rId72"/>
    <p:sldId id="421" r:id="rId73"/>
    <p:sldId id="420" r:id="rId74"/>
    <p:sldId id="449" r:id="rId75"/>
    <p:sldId id="447" r:id="rId76"/>
    <p:sldId id="448" r:id="rId77"/>
    <p:sldId id="317" r:id="rId78"/>
    <p:sldId id="318" r:id="rId79"/>
    <p:sldId id="422" r:id="rId80"/>
    <p:sldId id="423" r:id="rId81"/>
    <p:sldId id="424" r:id="rId82"/>
    <p:sldId id="425" r:id="rId83"/>
    <p:sldId id="427" r:id="rId84"/>
    <p:sldId id="319" r:id="rId85"/>
    <p:sldId id="371" r:id="rId86"/>
    <p:sldId id="432" r:id="rId87"/>
    <p:sldId id="442" r:id="rId88"/>
    <p:sldId id="431" r:id="rId89"/>
    <p:sldId id="443" r:id="rId90"/>
    <p:sldId id="321" r:id="rId91"/>
    <p:sldId id="358" r:id="rId92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6F8"/>
    <a:srgbClr val="FEF4E2"/>
    <a:srgbClr val="FDF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95097" autoAdjust="0"/>
  </p:normalViewPr>
  <p:slideViewPr>
    <p:cSldViewPr>
      <p:cViewPr varScale="1">
        <p:scale>
          <a:sx n="110" d="100"/>
          <a:sy n="110" d="100"/>
        </p:scale>
        <p:origin x="77" y="82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3A354-8499-4283-8480-083AA9EDD673}" type="datetimeFigureOut">
              <a:rPr lang="el-GR" smtClean="0"/>
              <a:pPr/>
              <a:t>10/11/2023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90C6E-BF7F-42C0-A5CA-B2F0DBE4076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641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0C6E-BF7F-42C0-A5CA-B2F0DBE40763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l-GR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849F5-81DF-4D79-A01B-B70F32D25FAC}" type="slidenum">
              <a:rPr lang="el-GR" altLang="el-GR"/>
              <a:pPr/>
              <a:t>67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1C86C-4A6B-41F2-B078-39CAE41432DB}" type="slidenum">
              <a:rPr lang="el-GR" altLang="el-GR"/>
              <a:pPr/>
              <a:t>69</a:t>
            </a:fld>
            <a:endParaRPr lang="el-GR" altLang="el-GR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1" cy="1102519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799" cy="4388644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2" y="2180037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5" y="204791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2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5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884368" y="4869657"/>
            <a:ext cx="12596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9 - Ορθογώνιο"/>
          <p:cNvSpPr/>
          <p:nvPr userDrawn="1"/>
        </p:nvSpPr>
        <p:spPr>
          <a:xfrm>
            <a:off x="1" y="4731990"/>
            <a:ext cx="9144000" cy="41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8 - Ορθογώνιο"/>
          <p:cNvSpPr/>
          <p:nvPr userDrawn="1"/>
        </p:nvSpPr>
        <p:spPr>
          <a:xfrm>
            <a:off x="7308305" y="4711452"/>
            <a:ext cx="18002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700"/>
              </a:lnSpc>
              <a:defRPr/>
            </a:pP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Department of  Vascular Surgery</a:t>
            </a:r>
          </a:p>
          <a:p>
            <a:pPr>
              <a:lnSpc>
                <a:spcPts val="700"/>
              </a:lnSpc>
            </a:pP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University of  </a:t>
            </a:r>
            <a:r>
              <a:rPr lang="en-US" sz="900" b="1" dirty="0" err="1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Patras</a:t>
            </a:r>
            <a:r>
              <a:rPr lang="en-US" sz="900" b="1" dirty="0">
                <a:solidFill>
                  <a:srgbClr val="4BACC6">
                    <a:lumMod val="75000"/>
                  </a:srgbClr>
                </a:solidFill>
                <a:latin typeface="Perpetua" pitchFamily="18" charset="0"/>
              </a:rPr>
              <a:t>, Greece</a:t>
            </a:r>
            <a:endParaRPr lang="el-GR" sz="900" b="1" dirty="0">
              <a:solidFill>
                <a:srgbClr val="4BACC6">
                  <a:lumMod val="75000"/>
                </a:srgbClr>
              </a:solidFill>
              <a:latin typeface="Garamond" pitchFamily="18" charset="0"/>
            </a:endParaRPr>
          </a:p>
        </p:txBody>
      </p:sp>
      <p:sp>
        <p:nvSpPr>
          <p:cNvPr id="56322" name="AutoShape 2" descr="Σχετική εικόνα"/>
          <p:cNvSpPr>
            <a:spLocks noChangeAspect="1" noChangeArrowheads="1"/>
          </p:cNvSpPr>
          <p:nvPr userDrawn="1"/>
        </p:nvSpPr>
        <p:spPr bwMode="auto">
          <a:xfrm>
            <a:off x="155576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6324" name="AutoShape 4" descr="Σχετική εικόνα"/>
          <p:cNvSpPr>
            <a:spLocks noChangeAspect="1" noChangeArrowheads="1"/>
          </p:cNvSpPr>
          <p:nvPr userDrawn="1"/>
        </p:nvSpPr>
        <p:spPr bwMode="auto">
          <a:xfrm>
            <a:off x="155576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56326" name="Picture 6" descr="https://www.upatras.gr/sites/www.upatras.gr/files/up_2017_logo_en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7" y="4731990"/>
            <a:ext cx="1133890" cy="41151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AutoShape 4" descr="Πανεπιστήμιο Πατρών University of Patras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14" name="AutoShape 6" descr="University of Patras : Rankings, Fees &amp; Courses Details | Top Universi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16" name="AutoShape 8" descr="University of Patras : Rankings, Fees &amp; Courses Details | Top Universi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18" name="AutoShape 10" descr="Study in Greece - University of Pat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" name="4 - Θέση κειμένου">
            <a:extLst>
              <a:ext uri="{FF2B5EF4-FFF2-40B4-BE49-F238E27FC236}">
                <a16:creationId xmlns:a16="http://schemas.microsoft.com/office/drawing/2014/main" id="{6F72C294-1046-48BC-A1D8-5DB571338B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5536" y="3003798"/>
            <a:ext cx="8352928" cy="172819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/>
          <a:p>
            <a:pPr marL="342900" lvl="0" indent="-342900">
              <a:defRPr/>
            </a:pPr>
            <a:r>
              <a:rPr lang="el-GR" sz="30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ΠΑΠΑΔΟΥΛΑΣ ΣΠΥΡΙΔΩΝ</a:t>
            </a:r>
          </a:p>
          <a:p>
            <a:pPr marL="342900" lvl="0" indent="-342900">
              <a:defRPr/>
            </a:pPr>
            <a:endParaRPr lang="el-GR" sz="2200" b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lvl="0" indent="-342900">
              <a:defRPr/>
            </a:pPr>
            <a:r>
              <a:rPr lang="el-GR" sz="19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ΑΓΓΕΙΟΧΕΙΡΟΥΡΓΟΣ, ΔΙΕΥΘΥΝΤΗΣ ΕΣΥ </a:t>
            </a:r>
            <a:endParaRPr lang="en-US" sz="1900" b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lvl="0" indent="-342900">
              <a:defRPr/>
            </a:pPr>
            <a:r>
              <a:rPr lang="el-GR" sz="19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ΠΑΝΕΠΙΣΤΗΜΙΑΚΟ ΝΟΣΟΚΟΜΕΙΟ ΠΑΤΡΩΝ</a:t>
            </a:r>
          </a:p>
          <a:p>
            <a:pPr marL="342900" lvl="0" indent="-342900">
              <a:defRPr/>
            </a:pPr>
            <a:r>
              <a:rPr lang="el-GR" sz="19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ΝΟΕΜΒΡΙΟΣ, 2023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cxnSp>
        <p:nvCxnSpPr>
          <p:cNvPr id="14" name="13 - Ευθεία γραμμή σύνδεσης"/>
          <p:cNvCxnSpPr>
            <a:cxnSpLocks/>
          </p:cNvCxnSpPr>
          <p:nvPr/>
        </p:nvCxnSpPr>
        <p:spPr>
          <a:xfrm>
            <a:off x="2267744" y="3507854"/>
            <a:ext cx="4680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AFBB42B-470B-06BE-6A2D-C2C5CEEAD0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975" y="48022"/>
            <a:ext cx="8496300" cy="13716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D07E849-8DFB-9247-2DAE-3D976911FC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2910" y="126406"/>
            <a:ext cx="4139952" cy="41874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Τίτλος 7">
            <a:extLst>
              <a:ext uri="{FF2B5EF4-FFF2-40B4-BE49-F238E27FC236}">
                <a16:creationId xmlns:a16="http://schemas.microsoft.com/office/drawing/2014/main" id="{1E2A2E2D-781E-3AB6-4A45-33B07665A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1" cy="1189952"/>
          </a:xfrm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l-GR" sz="3600" dirty="0">
                <a:solidFill>
                  <a:srgbClr val="C00000"/>
                </a:solidFill>
                <a:latin typeface="Book Antiqua" panose="02040602050305030304" pitchFamily="18" charset="0"/>
              </a:rPr>
              <a:t>Διαβητικό πόδι: Η σημασία της έγκαιρης  χειρουργικής παρέμβασης</a:t>
            </a:r>
            <a:endParaRPr lang="en-US" sz="36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33331D-F172-EE3A-BEBB-DDA8DE0E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Περιγραφή έλκους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Εικόνα 3">
            <a:extLst>
              <a:ext uri="{FF2B5EF4-FFF2-40B4-BE49-F238E27FC236}">
                <a16:creationId xmlns:a16="http://schemas.microsoft.com/office/drawing/2014/main" id="{56EEFF87-173E-4B6A-62CC-72978BB7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4" y="915566"/>
            <a:ext cx="6300192" cy="37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79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9C1EDD-2710-4C9D-8701-3041E3D4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Διερεύνηση έλκους 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0776CD-A399-45E0-6340-97BEEC29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3598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l-GR" sz="1800" dirty="0" err="1">
                <a:latin typeface="Book Antiqua" panose="02040602050305030304" pitchFamily="18" charset="0"/>
              </a:rPr>
              <a:t>Νεαροποιήστε</a:t>
            </a:r>
            <a:r>
              <a:rPr lang="el-GR" sz="1800" dirty="0">
                <a:latin typeface="Book Antiqua" panose="02040602050305030304" pitchFamily="18" charset="0"/>
              </a:rPr>
              <a:t> στην αρχική εκτίμηση, </a:t>
            </a:r>
            <a:r>
              <a:rPr lang="el-GR" sz="1800" u="sng" dirty="0">
                <a:latin typeface="Book Antiqua" panose="02040602050305030304" pitchFamily="18" charset="0"/>
              </a:rPr>
              <a:t>όσο πιο γρήγορα γίνεται</a:t>
            </a:r>
            <a:r>
              <a:rPr lang="el-GR" sz="1800" dirty="0">
                <a:latin typeface="Book Antiqua" panose="02040602050305030304" pitchFamily="18" charset="0"/>
              </a:rPr>
              <a:t>, όλα τα νευροπαθητικά και </a:t>
            </a:r>
            <a:r>
              <a:rPr lang="el-GR" sz="1800" dirty="0" err="1">
                <a:latin typeface="Book Antiqua" panose="02040602050305030304" pitchFamily="18" charset="0"/>
              </a:rPr>
              <a:t>νευρο</a:t>
            </a:r>
            <a:r>
              <a:rPr lang="el-GR" sz="1800" dirty="0">
                <a:latin typeface="Book Antiqua" panose="02040602050305030304" pitchFamily="18" charset="0"/>
              </a:rPr>
              <a:t>-ισχαιμικά έλκη που περιβάλλονται από </a:t>
            </a:r>
            <a:r>
              <a:rPr lang="el-GR" sz="1800" u="sng" dirty="0" err="1">
                <a:latin typeface="Book Antiqua" panose="02040602050305030304" pitchFamily="18" charset="0"/>
              </a:rPr>
              <a:t>κάλλο</a:t>
            </a:r>
            <a:r>
              <a:rPr lang="el-GR" sz="1800" dirty="0">
                <a:latin typeface="Book Antiqua" panose="02040602050305030304" pitchFamily="18" charset="0"/>
              </a:rPr>
              <a:t> ή περιέχουν </a:t>
            </a:r>
            <a:r>
              <a:rPr lang="el-GR" sz="1800" u="sng" dirty="0">
                <a:latin typeface="Book Antiqua" panose="02040602050305030304" pitchFamily="18" charset="0"/>
              </a:rPr>
              <a:t>νεκρωτικό ιστό</a:t>
            </a:r>
            <a:r>
              <a:rPr lang="en-US" sz="1800" u="sng" dirty="0">
                <a:latin typeface="Book Antiqua" panose="02040602050305030304" pitchFamily="18" charset="0"/>
              </a:rPr>
              <a:t>.</a:t>
            </a:r>
          </a:p>
          <a:p>
            <a:r>
              <a:rPr lang="el-GR" sz="1800" dirty="0">
                <a:latin typeface="Book Antiqua" panose="02040602050305030304" pitchFamily="18" charset="0"/>
              </a:rPr>
              <a:t>Εκτιμήστε το βάθος του έλκους και καθορίστε αν </a:t>
            </a:r>
          </a:p>
          <a:p>
            <a:pPr marL="0" indent="0"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εντοπίζεται στο </a:t>
            </a:r>
            <a:r>
              <a:rPr lang="el-GR" sz="1800" u="sng" dirty="0">
                <a:latin typeface="Book Antiqua" panose="02040602050305030304" pitchFamily="18" charset="0"/>
              </a:rPr>
              <a:t>δέρμα – υποδόριο </a:t>
            </a:r>
            <a:r>
              <a:rPr lang="el-GR" sz="1800" dirty="0">
                <a:latin typeface="Book Antiqua" panose="02040602050305030304" pitchFamily="18" charset="0"/>
              </a:rPr>
              <a:t>ή αν</a:t>
            </a:r>
          </a:p>
          <a:p>
            <a:pPr marL="0" indent="0"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φθάνει σε </a:t>
            </a:r>
            <a:r>
              <a:rPr lang="el-GR" sz="1800" u="sng" dirty="0">
                <a:latin typeface="Book Antiqua" panose="02040602050305030304" pitchFamily="18" charset="0"/>
              </a:rPr>
              <a:t>μυς-τένοντες</a:t>
            </a:r>
            <a:r>
              <a:rPr lang="el-GR" sz="1800" dirty="0">
                <a:latin typeface="Book Antiqua" panose="02040602050305030304" pitchFamily="18" charset="0"/>
              </a:rPr>
              <a:t> ή αν </a:t>
            </a:r>
          </a:p>
          <a:p>
            <a:pPr marL="0" indent="0"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φθάνει σε </a:t>
            </a:r>
            <a:r>
              <a:rPr lang="el-GR" sz="1800" u="sng" dirty="0">
                <a:latin typeface="Book Antiqua" panose="02040602050305030304" pitchFamily="18" charset="0"/>
              </a:rPr>
              <a:t>οστό</a:t>
            </a:r>
            <a:r>
              <a:rPr lang="el-GR" sz="1800" dirty="0">
                <a:latin typeface="Book Antiqua" panose="02040602050305030304" pitchFamily="18" charset="0"/>
              </a:rPr>
              <a:t>. </a:t>
            </a:r>
            <a:endParaRPr lang="en-US" sz="1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1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r>
              <a:rPr lang="el-GR" sz="1800" dirty="0">
                <a:latin typeface="Book Antiqua" panose="02040602050305030304" pitchFamily="18" charset="0"/>
              </a:rPr>
              <a:t>Συνήθως τα νευροπαθητικά έλκη </a:t>
            </a:r>
            <a:r>
              <a:rPr lang="el-GR" sz="1800" dirty="0" err="1">
                <a:latin typeface="Book Antiqua" panose="02040602050305030304" pitchFamily="18" charset="0"/>
              </a:rPr>
              <a:t>νεαροποιούνται</a:t>
            </a:r>
            <a:r>
              <a:rPr lang="el-GR" sz="1800" dirty="0">
                <a:latin typeface="Book Antiqua" panose="02040602050305030304" pitchFamily="18" charset="0"/>
              </a:rPr>
              <a:t> χωρίς ανάγκη για τοπική </a:t>
            </a:r>
            <a:r>
              <a:rPr lang="en-US" sz="1800" dirty="0">
                <a:latin typeface="Book Antiqua" panose="02040602050305030304" pitchFamily="18" charset="0"/>
              </a:rPr>
              <a:t>       </a:t>
            </a:r>
            <a:r>
              <a:rPr lang="el-GR" sz="1800" dirty="0">
                <a:latin typeface="Book Antiqua" panose="02040602050305030304" pitchFamily="18" charset="0"/>
              </a:rPr>
              <a:t>αναισθησία. </a:t>
            </a:r>
            <a:r>
              <a:rPr lang="en-US" sz="1800" dirty="0">
                <a:latin typeface="Book Antiqua" panose="02040602050305030304" pitchFamily="18" charset="0"/>
              </a:rPr>
              <a:t>       </a:t>
            </a:r>
          </a:p>
          <a:p>
            <a:pPr algn="l"/>
            <a:r>
              <a:rPr lang="el-GR" sz="1800" dirty="0">
                <a:latin typeface="Book Antiqua" panose="02040602050305030304" pitchFamily="18" charset="0"/>
              </a:rPr>
              <a:t>Μην </a:t>
            </a:r>
            <a:r>
              <a:rPr lang="el-GR" sz="1800" dirty="0" err="1">
                <a:latin typeface="Book Antiqua" panose="02040602050305030304" pitchFamily="18" charset="0"/>
              </a:rPr>
              <a:t>νεαροποιείτε</a:t>
            </a:r>
            <a:r>
              <a:rPr lang="el-GR" sz="1800" dirty="0">
                <a:latin typeface="Book Antiqua" panose="02040602050305030304" pitchFamily="18" charset="0"/>
              </a:rPr>
              <a:t> ένα άσηπτο έλκος με σημεία σοβαρής ισχαιμίας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800" b="0" i="0" u="none" strike="noStrike" baseline="0" dirty="0">
              <a:latin typeface="Book Antiqua" panose="02040602050305030304" pitchFamily="18" charset="0"/>
            </a:endParaRPr>
          </a:p>
        </p:txBody>
      </p:sp>
      <p:pic>
        <p:nvPicPr>
          <p:cNvPr id="4" name="Picture 2" descr="Î£ÏÎµÏÎ¹ÎºÎ® ÎµÎ¹ÎºÏÎ½Î±">
            <a:extLst>
              <a:ext uri="{FF2B5EF4-FFF2-40B4-BE49-F238E27FC236}">
                <a16:creationId xmlns:a16="http://schemas.microsoft.com/office/drawing/2014/main" id="{879A39A6-7FB9-9225-1086-9F141870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26" y="1851670"/>
            <a:ext cx="2612278" cy="15749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C31CC-A410-6CDA-5352-035B754D24B5}"/>
              </a:ext>
            </a:extLst>
          </p:cNvPr>
          <p:cNvSpPr txBox="1"/>
          <p:nvPr/>
        </p:nvSpPr>
        <p:spPr>
          <a:xfrm>
            <a:off x="251520" y="447323"/>
            <a:ext cx="1656184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Depth-SINBAD</a:t>
            </a:r>
          </a:p>
        </p:txBody>
      </p:sp>
    </p:spTree>
    <p:extLst>
      <p:ext uri="{BB962C8B-B14F-4D97-AF65-F5344CB8AC3E}">
        <p14:creationId xmlns:p14="http://schemas.microsoft.com/office/powerpoint/2010/main" val="18644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3FAE82-1EE8-141D-5FF6-0B8B9D9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15F536-13F3-E18F-7601-13FB230D8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l-GR" sz="1800" b="1" u="none" strike="noStrike" baseline="0" dirty="0">
                <a:solidFill>
                  <a:srgbClr val="0836F8"/>
                </a:solidFill>
                <a:latin typeface="Book Antiqua" panose="02040602050305030304" pitchFamily="18" charset="0"/>
              </a:rPr>
              <a:t>Διάγνωση: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Τουλάχιστον 2 κλινικά συμπτώματα ή σημεία φλεγμονής τοπικά:</a:t>
            </a:r>
            <a:endParaRPr lang="en-US" sz="1800" b="0" u="none" strike="noStrike" baseline="0" dirty="0">
              <a:latin typeface="Book Antiqua" panose="0204060205030503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ερυθρότητα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,</a:t>
            </a:r>
            <a:r>
              <a:rPr lang="el-GR" sz="1800" b="0" u="none" strike="noStrike" baseline="0" dirty="0">
                <a:solidFill>
                  <a:srgbClr val="C00000"/>
                </a:solidFill>
                <a:latin typeface="Book Antiqua" panose="02040602050305030304" pitchFamily="18" charset="0"/>
              </a:rPr>
              <a:t>  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θερμοκρασίας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altLang="el-GR" sz="1800" u="sng" dirty="0">
                <a:latin typeface="Book Antiqua" panose="02040602050305030304" pitchFamily="18" charset="0"/>
              </a:rPr>
              <a:t>οίδημα</a:t>
            </a:r>
            <a:r>
              <a:rPr lang="el-GR" altLang="el-GR" sz="1800" dirty="0">
                <a:latin typeface="Book Antiqua" panose="02040602050305030304" pitchFamily="18" charset="0"/>
              </a:rPr>
              <a:t> ή </a:t>
            </a:r>
            <a:r>
              <a:rPr lang="el-GR" altLang="el-GR" sz="1800" u="sng" dirty="0">
                <a:latin typeface="Book Antiqua" panose="02040602050305030304" pitchFamily="18" charset="0"/>
              </a:rPr>
              <a:t>σκληρία</a:t>
            </a:r>
            <a:r>
              <a:rPr lang="el-GR" altLang="el-GR" sz="1800" dirty="0">
                <a:latin typeface="Book Antiqua" panose="02040602050305030304" pitchFamily="18" charset="0"/>
              </a:rPr>
              <a:t>, 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πόνος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ή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ευαισθησία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sz="1800" dirty="0">
                <a:latin typeface="Book Antiqua" panose="02040602050305030304" pitchFamily="18" charset="0"/>
              </a:rPr>
              <a:t>       ή </a:t>
            </a:r>
            <a:r>
              <a:rPr lang="el-GR" sz="1800" u="sng" dirty="0">
                <a:latin typeface="Book Antiqua" panose="02040602050305030304" pitchFamily="18" charset="0"/>
              </a:rPr>
              <a:t>πυώδης έκκριση.</a:t>
            </a:r>
          </a:p>
          <a:p>
            <a:pPr>
              <a:lnSpc>
                <a:spcPct val="120000"/>
              </a:lnSpc>
            </a:pPr>
            <a:endParaRPr lang="el-GR" sz="1800" b="0" u="none" strike="noStrike" baseline="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Δυστυχώς μπορεί να αμβλύνονται από τη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νευροπάθεια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ή την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ισχαιμία.</a:t>
            </a:r>
          </a:p>
          <a:p>
            <a:pPr>
              <a:lnSpc>
                <a:spcPct val="120000"/>
              </a:lnSpc>
            </a:pPr>
            <a:endParaRPr lang="el-GR" sz="1800" b="0" u="none" strike="noStrike" baseline="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Συστηματικά συμπτώματα (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πόνος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πυρετός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u="sng" strike="noStrike" baseline="0" dirty="0" err="1">
                <a:latin typeface="Book Antiqua" panose="02040602050305030304" pitchFamily="18" charset="0"/>
              </a:rPr>
              <a:t>λευκοκυττάρωση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) συνήθως απουσιάζουν σε ήπιες και </a:t>
            </a:r>
            <a:r>
              <a:rPr lang="el-GR" sz="1800" b="0" u="none" strike="noStrike" baseline="0" dirty="0" err="1">
                <a:latin typeface="Book Antiqua" panose="02040602050305030304" pitchFamily="18" charset="0"/>
              </a:rPr>
              <a:t>μετρίας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βαρύτητας λοιμώξεις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.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Απορρύθμιση του σακχάρου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είναι σταθερό εύρημα</a:t>
            </a:r>
          </a:p>
          <a:p>
            <a:pPr>
              <a:lnSpc>
                <a:spcPct val="120000"/>
              </a:lnSpc>
            </a:pPr>
            <a:endParaRPr lang="el-GR" sz="1800" b="0" u="none" strike="noStrike" baseline="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1" u="none" strike="noStrike" baseline="0" dirty="0">
                <a:solidFill>
                  <a:srgbClr val="0836F8"/>
                </a:solidFill>
                <a:latin typeface="Book Antiqua" panose="02040602050305030304" pitchFamily="18" charset="0"/>
              </a:rPr>
              <a:t>Ταξινόμηση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IWGDF/IDSA grading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sz="1800" b="0" u="none" strike="noStrike" baseline="0" dirty="0">
                <a:latin typeface="Book Antiqua" panose="02040602050305030304" pitchFamily="18" charset="0"/>
              </a:rPr>
              <a:t>       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Ήπια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(επιφανειακό έλκος με περιορισμένη κυτταρίτιδα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),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l-GR" sz="1800" b="0" u="none" strike="noStrike" baseline="0" dirty="0">
                <a:latin typeface="Book Antiqua" panose="02040602050305030304" pitchFamily="18" charset="0"/>
              </a:rPr>
              <a:t>       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Μέτρια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(Βαθύτερο έλκος ή πιο εκτεταμένη κυτταρίτιδα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με ή χωρία απόστημα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), </a:t>
            </a:r>
            <a:endParaRPr lang="el-GR" sz="1800" b="0" u="none" strike="noStrike" baseline="0" dirty="0">
              <a:latin typeface="Book Antiqua" panose="0204060205030503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l-GR" sz="1800" b="0" u="none" strike="noStrike" baseline="0" dirty="0">
                <a:latin typeface="Book Antiqua" panose="02040602050305030304" pitchFamily="18" charset="0"/>
              </a:rPr>
              <a:t>        </a:t>
            </a:r>
            <a:r>
              <a:rPr lang="el-GR" sz="1800" b="0" u="sng" strike="noStrike" baseline="0" dirty="0">
                <a:latin typeface="Book Antiqua" panose="02040602050305030304" pitchFamily="18" charset="0"/>
              </a:rPr>
              <a:t>Σοβαρή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συνοδευόμενη από συστηματικά σημεία σ</a:t>
            </a:r>
            <a:r>
              <a:rPr lang="el-GR" sz="1800" dirty="0">
                <a:latin typeface="Book Antiqua" panose="02040602050305030304" pitchFamily="18" charset="0"/>
              </a:rPr>
              <a:t>ήψης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) </a:t>
            </a:r>
            <a:r>
              <a:rPr lang="el-GR" sz="1800" b="0" u="none" strike="noStrike" baseline="0" dirty="0">
                <a:latin typeface="Book Antiqua" panose="02040602050305030304" pitchFamily="18" charset="0"/>
              </a:rPr>
              <a:t>με ή χωρίς οστεομυελίτιδα</a:t>
            </a:r>
            <a:r>
              <a:rPr lang="en-US" sz="1800" b="0" u="none" strike="noStrike" baseline="0" dirty="0">
                <a:latin typeface="Book Antiqua" panose="02040602050305030304" pitchFamily="18" charset="0"/>
              </a:rPr>
              <a:t>.</a:t>
            </a:r>
            <a:endParaRPr lang="en-US" dirty="0">
              <a:latin typeface="Book Antiqua" panose="02040602050305030304" pitchFamily="18" charset="0"/>
            </a:endParaRPr>
          </a:p>
        </p:txBody>
      </p:sp>
      <p:cxnSp>
        <p:nvCxnSpPr>
          <p:cNvPr id="6" name="5 - Ευθύγραμμο βέλος σύνδεσης">
            <a:extLst>
              <a:ext uri="{FF2B5EF4-FFF2-40B4-BE49-F238E27FC236}">
                <a16:creationId xmlns:a16="http://schemas.microsoft.com/office/drawing/2014/main" id="{3681ECF7-1B09-5392-45C7-02A1F9A628C7}"/>
              </a:ext>
            </a:extLst>
          </p:cNvPr>
          <p:cNvCxnSpPr>
            <a:cxnSpLocks/>
          </p:cNvCxnSpPr>
          <p:nvPr/>
        </p:nvCxnSpPr>
        <p:spPr>
          <a:xfrm flipV="1">
            <a:off x="1835696" y="1684137"/>
            <a:ext cx="4401" cy="2237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B315D2F-24F3-6F3A-C28E-DD36C9E4CA4C}"/>
              </a:ext>
            </a:extLst>
          </p:cNvPr>
          <p:cNvSpPr txBox="1"/>
          <p:nvPr/>
        </p:nvSpPr>
        <p:spPr>
          <a:xfrm>
            <a:off x="323528" y="411345"/>
            <a:ext cx="266429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Bacterial infection-SINBAD</a:t>
            </a:r>
          </a:p>
        </p:txBody>
      </p:sp>
    </p:spTree>
    <p:extLst>
      <p:ext uri="{BB962C8B-B14F-4D97-AF65-F5344CB8AC3E}">
        <p14:creationId xmlns:p14="http://schemas.microsoft.com/office/powerpoint/2010/main" val="2945101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D3E4B-CDF4-F0AB-919A-3D1036F3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solidFill>
                  <a:srgbClr val="C00000"/>
                </a:solidFill>
                <a:latin typeface="Book Antiqua" panose="02040602050305030304" pitchFamily="18" charset="0"/>
              </a:rPr>
              <a:t>Έγκαιρη  χειρουργική παρέμβαση</a:t>
            </a:r>
            <a:endParaRPr lang="en-US" sz="3600" dirty="0"/>
          </a:p>
        </p:txBody>
      </p:sp>
      <p:pic>
        <p:nvPicPr>
          <p:cNvPr id="4" name="Picture 5" descr="F:\DIAB F\19.tif">
            <a:extLst>
              <a:ext uri="{FF2B5EF4-FFF2-40B4-BE49-F238E27FC236}">
                <a16:creationId xmlns:a16="http://schemas.microsoft.com/office/drawing/2014/main" id="{E613EE6B-6412-7BCA-589E-C2F45020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00151"/>
            <a:ext cx="3826770" cy="287042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EF4146-D5F2-BC98-854E-B4FAE155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137"/>
            <a:ext cx="2228605" cy="287042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8CD91-DB22-7E45-B5DD-29ECDE61891C}"/>
              </a:ext>
            </a:extLst>
          </p:cNvPr>
          <p:cNvSpPr txBox="1"/>
          <p:nvPr/>
        </p:nvSpPr>
        <p:spPr>
          <a:xfrm>
            <a:off x="323528" y="413138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Αν δεν αντιμετωπισθεί κατάλληλα, η λοίμωξη μπορεί γρήγορα να επεκταθεί στους υποκείμενους ιστούς </a:t>
            </a:r>
            <a:r>
              <a:rPr lang="el-GR" sz="1800" dirty="0">
                <a:latin typeface="Book Antiqua" panose="02040602050305030304" pitchFamily="18" charset="0"/>
              </a:rPr>
              <a:t>και στα διαμερίσματα του άκρου </a:t>
            </a:r>
            <a:r>
              <a:rPr lang="el-GR" sz="1800" dirty="0" err="1">
                <a:latin typeface="Book Antiqua" panose="02040602050305030304" pitchFamily="18" charset="0"/>
              </a:rPr>
              <a:t>ποδός</a:t>
            </a:r>
            <a:r>
              <a:rPr lang="el-GR" sz="1800" dirty="0">
                <a:latin typeface="Book Antiqua" panose="02040602050305030304" pitchFamily="18" charset="0"/>
              </a:rPr>
              <a:t>, ειδικά αν συνυπάρχει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PAD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B91EC-5006-9682-01F9-25E944D9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83718"/>
            <a:ext cx="2268538" cy="5619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859782"/>
            <a:ext cx="1227604" cy="121909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90F24-4C36-B453-0C78-848589F5F39C}"/>
              </a:ext>
            </a:extLst>
          </p:cNvPr>
          <p:cNvSpPr txBox="1"/>
          <p:nvPr/>
        </p:nvSpPr>
        <p:spPr>
          <a:xfrm>
            <a:off x="4357798" y="1166147"/>
            <a:ext cx="1076476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MinionPro-Regular"/>
              </a:rPr>
              <a:t>Surgery (</a:t>
            </a:r>
            <a:r>
              <a:rPr lang="en-US" sz="1800" b="0" i="0" u="none" strike="noStrike" baseline="0">
                <a:latin typeface="MinionPro-Regular"/>
              </a:rPr>
              <a:t>within 24 h</a:t>
            </a:r>
            <a:r>
              <a:rPr lang="en-US" sz="1800" b="0" i="0" u="none" strike="noStrike" baseline="0" dirty="0">
                <a:latin typeface="MinionPro-Regular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0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Έγκαιρη  χειρουργική παρέμβαση</a:t>
            </a:r>
            <a:endParaRPr lang="el-GR" dirty="0"/>
          </a:p>
        </p:txBody>
      </p:sp>
      <p:pic>
        <p:nvPicPr>
          <p:cNvPr id="4" name="Picture 2" descr="D:\diabetic photo\IMG_4687.JPG">
            <a:extLst>
              <a:ext uri="{FF2B5EF4-FFF2-40B4-BE49-F238E27FC236}">
                <a16:creationId xmlns:a16="http://schemas.microsoft.com/office/drawing/2014/main" id="{F75A7BB2-1FDF-560F-E916-4A5A1666D5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702981" y="1560449"/>
            <a:ext cx="3424164" cy="256644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4F736E-0658-1B77-135E-551C2DE3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Συμβολή Αγγειοχειρουργού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A8943E-D339-7434-AF3B-9357236EB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Χειρουργικός καθαρισμός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l-GR" sz="1800" dirty="0"/>
              <a:t>(αντιμετώπιση της λοίμωξης)</a:t>
            </a:r>
          </a:p>
          <a:p>
            <a:r>
              <a:rPr lang="el-GR" sz="1800" dirty="0"/>
              <a:t>Διάγνωση ισχαιμίας και </a:t>
            </a:r>
            <a:r>
              <a:rPr lang="el-GR" sz="1800" dirty="0" err="1"/>
              <a:t>επαναιμάτωση</a:t>
            </a:r>
            <a:r>
              <a:rPr lang="el-GR" sz="1800" dirty="0"/>
              <a:t> (αντιμετώπιση </a:t>
            </a:r>
            <a:r>
              <a:rPr lang="en-US" sz="1800" dirty="0"/>
              <a:t>PAD</a:t>
            </a:r>
            <a:r>
              <a:rPr lang="el-GR" sz="1800" dirty="0"/>
              <a:t>) 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5726"/>
            <a:ext cx="4211960" cy="176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4261458" y="2709264"/>
            <a:ext cx="4860032" cy="118731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6582087" y="2740314"/>
            <a:ext cx="2448272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</a:rPr>
              <a:t>Eur</a:t>
            </a:r>
            <a:r>
              <a:rPr lang="en-US" sz="1400" i="1" dirty="0">
                <a:solidFill>
                  <a:srgbClr val="C00000"/>
                </a:solidFill>
              </a:rPr>
              <a:t> J </a:t>
            </a:r>
            <a:r>
              <a:rPr lang="en-US" sz="1400" i="1" dirty="0" err="1">
                <a:solidFill>
                  <a:srgbClr val="C00000"/>
                </a:solidFill>
              </a:rPr>
              <a:t>Vasc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i="1" dirty="0" err="1">
                <a:solidFill>
                  <a:srgbClr val="C00000"/>
                </a:solidFill>
              </a:rPr>
              <a:t>Endovasc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i="1" dirty="0" err="1">
                <a:solidFill>
                  <a:srgbClr val="C00000"/>
                </a:solidFill>
              </a:rPr>
              <a:t>Surg</a:t>
            </a:r>
            <a:r>
              <a:rPr lang="en-US" sz="1400" i="1" dirty="0">
                <a:solidFill>
                  <a:srgbClr val="C00000"/>
                </a:solidFill>
              </a:rPr>
              <a:t> 2023</a:t>
            </a:r>
            <a:endParaRPr lang="el-GR" sz="1400" i="1" dirty="0">
              <a:solidFill>
                <a:srgbClr val="C00000"/>
              </a:solidFill>
            </a:endParaRPr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979712" y="3219822"/>
            <a:ext cx="115212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117663" y="3599303"/>
            <a:ext cx="1833875" cy="30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 flipV="1">
            <a:off x="1080097" y="3393714"/>
            <a:ext cx="2031318" cy="61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2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3DA261-D174-7247-0124-439BF389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F22716-E273-9879-0639-5F9D2044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l-GR" sz="1800" b="0" i="0" u="sng" strike="noStrike" baseline="0" dirty="0">
                <a:latin typeface="Book Antiqua" panose="02040602050305030304" pitchFamily="18" charset="0"/>
              </a:rPr>
              <a:t>Απόστημα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είναι πιο πιθανό να υπάρχει: 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πυρετός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υψηλή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CRP</a:t>
            </a:r>
            <a:r>
              <a:rPr lang="el-GR" sz="1800" u="sng" dirty="0">
                <a:latin typeface="Book Antiqua" panose="02040602050305030304" pitchFamily="18" charset="0"/>
              </a:rPr>
              <a:t> </a:t>
            </a:r>
            <a:r>
              <a:rPr lang="el-GR" sz="1800" dirty="0">
                <a:latin typeface="Book Antiqua" panose="02040602050305030304" pitchFamily="18" charset="0"/>
              </a:rPr>
              <a:t>ή </a:t>
            </a:r>
            <a:r>
              <a:rPr lang="el-GR" sz="1800" u="sng" dirty="0">
                <a:latin typeface="Book Antiqua" panose="02040602050305030304" pitchFamily="18" charset="0"/>
              </a:rPr>
              <a:t>ΤΚΕ</a:t>
            </a:r>
            <a:r>
              <a:rPr lang="en-US" sz="1800" dirty="0">
                <a:latin typeface="Book Antiqua" panose="02040602050305030304" pitchFamily="18" charset="0"/>
              </a:rPr>
              <a:t> (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Αν και φυσιολογικές τιμές δεν μπορούν να αποκλείσουν απόστημα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).</a:t>
            </a:r>
            <a:r>
              <a:rPr lang="el-GR" sz="1100" b="0" i="0" u="none" strike="noStrike" baseline="0" dirty="0">
                <a:latin typeface="Book Antiqua" panose="02040602050305030304" pitchFamily="18" charset="0"/>
              </a:rPr>
              <a:t>       </a:t>
            </a:r>
            <a:r>
              <a:rPr lang="en-US" sz="1100" b="0" i="0" u="none" strike="noStrike" baseline="0" dirty="0">
                <a:latin typeface="Book Antiqua" panose="02040602050305030304" pitchFamily="18" charset="0"/>
              </a:rPr>
              <a:t> </a:t>
            </a:r>
            <a:endParaRPr lang="el-GR" sz="1100" b="0" i="0" u="none" strike="noStrike" baseline="0" dirty="0">
              <a:latin typeface="Book Antiqua" panose="02040602050305030304" pitchFamily="18" charset="0"/>
            </a:endParaRPr>
          </a:p>
          <a:p>
            <a:pPr marL="0" indent="0" algn="l">
              <a:buNone/>
            </a:pPr>
            <a:endParaRPr lang="en-US" sz="11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Προσπαθήστε να δείτε το οστό ή να το νιώσετε με ένα αποστειρωμένο μεταλλικό στειλεό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(probe‐to‐bone test). 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100" b="0" i="0" u="none" strike="noStrike" baseline="0" dirty="0">
              <a:latin typeface="Book Antiqua" panose="0204060205030503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60BD69-F736-77ED-5E82-E9F616D3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5503"/>
            <a:ext cx="2584378" cy="19260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631F530-8A53-5948-920E-D5FCC847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5503"/>
            <a:ext cx="1443093" cy="19260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0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CD4870-EE4E-BC78-08DF-06AAF685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C0AB40-4CDF-AC37-A180-CD052DAF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Ζητήστε </a:t>
            </a:r>
            <a:r>
              <a:rPr lang="fr-FR" sz="1800" u="sng" dirty="0">
                <a:latin typeface="Book Antiqua" panose="02040602050305030304" pitchFamily="18" charset="0"/>
              </a:rPr>
              <a:t>X-rays</a:t>
            </a:r>
            <a:r>
              <a:rPr lang="fr-FR" sz="1800" dirty="0">
                <a:latin typeface="Book Antiqua" panose="02040602050305030304" pitchFamily="18" charset="0"/>
              </a:rPr>
              <a:t> </a:t>
            </a:r>
            <a:r>
              <a:rPr lang="el-GR" sz="1800" dirty="0">
                <a:latin typeface="Book Antiqua" panose="02040602050305030304" pitchFamily="18" charset="0"/>
              </a:rPr>
              <a:t>σε βαθιά έλκη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αέρας στους ιστούς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ή ξένο σώμα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n-US" sz="23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23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23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23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n-US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l-GR" sz="1800" b="0" i="0" u="sng" strike="noStrike" baseline="0" dirty="0">
                <a:latin typeface="Book Antiqua" panose="02040602050305030304" pitchFamily="18" charset="0"/>
              </a:rPr>
              <a:t>Οστεομυελίτιδα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είναι πιο πιθανή όταν ένα θετικό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probe‐to‐bone test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συνδυάζεται με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X-ray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ευρήματα, υψηλές τιμές ΤΚΕ,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CRP,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ή </a:t>
            </a:r>
            <a:r>
              <a:rPr lang="el-GR" sz="1800" b="0" i="0" u="none" strike="noStrike" baseline="0" dirty="0" err="1">
                <a:latin typeface="Book Antiqua" panose="02040602050305030304" pitchFamily="18" charset="0"/>
              </a:rPr>
              <a:t>προκαλσιτονίνη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 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1F5086-8159-849A-B8DB-3F0A9A00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1858"/>
            <a:ext cx="1388326" cy="185712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A0333DC-649D-3478-EC5B-C245450F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3768"/>
            <a:ext cx="1386898" cy="185521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3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9D002F-803B-442B-8A42-6113EB04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446D7C-BC10-13F8-1E36-7100C7197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dirty="0">
                <a:latin typeface="Book Antiqua" panose="02040602050305030304" pitchFamily="18" charset="0"/>
              </a:rPr>
              <a:t>Ε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πι αμφιβολίας, συνιστάται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MRI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, </a:t>
            </a:r>
          </a:p>
          <a:p>
            <a:r>
              <a:rPr lang="el-GR" sz="1800" dirty="0">
                <a:latin typeface="Book Antiqua" panose="02040602050305030304" pitchFamily="18" charset="0"/>
              </a:rPr>
              <a:t>Αν δεν είναι δυνατή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συνιστάται άλλες τεχνικές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(e.g., radionuclide or PET scans).</a:t>
            </a:r>
            <a:endParaRPr lang="en-US" sz="18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7E9DB59-E2B4-A438-9CFA-D64DB7772D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355726"/>
            <a:ext cx="4189314" cy="23758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44229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13C721-B463-84FD-A42E-9F7D51C4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7D1E22-F734-1FFB-624E-A3C78E200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Σε επιμολυσμένα έλκη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λάβετε 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δείγμα ιστού για κ/α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(and Gram‐stained smear,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αν είναι διαθέσιμο)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</a:t>
            </a:r>
          </a:p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Αποφύγετε χρήση στειλεού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</a:p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Οι παθογόνοι οργανισμοί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και οι ευαισθησίες τους στα αντιβιοτικά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)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ποικίλουν (γεωγραφικοί, δημογραφικοί, κλινικοί παράγοντες)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l-GR" sz="1800" dirty="0">
                <a:latin typeface="Book Antiqua" panose="02040602050305030304" pitchFamily="18" charset="0"/>
              </a:rPr>
              <a:t>Ο </a:t>
            </a:r>
            <a:r>
              <a:rPr lang="en-US" sz="1800" b="0" i="1" u="sng" strike="noStrike" baseline="0" dirty="0">
                <a:latin typeface="Book Antiqua" panose="02040602050305030304" pitchFamily="18" charset="0"/>
              </a:rPr>
              <a:t>Staphylococcus</a:t>
            </a:r>
            <a:r>
              <a:rPr lang="el-GR" sz="1800" b="0" i="1" u="sng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1" u="sng" strike="noStrike" baseline="0" dirty="0">
                <a:latin typeface="Book Antiqua" panose="02040602050305030304" pitchFamily="18" charset="0"/>
              </a:rPr>
              <a:t>aureus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μόνος ή μαζί με άλλους οργανισμούς είναι το βασικό παθογόνο στις περισσότερες επιφανειακές λοιμώξεις. </a:t>
            </a:r>
          </a:p>
          <a:p>
            <a:pPr algn="l"/>
            <a:r>
              <a:rPr lang="el-GR" sz="1800" dirty="0">
                <a:latin typeface="Book Antiqua" panose="02040602050305030304" pitchFamily="18" charset="0"/>
              </a:rPr>
              <a:t>Χρόνιες και πιο σοβαρές λοιμώξεις είναι συνήθως </a:t>
            </a:r>
            <a:r>
              <a:rPr lang="el-GR" sz="1800" u="sng" dirty="0">
                <a:latin typeface="Book Antiqua" panose="02040602050305030304" pitchFamily="18" charset="0"/>
              </a:rPr>
              <a:t>πολύ-μικροβιακές</a:t>
            </a:r>
            <a:r>
              <a:rPr lang="el-GR" sz="1800" dirty="0">
                <a:latin typeface="Book Antiqua" panose="02040602050305030304" pitchFamily="18" charset="0"/>
              </a:rPr>
              <a:t> με αερόβια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Gram (-)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βακτήρια, ειδικά σε θερμότερα κλίματα, με τα υποχρεωτικά αναερόβια να συνοδεύουν τους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gram (+)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κόκκους. 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7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B6673F-E901-510F-198B-A61D1B98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 Antiqua" panose="02040602050305030304" pitchFamily="18" charset="0"/>
              </a:rPr>
              <a:t>Diabetes related foot-disease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055DE9-0FEC-CDA4-4B17-71D712CAE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Diabetes‐related foot disease includes one or more of the following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in the foot of a person with current or previously diagnosed diabetes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mellitus:  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peripheral neuropathy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peripheral arterial disease (PAD)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infection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ulcer(s)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neuro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‐osteoarthropathy </a:t>
            </a:r>
          </a:p>
          <a:p>
            <a:r>
              <a:rPr lang="en-US" sz="1800" b="0" i="0" u="none" strike="noStrike" baseline="0" dirty="0">
                <a:latin typeface="Book Antiqua" panose="02040602050305030304" pitchFamily="18" charset="0"/>
              </a:rPr>
              <a:t>gangrene, or </a:t>
            </a:r>
          </a:p>
          <a:p>
            <a:r>
              <a:rPr lang="en-US" sz="1800" b="0" i="0" u="none" strike="noStrike" baseline="0" dirty="0">
                <a:latin typeface="Book Antiqua" panose="02040602050305030304" pitchFamily="18" charset="0"/>
              </a:rPr>
              <a:t>amputation.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Εικόνα 2" descr="Εικόνα που περιέχει άτομο, εσωτερικό, μπλε, πανί&#10;&#10;Περιγραφή που δημιουργήθηκε αυτόματα">
            <a:extLst>
              <a:ext uri="{FF2B5EF4-FFF2-40B4-BE49-F238E27FC236}">
                <a16:creationId xmlns:a16="http://schemas.microsoft.com/office/drawing/2014/main" id="{425BCE5A-0343-E688-2C32-4C3DEAE8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65711"/>
            <a:ext cx="3251200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7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E2F717-386B-B8A4-AD8A-8AAC0E72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Λοίμωξη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CD9803-5DDA-21B9-0898-E34F56C75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l-GR" sz="3200" b="0" i="0" u="none" strike="noStrike" baseline="0" dirty="0">
                <a:latin typeface="Book Antiqua" panose="02040602050305030304" pitchFamily="18" charset="0"/>
              </a:rPr>
              <a:t>Αρχίστε εμπειρική, παρεντερική, ευρέως φάσματος αντιβιοτική αγωγή, που στοχεύει στα κοινά </a:t>
            </a:r>
            <a:r>
              <a:rPr lang="en-US" sz="3200" b="0" i="0" u="none" strike="noStrike" baseline="0" dirty="0">
                <a:latin typeface="Book Antiqua" panose="02040602050305030304" pitchFamily="18" charset="0"/>
              </a:rPr>
              <a:t>gram (+) gram (-) </a:t>
            </a:r>
            <a:r>
              <a:rPr lang="el-GR" sz="3200" b="0" i="0" u="none" strike="noStrike" baseline="0" dirty="0">
                <a:latin typeface="Book Antiqua" panose="02040602050305030304" pitchFamily="18" charset="0"/>
              </a:rPr>
              <a:t>βακτήρια</a:t>
            </a:r>
            <a:r>
              <a:rPr lang="en-US" sz="3200" b="0" i="0" u="none" strike="noStrike" baseline="0" dirty="0">
                <a:latin typeface="Book Antiqua" panose="02040602050305030304" pitchFamily="18" charset="0"/>
              </a:rPr>
              <a:t>,</a:t>
            </a:r>
            <a:r>
              <a:rPr lang="el-GR" sz="3200" b="0" i="0" u="none" strike="noStrike" baseline="0" dirty="0">
                <a:latin typeface="Book Antiqua" panose="02040602050305030304" pitchFamily="18" charset="0"/>
              </a:rPr>
              <a:t> συμπεριλαμβανομένων των υποχρεωτικών </a:t>
            </a:r>
            <a:r>
              <a:rPr lang="el-GR" sz="3200" b="0" i="0" u="none" strike="noStrike" baseline="0" dirty="0" err="1">
                <a:latin typeface="Book Antiqua" panose="02040602050305030304" pitchFamily="18" charset="0"/>
              </a:rPr>
              <a:t>αναεροβίων</a:t>
            </a:r>
            <a:r>
              <a:rPr lang="el-GR" sz="3200" b="0" i="0" u="none" strike="noStrike" baseline="0" dirty="0">
                <a:latin typeface="Book Antiqua" panose="02040602050305030304" pitchFamily="18" charset="0"/>
              </a:rPr>
              <a:t>. </a:t>
            </a:r>
          </a:p>
          <a:p>
            <a:pPr algn="l"/>
            <a:endParaRPr lang="el-GR" sz="3200" dirty="0">
              <a:latin typeface="Book Antiqua" panose="02040602050305030304" pitchFamily="18" charset="0"/>
            </a:endParaRPr>
          </a:p>
          <a:p>
            <a:pPr algn="l"/>
            <a:r>
              <a:rPr lang="el-GR" sz="3200" b="0" i="0" u="none" strike="noStrike" baseline="0" dirty="0">
                <a:latin typeface="Book Antiqua" panose="02040602050305030304" pitchFamily="18" charset="0"/>
              </a:rPr>
              <a:t>Επανακαθορίστε την αντιβιοτική αγωγή με βάση την κλινική απάντηση στην εμπειρική θεραπεία και το αποτέλεσμα των κ/ων και το αντιβιόγραμμα. </a:t>
            </a:r>
          </a:p>
          <a:p>
            <a:pPr algn="l"/>
            <a:endParaRPr lang="el-GR" sz="3200" dirty="0">
              <a:latin typeface="Book Antiqua" panose="02040602050305030304" pitchFamily="18" charset="0"/>
            </a:endParaRPr>
          </a:p>
          <a:p>
            <a:pPr algn="l"/>
            <a:r>
              <a:rPr lang="el-GR" sz="3200" b="0" i="0" u="none" strike="noStrike" baseline="0" dirty="0">
                <a:latin typeface="Book Antiqua" panose="02040602050305030304" pitchFamily="18" charset="0"/>
              </a:rPr>
              <a:t>Σε λοιμώξεις μαλακών μορίων</a:t>
            </a:r>
            <a:r>
              <a:rPr lang="en-US" sz="3200" b="0" i="0" u="none" strike="noStrike" baseline="0" dirty="0">
                <a:latin typeface="Book Antiqua" panose="02040602050305030304" pitchFamily="18" charset="0"/>
              </a:rPr>
              <a:t>,</a:t>
            </a:r>
            <a:r>
              <a:rPr lang="el-GR" sz="3200" b="0" i="0" u="none" strike="noStrike" baseline="0" dirty="0">
                <a:latin typeface="Book Antiqua" panose="02040602050305030304" pitchFamily="18" charset="0"/>
              </a:rPr>
              <a:t> η αντιβιοτική θεραπεία διαρκεί συνήθως 1-2 βδομάδες, </a:t>
            </a:r>
          </a:p>
          <a:p>
            <a:pPr algn="l">
              <a:buNone/>
            </a:pPr>
            <a:r>
              <a:rPr lang="el-GR" dirty="0">
                <a:latin typeface="Book Antiqua" panose="02040602050305030304" pitchFamily="18" charset="0"/>
              </a:rPr>
              <a:t>	(</a:t>
            </a:r>
            <a:r>
              <a:rPr lang="el-GR" sz="3200" dirty="0">
                <a:latin typeface="Book Antiqua" panose="02040602050305030304" pitchFamily="18" charset="0"/>
              </a:rPr>
              <a:t>Μεγαλύτερη διάρκεια μπορεί να απαιτηθεί αν η λοίμωξη ανταποκρίνεται αργά στη θεραπεία ή σε σοβαρή </a:t>
            </a:r>
            <a:r>
              <a:rPr lang="fr-FR" sz="3200" dirty="0">
                <a:latin typeface="Book Antiqua" panose="02040602050305030304" pitchFamily="18" charset="0"/>
              </a:rPr>
              <a:t> </a:t>
            </a:r>
            <a:r>
              <a:rPr lang="en-US" sz="3200" dirty="0">
                <a:latin typeface="Book Antiqua" panose="02040602050305030304" pitchFamily="18" charset="0"/>
              </a:rPr>
              <a:t>PAD</a:t>
            </a:r>
            <a:r>
              <a:rPr lang="el-GR" sz="3200" dirty="0">
                <a:latin typeface="Book Antiqua" panose="02040602050305030304" pitchFamily="18" charset="0"/>
              </a:rPr>
              <a:t>)</a:t>
            </a:r>
            <a:r>
              <a:rPr lang="en-US" sz="3200" dirty="0">
                <a:latin typeface="Book Antiqua" panose="02040602050305030304" pitchFamily="18" charset="0"/>
              </a:rPr>
              <a:t>.</a:t>
            </a:r>
            <a:endParaRPr lang="fr-FR" sz="3200" dirty="0">
              <a:latin typeface="Book Antiqua" panose="02040602050305030304" pitchFamily="18" charset="0"/>
            </a:endParaRPr>
          </a:p>
          <a:p>
            <a:pPr marL="0" indent="0" algn="l">
              <a:buNone/>
            </a:pPr>
            <a:endParaRPr lang="en-US" sz="3200" b="0" i="0" u="none" strike="noStrike" baseline="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2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FF8BA1-E2FC-6501-8ED1-3076AB2B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C00000"/>
                </a:solidFill>
                <a:latin typeface="Bookman Old Style" pitchFamily="18" charset="0"/>
              </a:rPr>
              <a:t>Μη επεμβατική θεραπεία</a:t>
            </a:r>
            <a:endParaRPr lang="en-US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7A9768-1308-C7D0-EDB9-79234A642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0" i="0" u="none" strike="noStrike" baseline="0" dirty="0">
                <a:latin typeface="Book Antiqua" panose="02040602050305030304" pitchFamily="18" charset="0"/>
              </a:rPr>
              <a:t>Συνίσταται συντηρητική </a:t>
            </a:r>
            <a:r>
              <a:rPr lang="el-GR" sz="1800" dirty="0">
                <a:latin typeface="Book Antiqua" panose="02040602050305030304" pitchFamily="18" charset="0"/>
              </a:rPr>
              <a:t>αγωγή με αντιβιοτικά για οστεομυελίτιδα, όταν 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δεν υπάρχει ανάγκη για χειρουργική τομή και παροχέτευση προκειμένου να ελεγχθεί η λοίμωξη. </a:t>
            </a:r>
            <a:endParaRPr lang="en-US" sz="18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1E6593-2172-AA5F-93A8-49033332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57590"/>
            <a:ext cx="3240360" cy="24353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2DC629-48C6-F6EB-21F6-882BB664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9702"/>
            <a:ext cx="3219551" cy="241974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60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Χειρουργικός καθαρισμός </a:t>
            </a:r>
            <a:endParaRPr lang="el-GR" dirty="0">
              <a:latin typeface="Book Antiqua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222" y="1200150"/>
            <a:ext cx="2545556" cy="33940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B58F8D-7F81-258B-4E8E-BF802235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Χειρουργικός καθαρισμός </a:t>
            </a:r>
            <a:endParaRPr lang="en-US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60B386-0CB6-FCB1-425D-BDBE5767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Επειγόντως, εκτιμήστε την ανάγκη για </a:t>
            </a:r>
            <a:r>
              <a:rPr lang="el-GR" sz="1800" b="0" i="0" u="none" strike="noStrike" baseline="0" dirty="0">
                <a:solidFill>
                  <a:srgbClr val="0836F8"/>
                </a:solidFill>
                <a:latin typeface="Book Antiqua" panose="02040602050305030304" pitchFamily="18" charset="0"/>
              </a:rPr>
              <a:t>άμεση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χειρουργική παρέμβαση για 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απομάκρυνση νεκρωμένων ιστών -</a:t>
            </a:r>
            <a:r>
              <a:rPr lang="el-GR" sz="1800" dirty="0">
                <a:latin typeface="Book Antiqua" panose="02040602050305030304" pitchFamily="18" charset="0"/>
              </a:rPr>
              <a:t> </a:t>
            </a:r>
            <a:r>
              <a:rPr lang="el-GR" sz="1800" u="sng" dirty="0">
                <a:latin typeface="Book Antiqua" panose="02040602050305030304" pitchFamily="18" charset="0"/>
              </a:rPr>
              <a:t>μολυσμένου οστού</a:t>
            </a:r>
            <a:r>
              <a:rPr lang="el-GR" sz="1800" dirty="0">
                <a:latin typeface="Book Antiqua" panose="02040602050305030304" pitchFamily="18" charset="0"/>
              </a:rPr>
              <a:t>, </a:t>
            </a:r>
            <a:r>
              <a:rPr lang="el-GR" sz="1800" u="sng" dirty="0">
                <a:latin typeface="Book Antiqua" panose="02040602050305030304" pitchFamily="18" charset="0"/>
              </a:rPr>
              <a:t>μείωση της </a:t>
            </a:r>
            <a:r>
              <a:rPr lang="el-GR" sz="1800" u="sng" dirty="0" err="1">
                <a:latin typeface="Book Antiqua" panose="02040602050305030304" pitchFamily="18" charset="0"/>
              </a:rPr>
              <a:t>διαμερισματικής</a:t>
            </a:r>
            <a:r>
              <a:rPr lang="el-GR" sz="1800" u="sng" dirty="0">
                <a:latin typeface="Book Antiqua" panose="02040602050305030304" pitchFamily="18" charset="0"/>
              </a:rPr>
              <a:t> πίεσης</a:t>
            </a:r>
            <a:r>
              <a:rPr lang="el-GR" sz="1800" dirty="0">
                <a:latin typeface="Book Antiqua" panose="02040602050305030304" pitchFamily="18" charset="0"/>
              </a:rPr>
              <a:t> και </a:t>
            </a:r>
            <a:r>
              <a:rPr lang="el-GR" sz="1800" u="sng" dirty="0">
                <a:latin typeface="Book Antiqua" panose="02040602050305030304" pitchFamily="18" charset="0"/>
              </a:rPr>
              <a:t>παροχέτευση αποστήματος</a:t>
            </a:r>
          </a:p>
          <a:p>
            <a:pPr algn="l"/>
            <a:endParaRPr lang="el-GR" sz="1200" dirty="0">
              <a:latin typeface="Book Antiqua" panose="02040602050305030304" pitchFamily="18" charset="0"/>
            </a:endParaRPr>
          </a:p>
          <a:p>
            <a:pPr marL="0" indent="0" algn="l">
              <a:buNone/>
            </a:pPr>
            <a:r>
              <a:rPr lang="el-GR" sz="1200" dirty="0">
                <a:latin typeface="Book Antiqua" panose="02040602050305030304" pitchFamily="18" charset="0"/>
              </a:rPr>
              <a:t> </a:t>
            </a:r>
          </a:p>
          <a:p>
            <a:pPr algn="l"/>
            <a:endParaRPr lang="en-US" sz="12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2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2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200" dirty="0">
              <a:latin typeface="Book Antiqua" panose="02040602050305030304" pitchFamily="18" charset="0"/>
            </a:endParaRPr>
          </a:p>
          <a:p>
            <a:pPr algn="l"/>
            <a:endParaRPr lang="el-GR" sz="12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n-US" sz="1200" b="0" i="0" u="none" strike="noStrike" baseline="0" dirty="0">
              <a:latin typeface="Book Antiqua" panose="02040602050305030304" pitchFamily="18" charset="0"/>
            </a:endParaRPr>
          </a:p>
        </p:txBody>
      </p:sp>
      <p:pic>
        <p:nvPicPr>
          <p:cNvPr id="6" name="Picture 6" descr="F:\25082008(001).jpg">
            <a:extLst>
              <a:ext uri="{FF2B5EF4-FFF2-40B4-BE49-F238E27FC236}">
                <a16:creationId xmlns:a16="http://schemas.microsoft.com/office/drawing/2014/main" id="{87B0389F-89E5-DB38-01E6-6B303F61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7" y="2476543"/>
            <a:ext cx="2459483" cy="18446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257790-6294-467C-1AFE-5C06137E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08184"/>
            <a:ext cx="3212078" cy="24001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D33479F-5501-B501-4260-081FD153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r="24924" b="8180"/>
          <a:stretch>
            <a:fillRect/>
          </a:stretch>
        </p:blipFill>
        <p:spPr bwMode="auto">
          <a:xfrm>
            <a:off x="6804248" y="2280313"/>
            <a:ext cx="1563462" cy="24195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2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2F8C1E-3911-3B54-34C8-90CCF26A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Σχάσεις πέλματος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2E4420-0912-9587-3A5E-8901FF57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3898A05-0B10-B8A6-F668-ED83AE32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08543"/>
            <a:ext cx="3178696" cy="338608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06D8B-7059-B938-3A43-E21703DA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08" y="1195854"/>
            <a:ext cx="1702810" cy="34035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1BCCF7B-2958-0EED-50B2-A0D71249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31" y="1199768"/>
            <a:ext cx="3215551" cy="337360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00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C2400E-7EF7-56B7-7EF0-8C6E64C2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Σχάσεις πέλματος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B16281-B811-B3FB-2F36-71B3B622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73" y="1185245"/>
            <a:ext cx="3167253" cy="342428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4BDC9-8D58-CD07-37B1-8340EE6A23E0}"/>
              </a:ext>
            </a:extLst>
          </p:cNvPr>
          <p:cNvSpPr txBox="1"/>
          <p:nvPr/>
        </p:nvSpPr>
        <p:spPr>
          <a:xfrm>
            <a:off x="1043608" y="2139702"/>
            <a:ext cx="13681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el-GR" dirty="0">
                <a:solidFill>
                  <a:srgbClr val="C00000"/>
                </a:solidFill>
              </a:rPr>
              <a:t>Τομή </a:t>
            </a:r>
            <a:r>
              <a:rPr lang="en-US" altLang="el-GR" dirty="0">
                <a:solidFill>
                  <a:srgbClr val="C00000"/>
                </a:solidFill>
              </a:rPr>
              <a:t>Loeffler and Ballard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781" y="1172914"/>
            <a:ext cx="2592288" cy="345638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731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EF9FE0-184A-F9FA-A3F3-57F09A8C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Σχάσεις πέλματος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D1F13D-68C7-FC58-8738-FDA435E74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Εικόνα 2">
            <a:extLst>
              <a:ext uri="{FF2B5EF4-FFF2-40B4-BE49-F238E27FC236}">
                <a16:creationId xmlns:a16="http://schemas.microsoft.com/office/drawing/2014/main" id="{EB1C6136-BD1B-980D-FCB8-25E80B5D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8397"/>
            <a:ext cx="2016224" cy="333237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2" descr="Εικόνα που περιέχει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A54C4E53-DFBE-5F60-ED3D-7F53CE28A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185677"/>
            <a:ext cx="1998145" cy="339542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49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3FA449-C3B8-5D2A-057D-39ACAAF55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Σχάσεις πέλματος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DCE926-2B02-B147-1C5A-381C7AD2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12062008.jpg">
            <a:extLst>
              <a:ext uri="{FF2B5EF4-FFF2-40B4-BE49-F238E27FC236}">
                <a16:creationId xmlns:a16="http://schemas.microsoft.com/office/drawing/2014/main" id="{DC903B42-47C3-193A-56D3-1E55D476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99" y="1302545"/>
            <a:ext cx="4573588" cy="3429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" name="Picture 3" descr="F:\04082008.jpg">
            <a:extLst>
              <a:ext uri="{FF2B5EF4-FFF2-40B4-BE49-F238E27FC236}">
                <a16:creationId xmlns:a16="http://schemas.microsoft.com/office/drawing/2014/main" id="{2E98FD7F-4366-7310-C2A5-FC6D7BAC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1291793"/>
            <a:ext cx="4588466" cy="343975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16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B5F451-3EF6-56DA-6FF1-4DD41C2B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Σχάσεις πέλματος</a:t>
            </a:r>
            <a:endParaRPr lang="en-US" dirty="0"/>
          </a:p>
        </p:txBody>
      </p:sp>
      <p:pic>
        <p:nvPicPr>
          <p:cNvPr id="4" name="Picture 2" descr="D:\diabetic photo\IMG_4687.JPG">
            <a:extLst>
              <a:ext uri="{FF2B5EF4-FFF2-40B4-BE49-F238E27FC236}">
                <a16:creationId xmlns:a16="http://schemas.microsoft.com/office/drawing/2014/main" id="{F75A7BB2-1FDF-560F-E916-4A5A1666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694" y="1200151"/>
            <a:ext cx="2123728" cy="15925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" name="Picture 3" descr="D:\diabetic photo\df\IMG_5888.JPG">
            <a:extLst>
              <a:ext uri="{FF2B5EF4-FFF2-40B4-BE49-F238E27FC236}">
                <a16:creationId xmlns:a16="http://schemas.microsoft.com/office/drawing/2014/main" id="{DCB5381D-503C-FBAC-967C-6A6DF5A8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856357"/>
            <a:ext cx="2123728" cy="15927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8" name="Picture 3" descr="C:\Documents and Settings\Administrator\Επιφάνεια εργασίας\skyrlas1.JPG">
            <a:extLst>
              <a:ext uri="{FF2B5EF4-FFF2-40B4-BE49-F238E27FC236}">
                <a16:creationId xmlns:a16="http://schemas.microsoft.com/office/drawing/2014/main" id="{2D57825E-E770-CD1F-966A-334E8335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7734"/>
            <a:ext cx="2625634" cy="14769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2" descr="Εικόνα που περιέχει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F6B669E-8933-91C8-AC3B-51AD406C9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9822"/>
            <a:ext cx="2581102" cy="139653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31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09B35F-6EE6-A438-607D-C1C6460D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C00000"/>
                </a:solidFill>
                <a:latin typeface="Book Antiqua" panose="02040602050305030304" pitchFamily="18" charset="0"/>
              </a:rPr>
              <a:t>Διαφαλαγγικός</a:t>
            </a:r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 ακρωτηριασμός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E1C489-6267-85A4-711C-94617690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49550"/>
            <a:ext cx="3528392" cy="335407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506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4EFD21-457C-5003-A45B-7D4A9300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Evidence-based IWGDF Guidelines (2023 update) </a:t>
            </a:r>
            <a:endParaRPr lang="en-US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944798D-C2D2-870C-09D5-825A482A68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7614"/>
            <a:ext cx="6012160" cy="32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27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F5657A-6B6F-476B-F32E-DCF6D2F7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400" dirty="0">
                <a:solidFill>
                  <a:srgbClr val="C00000"/>
                </a:solidFill>
                <a:latin typeface="Book Antiqua" panose="02040602050305030304" pitchFamily="18" charset="0"/>
              </a:rPr>
              <a:t>Ακρωτηριασμός τ</a:t>
            </a:r>
            <a:r>
              <a:rPr lang="el-GR" sz="4400" dirty="0">
                <a:solidFill>
                  <a:srgbClr val="C00000"/>
                </a:solidFill>
                <a:latin typeface="Book Antiqua" panose="02040602050305030304" pitchFamily="18" charset="0"/>
              </a:rPr>
              <a:t>ύπου</a:t>
            </a:r>
            <a:r>
              <a:rPr lang="en-US" sz="4400" dirty="0">
                <a:solidFill>
                  <a:srgbClr val="C00000"/>
                </a:solidFill>
                <a:latin typeface="Book Antiqua" panose="02040602050305030304" pitchFamily="18" charset="0"/>
              </a:rPr>
              <a:t> Ray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38DBD1-80EA-5F19-EC53-9394A452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1707654"/>
            <a:ext cx="3745902" cy="21636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9622"/>
            <a:ext cx="2160240" cy="280831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44109" y="1775305"/>
            <a:ext cx="2845462" cy="213409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023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Ανοικτό τραύμα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222" y="1200150"/>
            <a:ext cx="2545556" cy="33940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30C7AD-D695-1419-F2D9-F3B51439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Ακρωτηριασμός δακτύλων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FB0914-D071-A46F-8135-B266EE7E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spapad\Desktop\ΔΙΑΒΗΤΙΚΟ ΠΟΔΙ\IMG-4851.jpg">
            <a:extLst>
              <a:ext uri="{FF2B5EF4-FFF2-40B4-BE49-F238E27FC236}">
                <a16:creationId xmlns:a16="http://schemas.microsoft.com/office/drawing/2014/main" id="{29C202DD-1E80-1EAA-1C68-68D8E581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84483"/>
            <a:ext cx="4233339" cy="317500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spapad\Desktop\ΔΙΑΒΗΤΙΚΟ ΠΟΔΙ\IMG-4853.jpg">
            <a:extLst>
              <a:ext uri="{FF2B5EF4-FFF2-40B4-BE49-F238E27FC236}">
                <a16:creationId xmlns:a16="http://schemas.microsoft.com/office/drawing/2014/main" id="{36817DB0-A173-6B5C-1B1F-E0995F80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94" y="1284483"/>
            <a:ext cx="4233871" cy="317500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23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D62966-D452-C54B-EE8A-4FD3FF62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Ανοικτό τραύμα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779586-81AE-DFBC-3497-BDA30D6EA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P4054">
            <a:extLst>
              <a:ext uri="{FF2B5EF4-FFF2-40B4-BE49-F238E27FC236}">
                <a16:creationId xmlns:a16="http://schemas.microsoft.com/office/drawing/2014/main" id="{BEB1EC2D-FBBB-C847-DB70-79A13373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5" y="1302545"/>
            <a:ext cx="4572000" cy="3429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iabetic photo\21062011119.jpg">
            <a:extLst>
              <a:ext uri="{FF2B5EF4-FFF2-40B4-BE49-F238E27FC236}">
                <a16:creationId xmlns:a16="http://schemas.microsoft.com/office/drawing/2014/main" id="{7C5300EB-F926-1FFA-9CA9-C58C9290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02545"/>
            <a:ext cx="4572000" cy="3429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42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Σύγκλειση κατά 2</a:t>
            </a:r>
            <a:r>
              <a:rPr lang="el-GR" baseline="30000" dirty="0">
                <a:solidFill>
                  <a:srgbClr val="C00000"/>
                </a:solidFill>
                <a:latin typeface="Book Antiqua" pitchFamily="18" charset="0"/>
              </a:rPr>
              <a:t>ο</a:t>
            </a: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 σκοπό</a:t>
            </a:r>
            <a:endParaRPr lang="el-GR" dirty="0">
              <a:latin typeface="Book Antiqua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544438" y="1131589"/>
            <a:ext cx="2599561" cy="34660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8" descr="C:\Users\spapad\Desktop\ΔΙΑΒΗΤΙΚΟ ΠΟΔΙ\IMG-4851.jpg">
            <a:extLst>
              <a:ext uri="{FF2B5EF4-FFF2-40B4-BE49-F238E27FC236}">
                <a16:creationId xmlns:a16="http://schemas.microsoft.com/office/drawing/2014/main" id="{29C202DD-1E80-1EAA-1C68-68D8E581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590"/>
            <a:ext cx="3264363" cy="24482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spapad\Desktop\ΔΙΑΒΗΤΙΚΟ ΠΟΔΙ\IMG-4853.jpg">
            <a:extLst>
              <a:ext uri="{FF2B5EF4-FFF2-40B4-BE49-F238E27FC236}">
                <a16:creationId xmlns:a16="http://schemas.microsoft.com/office/drawing/2014/main" id="{36817DB0-A173-6B5C-1B1F-E0995F80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35646"/>
            <a:ext cx="3264773" cy="24482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Πρωτογενής σύγκλειση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222" y="1200150"/>
            <a:ext cx="2545556" cy="33940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265605-B78A-AF7C-A607-D95A07CC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>
                <a:solidFill>
                  <a:srgbClr val="FF0000"/>
                </a:solidFill>
                <a:latin typeface="Book Antiqua" pitchFamily="18" charset="0"/>
              </a:rPr>
              <a:t>      Άκρο πόδα</a:t>
            </a:r>
            <a:endParaRPr lang="en-US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DE4CEA-5F1D-D242-115D-BD53D5CE4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A56B2DC-7DDF-C94C-D327-88D416E2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06" y="0"/>
            <a:ext cx="4041594" cy="235572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DA270AF-7723-1EC4-180F-2339C06E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3" y="2365180"/>
            <a:ext cx="7762875" cy="231457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04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404554-AED9-71D1-2E06-E4D596AC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FF0000"/>
                </a:solidFill>
                <a:latin typeface="Book Antiqua" pitchFamily="18" charset="0"/>
              </a:rPr>
              <a:t>Διαμετατάρσιος</a:t>
            </a:r>
            <a:endParaRPr lang="en-US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1E6406-2C50-BA2B-4366-8EB7E8303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3F39D5-6C84-871B-D248-57D7541B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3598"/>
            <a:ext cx="7956376" cy="340770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758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A9BC6F-FCDD-1A4C-99B6-C2762ADE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FF0000"/>
                </a:solidFill>
                <a:latin typeface="Book Antiqua" pitchFamily="18" charset="0"/>
              </a:rPr>
              <a:t>Διαμετατάρσιος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7962B1-1BE3-4D89-F8BB-8B841455F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E2E31196-1EEA-830D-3173-2962805D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3" y="1203598"/>
            <a:ext cx="4144281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" name="Picture 2" descr="D:\diabetic photo\02062011102.jpg">
            <a:extLst>
              <a:ext uri="{FF2B5EF4-FFF2-40B4-BE49-F238E27FC236}">
                <a16:creationId xmlns:a16="http://schemas.microsoft.com/office/drawing/2014/main" id="{0101B21B-9222-693E-E23F-1894994B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80" y="1203598"/>
            <a:ext cx="4128459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66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587569-6D20-FBA4-2C0D-4A11B40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Book Antiqua" pitchFamily="18" charset="0"/>
              </a:rPr>
              <a:t>Lisfranc</a:t>
            </a:r>
            <a:endParaRPr lang="en-US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8A1C1E-2F7C-EC6B-6508-22DC245A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DSC00144">
            <a:extLst>
              <a:ext uri="{FF2B5EF4-FFF2-40B4-BE49-F238E27FC236}">
                <a16:creationId xmlns:a16="http://schemas.microsoft.com/office/drawing/2014/main" id="{2E563777-C69E-C1D2-4EBF-590DC04E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03598"/>
            <a:ext cx="3072341" cy="230425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παλιός, κλείσιμο, βρώμικ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D2643E2-592C-1D67-A779-3FC3DA09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78" y="1203598"/>
            <a:ext cx="2847121" cy="230425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2" descr="Εικόνα που περιέχει εσωτερικό, δάπεδο&#10;&#10;Περιγραφή που δημιουργήθηκε αυτόματα">
            <a:extLst>
              <a:ext uri="{FF2B5EF4-FFF2-40B4-BE49-F238E27FC236}">
                <a16:creationId xmlns:a16="http://schemas.microsoft.com/office/drawing/2014/main" id="{A057B18B-E99A-2C3F-98E5-6588E8EC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03597"/>
            <a:ext cx="2399297" cy="23140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8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14E7F3-62A5-B1FF-5834-8C70EABA79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7534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72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595A0E-EED1-3B2D-D571-C65FEFFA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Book Antiqua" pitchFamily="18" charset="0"/>
              </a:rPr>
              <a:t>Lisfranc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1DA140-61D0-379C-AC36-F9A113083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diabetic photo\23082011066.jpg">
            <a:extLst>
              <a:ext uri="{FF2B5EF4-FFF2-40B4-BE49-F238E27FC236}">
                <a16:creationId xmlns:a16="http://schemas.microsoft.com/office/drawing/2014/main" id="{15868628-2757-ACEF-A9E5-944A6B2C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4129857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iabetic photo\08092011090.jpg">
            <a:extLst>
              <a:ext uri="{FF2B5EF4-FFF2-40B4-BE49-F238E27FC236}">
                <a16:creationId xmlns:a16="http://schemas.microsoft.com/office/drawing/2014/main" id="{BE845349-74B3-5D4E-6862-D7FBFA05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03598"/>
            <a:ext cx="4128459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74825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9B9C8E-7F35-6D1C-2B99-E0F0282F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Bookman Old Style" pitchFamily="18" charset="0"/>
              </a:rPr>
              <a:t>Chopart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80923F-A4FD-91C2-2BD7-FC56505DF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F0012">
            <a:extLst>
              <a:ext uri="{FF2B5EF4-FFF2-40B4-BE49-F238E27FC236}">
                <a16:creationId xmlns:a16="http://schemas.microsoft.com/office/drawing/2014/main" id="{44DDEF5E-7139-0032-570C-EE9CC0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5099"/>
            <a:ext cx="3429000" cy="25082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6566CBF-C181-AD6A-97E3-093D1954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1" y="1430336"/>
            <a:ext cx="4567238" cy="25130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91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Bookman Old Style" pitchFamily="18" charset="0"/>
              </a:rPr>
              <a:t>Chopart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850" y="1131590"/>
            <a:ext cx="2670885" cy="356118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556" y="1131590"/>
            <a:ext cx="2646294" cy="352839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154" y="1131590"/>
            <a:ext cx="2681790" cy="357572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4CA3D0-0B30-B1DB-5728-7E42F3DB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solidFill>
                  <a:srgbClr val="FF0000"/>
                </a:solidFill>
                <a:latin typeface="Bookman Old Style" pitchFamily="18" charset="0"/>
              </a:rPr>
              <a:t>Guillotine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10BD66-61C6-9D53-36E3-4E901161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2A3CD7-9784-0F89-749A-8F79A58F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1203598"/>
            <a:ext cx="3816425" cy="342640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17092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1331E1-DC17-B15E-1BFA-A722BD24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FF0000"/>
                </a:solidFill>
                <a:latin typeface="Bookman Old Style" pitchFamily="18" charset="0"/>
              </a:rPr>
              <a:t>Ξηρή γάγγραινα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F3CB05-67B8-848A-3C62-5D22963E9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diabetic photo\21062011118.jpg">
            <a:extLst>
              <a:ext uri="{FF2B5EF4-FFF2-40B4-BE49-F238E27FC236}">
                <a16:creationId xmlns:a16="http://schemas.microsoft.com/office/drawing/2014/main" id="{114BC711-2E17-C143-9BBB-48C6951B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4128458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iabetic photo\04082008(002).jpg">
            <a:extLst>
              <a:ext uri="{FF2B5EF4-FFF2-40B4-BE49-F238E27FC236}">
                <a16:creationId xmlns:a16="http://schemas.microsoft.com/office/drawing/2014/main" id="{9B92B980-F4FB-921B-3C8C-04B0E9ED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65" y="1203598"/>
            <a:ext cx="4130271" cy="309634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98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B88966-8AD8-26B7-A857-AC78E178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Θέση περιεχομένου 4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2B47BA4-9F9D-6164-9427-0DA096E13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266454" cy="4683887"/>
          </a:xfr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9904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0CD7D9-F65D-2DD5-4447-99A9B5FC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D10D90-2A8A-31BC-9849-38EF63CD8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6300EA4-FE80-D7F3-E315-4416DB7B11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277514" cy="465357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3290"/>
            <a:ext cx="2520280" cy="189021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676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A0FB0C-1DE9-3DDF-A347-35826AA5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Κάτωθεν του γόνατος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Εικόνα 2" descr="Εικόνα που περιέχει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B17256B-DB39-7C61-E577-152CE1AB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2120381" cy="341749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64A53F6-083E-E36B-381E-B1EF9C41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1" y="1193981"/>
            <a:ext cx="1621500" cy="347636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1203598"/>
            <a:ext cx="4608511" cy="345638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8756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D7C957-FF26-7EFE-E385-E3BE0513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Άνωθεν του γόνατος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EB37B6-3623-4F71-8EFB-3F2BA6C25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65BD84-BD3E-97DF-CEF0-D1B58DFA0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03599"/>
            <a:ext cx="1650292" cy="33843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2" descr="Εικόνα που περιέχει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4532B752-E8FF-BC20-5FFD-156F05CD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0995"/>
            <a:ext cx="4504432" cy="34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68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7F2814-0BF9-1762-4252-823D6C2656E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Τεχνητή </a:t>
            </a:r>
            <a:r>
              <a:rPr lang="el-GR" dirty="0" err="1">
                <a:solidFill>
                  <a:srgbClr val="FF0000"/>
                </a:solidFill>
                <a:latin typeface="Bookman Old Style" pitchFamily="18" charset="0"/>
              </a:rPr>
              <a:t>κνημιαία</a:t>
            </a:r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 πρόθεση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Picture 4" descr="Image(390)">
            <a:extLst>
              <a:ext uri="{FF2B5EF4-FFF2-40B4-BE49-F238E27FC236}">
                <a16:creationId xmlns:a16="http://schemas.microsoft.com/office/drawing/2014/main" id="{93321A8E-DED9-4128-EFD6-BC8688B8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9582"/>
            <a:ext cx="2677642" cy="357018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0">
            <a:extLst>
              <a:ext uri="{FF2B5EF4-FFF2-40B4-BE49-F238E27FC236}">
                <a16:creationId xmlns:a16="http://schemas.microsoft.com/office/drawing/2014/main" id="{1DE39386-DB3E-9516-478D-0A03EC519F75}"/>
              </a:ext>
            </a:extLst>
          </p:cNvPr>
          <p:cNvSpPr>
            <a:spLocks noGrp="1" noChangeShapeType="1"/>
          </p:cNvSpPr>
          <p:nvPr>
            <p:ph idx="1"/>
          </p:nvPr>
        </p:nvSpPr>
        <p:spPr bwMode="auto">
          <a:xfrm>
            <a:off x="4139952" y="1491630"/>
            <a:ext cx="64807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6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0A69FB-DC78-3A14-760C-4A1D4308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Επιδημιολογικά στοιχεία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6C4C52-6ADE-8D0E-E8A3-5EC5E26F2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Book Antiqua" panose="02040602050305030304" pitchFamily="18" charset="0"/>
              </a:rPr>
              <a:t>Αυξάνει παγκοσμίως η επίπτωση του Σ.Δ </a:t>
            </a:r>
          </a:p>
          <a:p>
            <a:pPr lvl="1"/>
            <a:r>
              <a:rPr lang="en-US" sz="1600" b="0" i="0" u="none" strike="noStrike" baseline="0" dirty="0">
                <a:latin typeface="Book Antiqua" panose="02040602050305030304" pitchFamily="18" charset="0"/>
              </a:rPr>
              <a:t>537 </a:t>
            </a:r>
            <a:r>
              <a:rPr lang="el-GR" sz="1600" b="0" i="0" u="none" strike="noStrike" baseline="0" dirty="0">
                <a:latin typeface="Book Antiqua" panose="02040602050305030304" pitchFamily="18" charset="0"/>
              </a:rPr>
              <a:t>εκατομμύρια διαβητικοί από 20 ως 79 ετών το 2021</a:t>
            </a:r>
            <a:r>
              <a:rPr lang="el-GR" sz="1600" b="0" i="0" u="none" strike="noStrike" baseline="0">
                <a:latin typeface="Book Antiqua" panose="02040602050305030304" pitchFamily="18" charset="0"/>
              </a:rPr>
              <a:t>, παγκοσμίως</a:t>
            </a:r>
            <a:endParaRPr lang="en-US" sz="2000" dirty="0">
              <a:latin typeface="Book Antiqua" panose="02040602050305030304" pitchFamily="18" charset="0"/>
            </a:endParaRPr>
          </a:p>
          <a:p>
            <a:r>
              <a:rPr lang="el-GR" sz="2000" dirty="0">
                <a:latin typeface="Book Antiqua" panose="02040602050305030304" pitchFamily="18" charset="0"/>
              </a:rPr>
              <a:t>Αύξηση και των ακρωτηριασμών </a:t>
            </a:r>
          </a:p>
          <a:p>
            <a:pPr lvl="1"/>
            <a:r>
              <a:rPr lang="el-GR" sz="1600" dirty="0">
                <a:latin typeface="Book Antiqua" panose="02040602050305030304" pitchFamily="18" charset="0"/>
              </a:rPr>
              <a:t>Περισσότερο σε χώρες χαμηλού οικονομικού επιπέδου</a:t>
            </a:r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25% </a:t>
            </a:r>
            <a:r>
              <a:rPr lang="el-GR" sz="2000" dirty="0">
                <a:latin typeface="Book Antiqua" panose="02040602050305030304" pitchFamily="18" charset="0"/>
              </a:rPr>
              <a:t>η εμφάνιση έλκους στο άκρο πόδι (</a:t>
            </a:r>
            <a:r>
              <a:rPr lang="en-US" altLang="el-GR" sz="2000" dirty="0">
                <a:latin typeface="Book Antiqua" panose="02040602050305030304" pitchFamily="18" charset="0"/>
              </a:rPr>
              <a:t>50% </a:t>
            </a:r>
            <a:r>
              <a:rPr lang="el-GR" altLang="el-GR" sz="2000" dirty="0">
                <a:latin typeface="Book Antiqua" panose="02040602050305030304" pitchFamily="18" charset="0"/>
              </a:rPr>
              <a:t>λοίμωξη</a:t>
            </a:r>
            <a:r>
              <a:rPr lang="el-GR" sz="2000" dirty="0">
                <a:latin typeface="Book Antiqua" panose="02040602050305030304" pitchFamily="18" charset="0"/>
              </a:rPr>
              <a:t>)</a:t>
            </a:r>
          </a:p>
          <a:p>
            <a:r>
              <a:rPr lang="el-GR" altLang="el-GR" sz="2000" dirty="0">
                <a:latin typeface="Book Antiqua" panose="02040602050305030304" pitchFamily="18" charset="0"/>
              </a:rPr>
              <a:t>Τα 2/3 των μη τραυματικών ακρωτηριασμών αφορά διαβητικούς</a:t>
            </a:r>
            <a:endParaRPr lang="el-GR" sz="2000" dirty="0">
              <a:latin typeface="Book Antiqua" panose="02040602050305030304" pitchFamily="18" charset="0"/>
            </a:endParaRPr>
          </a:p>
          <a:p>
            <a:r>
              <a:rPr lang="el-GR" sz="2000" dirty="0">
                <a:latin typeface="Book Antiqua" panose="02040602050305030304" pitchFamily="18" charset="0"/>
              </a:rPr>
              <a:t>Επιδείνωση ποιότητας ζωής, επιβάρυνση οικογένειας, δομές υγείας  και κοινωνίας </a:t>
            </a:r>
            <a:endParaRPr lang="en-US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64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6FF73A-93C9-5B79-D27A-9956678863E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Έλεγχος αιμάτωσης</a:t>
            </a:r>
            <a:endParaRPr lang="en-US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C341D5-1657-7020-9954-894926283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Εκτιμήστε την αιμάτωση. Αν υπάρχει ισχαιμία προβείτε σε άμεση </a:t>
            </a:r>
            <a:r>
              <a:rPr lang="el-GR" sz="1800" b="0" i="0" u="none" strike="noStrike" baseline="0" dirty="0" err="1">
                <a:latin typeface="Book Antiqua" panose="02040602050305030304" pitchFamily="18" charset="0"/>
              </a:rPr>
              <a:t>επαναγγείωση</a:t>
            </a:r>
            <a:r>
              <a:rPr lang="el-GR" sz="1800" dirty="0">
                <a:latin typeface="Book Antiqua" panose="02040602050305030304" pitchFamily="18" charset="0"/>
              </a:rPr>
              <a:t>, όταν η λοίμωξη είναι ελεγχόμενη.</a:t>
            </a:r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AF0A21-19B3-285D-1106-87F02B24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83718"/>
            <a:ext cx="2906764" cy="7200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Θέση περιεχομένου 2">
            <a:extLst>
              <a:ext uri="{FF2B5EF4-FFF2-40B4-BE49-F238E27FC236}">
                <a16:creationId xmlns:a16="http://schemas.microsoft.com/office/drawing/2014/main" id="{A5D0B028-2C44-9CC5-0B00-8F2C59F9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144" y="1923678"/>
            <a:ext cx="1544841" cy="27363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147814"/>
            <a:ext cx="1800200" cy="178761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0495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303C7E-D47F-BBD5-9F54-F1B7BD38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Έλεγχος αιμάτωσης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C17A67-1F9D-DAC6-17E1-64EB30942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Documents and Settings\spapad\Επιφάνεια εργασίας\DIABETIC FOOT\AGGEIO-PAPADOYLAS SPIROS\RIO-PAGOULATOS-OPAD-PAPADOULAS\IMGP0211.JPG">
            <a:extLst>
              <a:ext uri="{FF2B5EF4-FFF2-40B4-BE49-F238E27FC236}">
                <a16:creationId xmlns:a16="http://schemas.microsoft.com/office/drawing/2014/main" id="{3FD3D0FD-C716-6D9B-2012-71A4C6B8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4511926" cy="338437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P4056">
            <a:extLst>
              <a:ext uri="{FF2B5EF4-FFF2-40B4-BE49-F238E27FC236}">
                <a16:creationId xmlns:a16="http://schemas.microsoft.com/office/drawing/2014/main" id="{21653A87-643D-58A1-F381-79D1A3695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88" y="1203598"/>
            <a:ext cx="4503404" cy="338437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40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31DC37-006A-6B9D-D560-D30A801E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8ED841-21DC-3E48-2483-F7A02BC39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C570FF7-8729-3C85-E0C5-BA4128D322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392" y="0"/>
            <a:ext cx="8631216" cy="51435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14810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245D34-8C00-2617-5B5A-26AB06DA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Bookman Old Style" pitchFamily="18" charset="0"/>
              </a:rPr>
              <a:t>Έλεγχος αιμάτωσης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7946D3-7BEE-DFC7-8463-CCEEF43D5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Sono 4">
            <a:extLst>
              <a:ext uri="{FF2B5EF4-FFF2-40B4-BE49-F238E27FC236}">
                <a16:creationId xmlns:a16="http://schemas.microsoft.com/office/drawing/2014/main" id="{951A9697-22CF-F824-11B7-1525A2A9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51670"/>
            <a:ext cx="2438400" cy="22717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nDiagram">
            <a:extLst>
              <a:ext uri="{FF2B5EF4-FFF2-40B4-BE49-F238E27FC236}">
                <a16:creationId xmlns:a16="http://schemas.microsoft.com/office/drawing/2014/main" id="{91222846-37B8-32A6-6765-84EE78E2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b="6172"/>
          <a:stretch>
            <a:fillRect/>
          </a:stretch>
        </p:blipFill>
        <p:spPr bwMode="auto">
          <a:xfrm>
            <a:off x="5220072" y="1203598"/>
            <a:ext cx="2070963" cy="3384376"/>
          </a:xfrm>
          <a:prstGeom prst="rect">
            <a:avLst/>
          </a:prstGeom>
          <a:solidFill>
            <a:srgbClr val="FFFF99"/>
          </a:solidFill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999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AC35AB-271B-D9C6-E200-9C784F8F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0574F4-906F-AECA-2B83-160C17D6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70F097-F981-35A5-B044-4731939A94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4824" y="0"/>
            <a:ext cx="6874351" cy="51435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52014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5D5BF9-CC39-9BBA-F86C-2673A875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Ισχαιμία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8EB2CD-B835-2BE5-BC18-8A768192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Ankle pressure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&lt;50 mm Hg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or an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ABI &lt;0.4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consider </a:t>
            </a:r>
            <a:r>
              <a:rPr lang="en-US" sz="1800" b="0" i="0" u="sng" strike="noStrike" baseline="0" dirty="0">
                <a:solidFill>
                  <a:srgbClr val="0836F8"/>
                </a:solidFill>
                <a:latin typeface="Book Antiqua" panose="02040602050305030304" pitchFamily="18" charset="0"/>
              </a:rPr>
              <a:t>urgent</a:t>
            </a:r>
            <a:r>
              <a:rPr lang="en-US" sz="1800" b="0" i="0" u="none" strike="noStrike" baseline="0" dirty="0">
                <a:solidFill>
                  <a:srgbClr val="0836F8"/>
                </a:solidFill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vascular imaging, always with detailed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visualisation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of below‐the knee and pedal arteries, and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revascularisation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</a:p>
          <a:p>
            <a:pPr algn="l"/>
            <a:r>
              <a:rPr lang="en-US" sz="1800" dirty="0">
                <a:latin typeface="Book Antiqua" panose="02040602050305030304" pitchFamily="18" charset="0"/>
              </a:rPr>
              <a:t>U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rgent assessment for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revascularisation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if the toe pressure is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&lt;30mmHg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or TcpO2 is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&lt;25 mmHg. </a:t>
            </a:r>
          </a:p>
          <a:p>
            <a:pPr algn="l"/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800" dirty="0">
              <a:latin typeface="Book Antiqua" panose="0204060205030503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When an ulcer fails to show signs of healing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within 4–6 weeks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despite optimal management, consider angiography and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revascularisation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irrespective of the results of the vascular diagnostic tests described above.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74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Ισχαιμία</a:t>
            </a:r>
            <a:endParaRPr lang="el-GR" dirty="0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887" y="1203598"/>
            <a:ext cx="5091113" cy="33940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07504" y="1779662"/>
            <a:ext cx="3888432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Might also consider </a:t>
            </a:r>
            <a:r>
              <a:rPr lang="en-US" dirty="0" err="1">
                <a:latin typeface="Book Antiqua" panose="02040602050305030304" pitchFamily="18" charset="0"/>
              </a:rPr>
              <a:t>revascularisation</a:t>
            </a:r>
            <a:r>
              <a:rPr lang="en-US" dirty="0">
                <a:latin typeface="Book Antiqua" panose="02040602050305030304" pitchFamily="18" charset="0"/>
              </a:rPr>
              <a:t> at </a:t>
            </a:r>
            <a:r>
              <a:rPr lang="en-US" u="sng" dirty="0">
                <a:latin typeface="Book Antiqua" panose="02040602050305030304" pitchFamily="18" charset="0"/>
              </a:rPr>
              <a:t>higher pressure levels </a:t>
            </a:r>
            <a:r>
              <a:rPr lang="en-US" dirty="0">
                <a:latin typeface="Book Antiqua" panose="02040602050305030304" pitchFamily="18" charset="0"/>
              </a:rPr>
              <a:t>in patients with </a:t>
            </a:r>
            <a:endParaRPr lang="el-GR" dirty="0">
              <a:latin typeface="Book Antiqua" panose="02040602050305030304" pitchFamily="18" charset="0"/>
            </a:endParaRPr>
          </a:p>
          <a:p>
            <a:r>
              <a:rPr lang="en-US" u="sng" dirty="0">
                <a:latin typeface="Book Antiqua" panose="02040602050305030304" pitchFamily="18" charset="0"/>
              </a:rPr>
              <a:t>extensive tissue loss or infection</a:t>
            </a:r>
            <a:r>
              <a:rPr lang="en-US" dirty="0">
                <a:latin typeface="Book Antiqua" panose="02040602050305030304" pitchFamily="18" charset="0"/>
              </a:rPr>
              <a:t>, that is, </a:t>
            </a:r>
            <a:endParaRPr lang="el-GR" dirty="0">
              <a:latin typeface="Book Antiqua" panose="02040602050305030304" pitchFamily="18" charset="0"/>
            </a:endParaRPr>
          </a:p>
          <a:p>
            <a:r>
              <a:rPr lang="en-US" u="sng" dirty="0">
                <a:latin typeface="Book Antiqua" panose="02040602050305030304" pitchFamily="18" charset="0"/>
              </a:rPr>
              <a:t>with higher </a:t>
            </a:r>
            <a:r>
              <a:rPr lang="en-US" u="sng" dirty="0" err="1">
                <a:latin typeface="Book Antiqua" panose="02040602050305030304" pitchFamily="18" charset="0"/>
              </a:rPr>
              <a:t>WIfI</a:t>
            </a:r>
            <a:r>
              <a:rPr lang="en-US" u="sng" dirty="0">
                <a:latin typeface="Book Antiqua" panose="02040602050305030304" pitchFamily="18" charset="0"/>
              </a:rPr>
              <a:t> scores</a:t>
            </a:r>
            <a:r>
              <a:rPr lang="en-US" dirty="0">
                <a:latin typeface="Book Antiqua" panose="0204060205030503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CEF614-A029-F475-1873-7AC997CF2C7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man Old Style" pitchFamily="18" charset="0"/>
              </a:rPr>
              <a:t>Θεωρία </a:t>
            </a:r>
            <a:r>
              <a:rPr lang="el-GR" dirty="0" err="1">
                <a:solidFill>
                  <a:srgbClr val="C00000"/>
                </a:solidFill>
                <a:latin typeface="Bookman Old Style" pitchFamily="18" charset="0"/>
              </a:rPr>
              <a:t>αγγειοσωματίων</a:t>
            </a:r>
            <a:endParaRPr lang="en-US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F667B6-E832-1698-667A-26B7662B4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The aim of </a:t>
            </a:r>
            <a:r>
              <a:rPr lang="en-US" sz="1800" dirty="0" err="1">
                <a:latin typeface="Book Antiqua" panose="02040602050305030304" pitchFamily="18" charset="0"/>
              </a:rPr>
              <a:t>revascularisation</a:t>
            </a:r>
            <a:r>
              <a:rPr lang="en-US" sz="1800" dirty="0">
                <a:latin typeface="Book Antiqua" panose="02040602050305030304" pitchFamily="18" charset="0"/>
              </a:rPr>
              <a:t> is to restore </a:t>
            </a:r>
            <a:r>
              <a:rPr lang="en-US" sz="1800" u="sng" dirty="0">
                <a:latin typeface="Book Antiqua" panose="02040602050305030304" pitchFamily="18" charset="0"/>
              </a:rPr>
              <a:t>in‐line flow </a:t>
            </a:r>
            <a:r>
              <a:rPr lang="en-US" sz="1800" dirty="0">
                <a:latin typeface="Book Antiqua" panose="02040602050305030304" pitchFamily="18" charset="0"/>
              </a:rPr>
              <a:t>to at least one of the foot arteries, preferably the artery that supplies the </a:t>
            </a:r>
            <a:r>
              <a:rPr lang="en-US" sz="1800" u="sng" dirty="0">
                <a:latin typeface="Book Antiqua" panose="02040602050305030304" pitchFamily="18" charset="0"/>
              </a:rPr>
              <a:t>anatomical region of the wound.</a:t>
            </a:r>
            <a:endParaRPr lang="el-GR" sz="1800" u="sng" dirty="0">
              <a:latin typeface="Book Antiqua" panose="02040602050305030304" pitchFamily="18" charset="0"/>
            </a:endParaRPr>
          </a:p>
          <a:p>
            <a:endParaRPr lang="en-US" sz="18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7666365-6186-A56E-2136-3E50D8E2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258" b="4186"/>
          <a:stretch>
            <a:fillRect/>
          </a:stretch>
        </p:blipFill>
        <p:spPr>
          <a:xfrm>
            <a:off x="2843808" y="2067694"/>
            <a:ext cx="334744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82937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EBD677-0DCF-2930-8BC0-41822608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C00000"/>
                </a:solidFill>
                <a:latin typeface="Book Antiqua" panose="02040602050305030304" pitchFamily="18" charset="0"/>
              </a:rPr>
              <a:t>Επαναιμάτωση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A85731-6FFC-A17A-CB3B-9EEC3FE31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Select a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revascularisation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technique based on both individual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factors (such as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morphological distribution of PAD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availability of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autogenous vein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patient co‐morbidities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) and local operator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expertise.</a:t>
            </a:r>
            <a:endParaRPr lang="en-US" u="sng" dirty="0">
              <a:latin typeface="Book Antiqua" panose="02040602050305030304" pitchFamily="18" charset="0"/>
            </a:endParaRPr>
          </a:p>
        </p:txBody>
      </p:sp>
      <p:pic>
        <p:nvPicPr>
          <p:cNvPr id="4" name="Εικόνα 4">
            <a:extLst>
              <a:ext uri="{FF2B5EF4-FFF2-40B4-BE49-F238E27FC236}">
                <a16:creationId xmlns:a16="http://schemas.microsoft.com/office/drawing/2014/main" id="{6371B6E9-B394-C909-FC51-1CA49E0647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355726"/>
            <a:ext cx="3312368" cy="23917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15D4452-1164-4A79-A2C3-9AA02A91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2355726"/>
            <a:ext cx="4493364" cy="24001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02611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C00000"/>
                </a:solidFill>
                <a:latin typeface="Book Antiqua" pitchFamily="18" charset="0"/>
              </a:rPr>
              <a:t>Limb Severity</a:t>
            </a:r>
            <a:endParaRPr lang="el-GR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6803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2590800" y="1200151"/>
            <a:ext cx="6096000" cy="339447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l-GR" i="1" dirty="0">
                <a:solidFill>
                  <a:srgbClr val="FFFF66"/>
                </a:solidFill>
              </a:rPr>
              <a:t>         </a:t>
            </a:r>
            <a:r>
              <a:rPr lang="en-US" altLang="el-GR" dirty="0" err="1">
                <a:latin typeface="Book Antiqua" pitchFamily="18" charset="0"/>
              </a:rPr>
              <a:t>WIfI</a:t>
            </a:r>
            <a:r>
              <a:rPr lang="en-US" altLang="el-GR" dirty="0">
                <a:latin typeface="Book Antiqua" pitchFamily="18" charset="0"/>
              </a:rPr>
              <a:t> score</a:t>
            </a:r>
            <a:endParaRPr lang="el-GR" altLang="el-GR" u="sng" dirty="0">
              <a:latin typeface="Book Antiqua" pitchFamily="18" charset="0"/>
            </a:endParaRPr>
          </a:p>
          <a:p>
            <a:endParaRPr lang="en-US" altLang="el-GR" sz="2400" u="sng" dirty="0">
              <a:latin typeface="Book Antiqua" pitchFamily="18" charset="0"/>
            </a:endParaRPr>
          </a:p>
          <a:p>
            <a:r>
              <a:rPr lang="el-GR" altLang="el-GR" sz="2400" dirty="0">
                <a:latin typeface="Book Antiqua" pitchFamily="18" charset="0"/>
              </a:rPr>
              <a:t>Μέγεθος του τραύματος </a:t>
            </a:r>
            <a:endParaRPr lang="en-US" altLang="el-GR" sz="2400" dirty="0">
              <a:latin typeface="Book Antiqua" pitchFamily="18" charset="0"/>
            </a:endParaRPr>
          </a:p>
          <a:p>
            <a:endParaRPr lang="el-GR" altLang="el-GR" sz="2400" dirty="0">
              <a:latin typeface="Book Antiqua" pitchFamily="18" charset="0"/>
            </a:endParaRPr>
          </a:p>
          <a:p>
            <a:r>
              <a:rPr lang="el-GR" altLang="el-GR" sz="2400" dirty="0">
                <a:latin typeface="Book Antiqua" pitchFamily="18" charset="0"/>
              </a:rPr>
              <a:t>Βαρύτητα της ισχαιμίας</a:t>
            </a:r>
            <a:endParaRPr lang="en-US" altLang="el-GR" sz="2400" dirty="0">
              <a:latin typeface="Book Antiqua" pitchFamily="18" charset="0"/>
            </a:endParaRPr>
          </a:p>
          <a:p>
            <a:endParaRPr lang="el-GR" altLang="el-GR" sz="2400" dirty="0">
              <a:latin typeface="Book Antiqua" pitchFamily="18" charset="0"/>
            </a:endParaRPr>
          </a:p>
          <a:p>
            <a:r>
              <a:rPr lang="el-GR" altLang="el-GR" sz="2400" dirty="0">
                <a:latin typeface="Book Antiqua" pitchFamily="18" charset="0"/>
              </a:rPr>
              <a:t>Βαρύτητα της λοίμωξης</a:t>
            </a:r>
          </a:p>
          <a:p>
            <a:endParaRPr lang="el-G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347A55-92E6-84E8-6971-9B2ADDEF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79662"/>
            <a:ext cx="1378491" cy="2016224"/>
          </a:xfrm>
          <a:ln w="3810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l-GR" sz="2800" dirty="0" err="1">
                <a:solidFill>
                  <a:srgbClr val="C00000"/>
                </a:solidFill>
                <a:latin typeface="Book Antiqua" panose="02040602050305030304" pitchFamily="18" charset="0"/>
              </a:rPr>
              <a:t>Παθο</a:t>
            </a:r>
            <a: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  <a:t>-</a:t>
            </a:r>
            <a:b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l-GR" sz="2800" dirty="0" err="1">
                <a:solidFill>
                  <a:srgbClr val="C00000"/>
                </a:solidFill>
                <a:latin typeface="Book Antiqua" panose="02040602050305030304" pitchFamily="18" charset="0"/>
              </a:rPr>
              <a:t>φυσιο</a:t>
            </a:r>
            <a: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  <a:t>-</a:t>
            </a:r>
            <a:b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  <a:t>λογία</a:t>
            </a:r>
            <a:b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b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  <a:t>έλκους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63BC5CB6-BFC4-3873-5CB4-3ACB63DD8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8360" y="-4986"/>
            <a:ext cx="6845640" cy="51593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621A9-976B-332F-F5C4-14588A873209}"/>
              </a:ext>
            </a:extLst>
          </p:cNvPr>
          <p:cNvSpPr txBox="1"/>
          <p:nvPr/>
        </p:nvSpPr>
        <p:spPr>
          <a:xfrm>
            <a:off x="6660232" y="3936677"/>
            <a:ext cx="248376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continued walking on the insensitive foot impairs healing</a:t>
            </a:r>
            <a:r>
              <a:rPr lang="el-GR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of the ulcer.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0AE8C-958E-CCB6-FCEA-137864E400A4}"/>
              </a:ext>
            </a:extLst>
          </p:cNvPr>
          <p:cNvSpPr txBox="1"/>
          <p:nvPr/>
        </p:nvSpPr>
        <p:spPr>
          <a:xfrm>
            <a:off x="8172400" y="1923678"/>
            <a:ext cx="64807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50%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2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>
                <a:solidFill>
                  <a:srgbClr val="C00000"/>
                </a:solidFill>
                <a:latin typeface="Book Antiqua" pitchFamily="18" charset="0"/>
              </a:rPr>
              <a:t>Μέγεθος του τραύματος (έλκος-</a:t>
            </a:r>
            <a:r>
              <a:rPr lang="el-GR" altLang="el-GR" sz="3200" dirty="0" err="1">
                <a:solidFill>
                  <a:srgbClr val="C00000"/>
                </a:solidFill>
                <a:latin typeface="Book Antiqua" pitchFamily="18" charset="0"/>
              </a:rPr>
              <a:t>γάγγραινα</a:t>
            </a:r>
            <a:r>
              <a:rPr lang="el-GR" altLang="el-GR" sz="3200" dirty="0">
                <a:solidFill>
                  <a:srgbClr val="C00000"/>
                </a:solidFill>
                <a:latin typeface="Book Antiqua" pitchFamily="18" charset="0"/>
              </a:rPr>
              <a:t>)</a:t>
            </a:r>
            <a:endParaRPr lang="el-GR" altLang="el-GR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7827" name="2 - Θέση περιεχομένου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0150"/>
            <a:ext cx="9144000" cy="39433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7829" name="5 - TextBox"/>
          <p:cNvSpPr txBox="1">
            <a:spLocks noChangeArrowheads="1"/>
          </p:cNvSpPr>
          <p:nvPr/>
        </p:nvSpPr>
        <p:spPr bwMode="auto">
          <a:xfrm>
            <a:off x="862013" y="2272904"/>
            <a:ext cx="1447800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FF0000"/>
                </a:solidFill>
              </a:rPr>
              <a:t>Άλγος ηρεμίας</a:t>
            </a:r>
          </a:p>
        </p:txBody>
      </p:sp>
      <p:sp>
        <p:nvSpPr>
          <p:cNvPr id="77830" name="6 - TextBox"/>
          <p:cNvSpPr txBox="1">
            <a:spLocks noChangeArrowheads="1"/>
          </p:cNvSpPr>
          <p:nvPr/>
        </p:nvSpPr>
        <p:spPr bwMode="auto">
          <a:xfrm>
            <a:off x="493713" y="2876551"/>
            <a:ext cx="1852612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FF0000"/>
                </a:solidFill>
              </a:rPr>
              <a:t>Επιφανειακό έλκος</a:t>
            </a:r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3733800" y="325755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>
            <a:off x="3657600" y="3943350"/>
            <a:ext cx="3429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3" name="11 - TextBox"/>
          <p:cNvSpPr txBox="1">
            <a:spLocks noChangeArrowheads="1"/>
          </p:cNvSpPr>
          <p:nvPr/>
        </p:nvSpPr>
        <p:spPr bwMode="auto">
          <a:xfrm>
            <a:off x="1185864" y="3556398"/>
            <a:ext cx="1152525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FF0000"/>
                </a:solidFill>
              </a:rPr>
              <a:t>Βαθύ έλκος</a:t>
            </a:r>
          </a:p>
        </p:txBody>
      </p:sp>
      <p:cxnSp>
        <p:nvCxnSpPr>
          <p:cNvPr id="14" name="13 - Ευθεία γραμμή σύνδεσης"/>
          <p:cNvCxnSpPr/>
          <p:nvPr/>
        </p:nvCxnSpPr>
        <p:spPr>
          <a:xfrm flipV="1">
            <a:off x="7559675" y="4643438"/>
            <a:ext cx="1366838" cy="7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5" name="16 - TextBox"/>
          <p:cNvSpPr txBox="1">
            <a:spLocks noChangeArrowheads="1"/>
          </p:cNvSpPr>
          <p:nvPr/>
        </p:nvSpPr>
        <p:spPr bwMode="auto">
          <a:xfrm>
            <a:off x="533400" y="4114801"/>
            <a:ext cx="1752600" cy="6001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100" b="1">
                <a:solidFill>
                  <a:srgbClr val="FF0000"/>
                </a:solidFill>
              </a:rPr>
              <a:t>-Επέκταση σε ταρσό ή      -Έλκος πτέρνας ολικού πάχους +/- οστό</a:t>
            </a:r>
          </a:p>
        </p:txBody>
      </p:sp>
      <p:sp>
        <p:nvSpPr>
          <p:cNvPr id="18" name="17 - Έλλειψη"/>
          <p:cNvSpPr/>
          <p:nvPr/>
        </p:nvSpPr>
        <p:spPr>
          <a:xfrm>
            <a:off x="0" y="2286000"/>
            <a:ext cx="3810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9" name="18 - Έλλειψη"/>
          <p:cNvSpPr/>
          <p:nvPr/>
        </p:nvSpPr>
        <p:spPr>
          <a:xfrm>
            <a:off x="-17463" y="2664619"/>
            <a:ext cx="381001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20" name="19 - Έλλειψη"/>
          <p:cNvSpPr/>
          <p:nvPr/>
        </p:nvSpPr>
        <p:spPr>
          <a:xfrm>
            <a:off x="-7938" y="3350419"/>
            <a:ext cx="381001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21" name="20 - Έλλειψη"/>
          <p:cNvSpPr/>
          <p:nvPr/>
        </p:nvSpPr>
        <p:spPr>
          <a:xfrm>
            <a:off x="0" y="4030266"/>
            <a:ext cx="3810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23" name="22 - Ευθεία γραμμή σύνδεσης"/>
          <p:cNvCxnSpPr/>
          <p:nvPr/>
        </p:nvCxnSpPr>
        <p:spPr>
          <a:xfrm>
            <a:off x="409575" y="2377679"/>
            <a:ext cx="44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- Ευθεία γραμμή σύνδεσης"/>
          <p:cNvCxnSpPr/>
          <p:nvPr/>
        </p:nvCxnSpPr>
        <p:spPr>
          <a:xfrm>
            <a:off x="374651" y="2770585"/>
            <a:ext cx="112713" cy="90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εία γραμμή σύνδεσης"/>
          <p:cNvCxnSpPr/>
          <p:nvPr/>
        </p:nvCxnSpPr>
        <p:spPr>
          <a:xfrm>
            <a:off x="381001" y="3429000"/>
            <a:ext cx="785813" cy="234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εία γραμμή σύνδεσης"/>
          <p:cNvCxnSpPr/>
          <p:nvPr/>
        </p:nvCxnSpPr>
        <p:spPr>
          <a:xfrm>
            <a:off x="396876" y="4111229"/>
            <a:ext cx="442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εία γραμμή σύνδεσης"/>
          <p:cNvCxnSpPr/>
          <p:nvPr/>
        </p:nvCxnSpPr>
        <p:spPr>
          <a:xfrm>
            <a:off x="3200400" y="2457450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- Ευθεία γραμμή σύνδεσης"/>
          <p:cNvCxnSpPr/>
          <p:nvPr/>
        </p:nvCxnSpPr>
        <p:spPr>
          <a:xfrm>
            <a:off x="7239000" y="245745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- Ευθεία γραμμή σύνδεσης"/>
          <p:cNvCxnSpPr/>
          <p:nvPr/>
        </p:nvCxnSpPr>
        <p:spPr>
          <a:xfrm>
            <a:off x="7223125" y="2827735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- Ευθεία γραμμή σύνδεσης"/>
          <p:cNvCxnSpPr/>
          <p:nvPr/>
        </p:nvCxnSpPr>
        <p:spPr>
          <a:xfrm flipV="1">
            <a:off x="3008314" y="2997994"/>
            <a:ext cx="1076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- Ευθεία γραμμή σύνδεσης"/>
          <p:cNvCxnSpPr/>
          <p:nvPr/>
        </p:nvCxnSpPr>
        <p:spPr>
          <a:xfrm>
            <a:off x="6477001" y="3543301"/>
            <a:ext cx="2405063" cy="35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Βαρύτητα της ισχαιμίας</a:t>
            </a:r>
          </a:p>
        </p:txBody>
      </p:sp>
      <p:sp>
        <p:nvSpPr>
          <p:cNvPr id="78851" name="2 - Θέση περιεχομένου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6616"/>
            <a:ext cx="9144000" cy="215026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4 - Έλλειψη"/>
          <p:cNvSpPr/>
          <p:nvPr/>
        </p:nvSpPr>
        <p:spPr>
          <a:xfrm>
            <a:off x="2362200" y="2000250"/>
            <a:ext cx="6096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4572000" y="1885950"/>
            <a:ext cx="17526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7848600" y="1943100"/>
            <a:ext cx="12954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Βαρύτητα της λοίμωξης</a:t>
            </a:r>
          </a:p>
        </p:txBody>
      </p:sp>
      <p:sp>
        <p:nvSpPr>
          <p:cNvPr id="79875" name="2 - Θέση περιεχομένου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257550"/>
            <a:ext cx="913606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5 - TextBox"/>
          <p:cNvSpPr txBox="1">
            <a:spLocks noChangeArrowheads="1"/>
          </p:cNvSpPr>
          <p:nvPr/>
        </p:nvSpPr>
        <p:spPr bwMode="auto">
          <a:xfrm>
            <a:off x="3327400" y="1745457"/>
            <a:ext cx="464820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1100" i="1">
                <a:solidFill>
                  <a:srgbClr val="FF0000"/>
                </a:solidFill>
              </a:rPr>
              <a:t>- Οίδημα ή σκληρία</a:t>
            </a:r>
            <a:endParaRPr lang="el-GR" altLang="el-GR" sz="11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1100" i="1">
                <a:solidFill>
                  <a:srgbClr val="FF0000"/>
                </a:solidFill>
              </a:rPr>
              <a:t>- Ερυθρότητα</a:t>
            </a:r>
            <a:r>
              <a:rPr lang="en-US" altLang="el-GR" sz="1100" i="1">
                <a:solidFill>
                  <a:srgbClr val="FF0000"/>
                </a:solidFill>
              </a:rPr>
              <a:t>  &gt;0.5 </a:t>
            </a:r>
            <a:r>
              <a:rPr lang="el-GR" altLang="el-GR" sz="1100" i="1">
                <a:solidFill>
                  <a:srgbClr val="FF0000"/>
                </a:solidFill>
              </a:rPr>
              <a:t>ως &lt;2</a:t>
            </a:r>
            <a:r>
              <a:rPr lang="en-US" altLang="el-GR" sz="1100" i="1">
                <a:solidFill>
                  <a:srgbClr val="FF0000"/>
                </a:solidFill>
              </a:rPr>
              <a:t>cm </a:t>
            </a:r>
            <a:r>
              <a:rPr lang="el-GR" altLang="el-GR" sz="1100" i="1">
                <a:solidFill>
                  <a:srgbClr val="FF0000"/>
                </a:solidFill>
              </a:rPr>
              <a:t>γύρω από το έλκος</a:t>
            </a:r>
            <a:endParaRPr lang="en-US" altLang="el-GR" sz="1100" i="1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1100" i="1">
                <a:solidFill>
                  <a:srgbClr val="FF0000"/>
                </a:solidFill>
              </a:rPr>
              <a:t>- Πυώδης έκκριση</a:t>
            </a:r>
            <a:endParaRPr lang="en-US" altLang="el-GR" sz="1100" i="1" u="sng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1100" i="1">
                <a:solidFill>
                  <a:srgbClr val="FF0000"/>
                </a:solidFill>
              </a:rPr>
              <a:t>- Πόνος ή ευαισθησία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1100" i="1">
                <a:solidFill>
                  <a:srgbClr val="FF0000"/>
                </a:solidFill>
              </a:rPr>
              <a:t> - Θερμότητα </a:t>
            </a:r>
          </a:p>
        </p:txBody>
      </p:sp>
      <p:sp>
        <p:nvSpPr>
          <p:cNvPr id="79879" name="8 - TextBox"/>
          <p:cNvSpPr txBox="1">
            <a:spLocks noChangeArrowheads="1"/>
          </p:cNvSpPr>
          <p:nvPr/>
        </p:nvSpPr>
        <p:spPr bwMode="auto">
          <a:xfrm>
            <a:off x="5029200" y="1657351"/>
            <a:ext cx="259080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1200" i="1" u="sng">
                <a:solidFill>
                  <a:srgbClr val="FF0000"/>
                </a:solidFill>
              </a:rPr>
              <a:t>2 τουλάχιστον σημεία φλεγμονής</a:t>
            </a:r>
            <a:endParaRPr lang="en-US" altLang="el-GR" sz="1200" i="1" u="sng">
              <a:solidFill>
                <a:srgbClr val="FF0000"/>
              </a:solidFill>
            </a:endParaRPr>
          </a:p>
        </p:txBody>
      </p:sp>
      <p:sp>
        <p:nvSpPr>
          <p:cNvPr id="79880" name="9 - TextBox"/>
          <p:cNvSpPr txBox="1">
            <a:spLocks noChangeArrowheads="1"/>
          </p:cNvSpPr>
          <p:nvPr/>
        </p:nvSpPr>
        <p:spPr bwMode="auto">
          <a:xfrm>
            <a:off x="5029200" y="2457450"/>
            <a:ext cx="1447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100" b="1">
                <a:solidFill>
                  <a:srgbClr val="FF0000"/>
                </a:solidFill>
              </a:rPr>
              <a:t>Δέρμα-υποδόριο</a:t>
            </a:r>
          </a:p>
        </p:txBody>
      </p:sp>
      <p:sp>
        <p:nvSpPr>
          <p:cNvPr id="11" name="10 - Έλλειψη"/>
          <p:cNvSpPr/>
          <p:nvPr/>
        </p:nvSpPr>
        <p:spPr>
          <a:xfrm>
            <a:off x="5006975" y="2418160"/>
            <a:ext cx="1263650" cy="272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6316663" y="2413397"/>
            <a:ext cx="3810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14" name="13 - Ευθεία γραμμή σύνδεσης"/>
          <p:cNvCxnSpPr>
            <a:stCxn id="11" idx="6"/>
            <a:endCxn id="12" idx="2"/>
          </p:cNvCxnSpPr>
          <p:nvPr/>
        </p:nvCxnSpPr>
        <p:spPr>
          <a:xfrm flipV="1">
            <a:off x="6270625" y="2533651"/>
            <a:ext cx="52388" cy="214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Έλλειψη"/>
          <p:cNvSpPr/>
          <p:nvPr/>
        </p:nvSpPr>
        <p:spPr>
          <a:xfrm>
            <a:off x="4724401" y="3314701"/>
            <a:ext cx="1571625" cy="375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79885" name="19 - TextBox"/>
          <p:cNvSpPr txBox="1">
            <a:spLocks noChangeArrowheads="1"/>
          </p:cNvSpPr>
          <p:nvPr/>
        </p:nvSpPr>
        <p:spPr bwMode="auto">
          <a:xfrm>
            <a:off x="4865689" y="3346847"/>
            <a:ext cx="12987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l-GR" sz="1100" b="1">
                <a:solidFill>
                  <a:srgbClr val="FF0000"/>
                </a:solidFill>
              </a:rPr>
              <a:t>-Ερυθρότητα &gt;2</a:t>
            </a:r>
            <a:r>
              <a:rPr lang="en-US" altLang="el-GR" sz="1100" b="1">
                <a:solidFill>
                  <a:srgbClr val="FF0000"/>
                </a:solidFill>
              </a:rPr>
              <a:t>cm</a:t>
            </a:r>
          </a:p>
          <a:p>
            <a:pPr eaLnBrk="1" hangingPunct="1"/>
            <a:r>
              <a:rPr lang="el-GR" altLang="el-GR" sz="1100" b="1">
                <a:solidFill>
                  <a:srgbClr val="FF0000"/>
                </a:solidFill>
              </a:rPr>
              <a:t>-Εν τω βάθει ιστοί</a:t>
            </a:r>
          </a:p>
        </p:txBody>
      </p:sp>
      <p:sp>
        <p:nvSpPr>
          <p:cNvPr id="21" name="20 - Έλλειψη"/>
          <p:cNvSpPr/>
          <p:nvPr/>
        </p:nvSpPr>
        <p:spPr>
          <a:xfrm>
            <a:off x="6270625" y="3231356"/>
            <a:ext cx="3810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22" name="21 - Ευθεία γραμμή σύνδεσης"/>
          <p:cNvCxnSpPr/>
          <p:nvPr/>
        </p:nvCxnSpPr>
        <p:spPr>
          <a:xfrm flipH="1">
            <a:off x="6172201" y="3350419"/>
            <a:ext cx="123825" cy="58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- Έλλειψη"/>
          <p:cNvSpPr/>
          <p:nvPr/>
        </p:nvSpPr>
        <p:spPr>
          <a:xfrm>
            <a:off x="6273800" y="3706416"/>
            <a:ext cx="3810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26" name="25 - Έλλειψη"/>
          <p:cNvSpPr/>
          <p:nvPr/>
        </p:nvSpPr>
        <p:spPr>
          <a:xfrm>
            <a:off x="4724400" y="3943350"/>
            <a:ext cx="9144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79890" name="26 - TextBox"/>
          <p:cNvSpPr txBox="1">
            <a:spLocks noChangeArrowheads="1"/>
          </p:cNvSpPr>
          <p:nvPr/>
        </p:nvSpPr>
        <p:spPr bwMode="auto">
          <a:xfrm>
            <a:off x="4876800" y="4000500"/>
            <a:ext cx="609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100" b="1">
                <a:solidFill>
                  <a:srgbClr val="FF0000"/>
                </a:solidFill>
              </a:rPr>
              <a:t>ΣΗΨΗ</a:t>
            </a:r>
          </a:p>
        </p:txBody>
      </p:sp>
      <p:cxnSp>
        <p:nvCxnSpPr>
          <p:cNvPr id="29" name="28 - Ευθεία γραμμή σύνδεσης"/>
          <p:cNvCxnSpPr/>
          <p:nvPr/>
        </p:nvCxnSpPr>
        <p:spPr>
          <a:xfrm flipV="1">
            <a:off x="5613401" y="3826669"/>
            <a:ext cx="690563" cy="233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- Ορθογώνιο"/>
          <p:cNvSpPr/>
          <p:nvPr/>
        </p:nvSpPr>
        <p:spPr>
          <a:xfrm>
            <a:off x="0" y="1485900"/>
            <a:ext cx="9067800" cy="1714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35" name="34 - Ορθογώνιο"/>
          <p:cNvSpPr/>
          <p:nvPr/>
        </p:nvSpPr>
        <p:spPr>
          <a:xfrm>
            <a:off x="34925" y="3729037"/>
            <a:ext cx="9067800" cy="8239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37" name="36 - Ορθογώνιο"/>
          <p:cNvSpPr/>
          <p:nvPr/>
        </p:nvSpPr>
        <p:spPr>
          <a:xfrm>
            <a:off x="36513" y="1678782"/>
            <a:ext cx="9067800" cy="150852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38" name="37 - Ορθογώνιο"/>
          <p:cNvSpPr/>
          <p:nvPr/>
        </p:nvSpPr>
        <p:spPr>
          <a:xfrm>
            <a:off x="34925" y="3200400"/>
            <a:ext cx="9056688" cy="5155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Τίτλο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C00000"/>
                </a:solidFill>
                <a:latin typeface="Book Antiqua" pitchFamily="18" charset="0"/>
              </a:rPr>
              <a:t>WIfI</a:t>
            </a:r>
            <a:r>
              <a:rPr lang="en-US" altLang="en-US" dirty="0">
                <a:solidFill>
                  <a:srgbClr val="C00000"/>
                </a:solidFill>
                <a:latin typeface="Book Antiqua" pitchFamily="18" charset="0"/>
              </a:rPr>
              <a:t> score</a:t>
            </a:r>
            <a:endParaRPr lang="el-GR" altLang="en-US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80899" name="Θέση περιεχομένου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900" name="Εικόνα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4" y="1063228"/>
            <a:ext cx="8448675" cy="408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1752600" y="131445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>
            <a:cxnSpLocks/>
          </p:cNvCxnSpPr>
          <p:nvPr/>
        </p:nvCxnSpPr>
        <p:spPr>
          <a:xfrm>
            <a:off x="3886200" y="3343275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8335"/>
            <a:ext cx="3886200" cy="5080397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716A64-996B-F851-8161-875F645B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Χειρουργική </a:t>
            </a:r>
            <a:r>
              <a:rPr lang="el-GR" dirty="0" err="1">
                <a:solidFill>
                  <a:srgbClr val="C00000"/>
                </a:solidFill>
                <a:latin typeface="Book Antiqua" panose="02040602050305030304" pitchFamily="18" charset="0"/>
              </a:rPr>
              <a:t>επαναιμάτωση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26347BF-5D0B-8BD6-C844-8C3D143AD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935" y="1475687"/>
            <a:ext cx="1828800" cy="2209800"/>
          </a:xfrm>
          <a:ln w="28575">
            <a:solidFill>
              <a:srgbClr val="C00000"/>
            </a:solidFill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487B0B-A163-53B6-9C1C-B7E00C11BF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3735" y="1475687"/>
            <a:ext cx="2913112" cy="291311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8230D88-61FD-9096-302F-B0C9605FC4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830" y="1475687"/>
            <a:ext cx="2314622" cy="204345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42D5E92-7DCF-98DA-B8D8-9B33E8A0BE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452" y="1476297"/>
            <a:ext cx="1740793" cy="204318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32553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Τίτλο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Χειρουργική </a:t>
            </a:r>
            <a:r>
              <a:rPr lang="el-GR" altLang="el-GR" dirty="0" err="1">
                <a:solidFill>
                  <a:srgbClr val="C00000"/>
                </a:solidFill>
                <a:latin typeface="Book Antiqua" pitchFamily="18" charset="0"/>
              </a:rPr>
              <a:t>επαναιμάτωση</a:t>
            </a:r>
            <a:endParaRPr lang="en-US" altLang="en-US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89091" name="Θέση περιεχομένου 4" descr="Εικόνα που περιέχει αρθρόποδα, αστακός, εσωτερικό, ασπόνδυλο&#10;&#10;Περιγραφή που δημιουργήθηκε αυτόματ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62426" y="2299098"/>
            <a:ext cx="4981575" cy="1574006"/>
          </a:xfrm>
          <a:ln w="28575">
            <a:solidFill>
              <a:srgbClr val="C00000"/>
            </a:solidFill>
          </a:ln>
        </p:spPr>
      </p:pic>
      <p:pic>
        <p:nvPicPr>
          <p:cNvPr id="89092" name="Εικόνα 10" descr="Εικόνα που περιέχει εσωτερικό, πιρούνι, κόκκινο, αστακός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8850"/>
            <a:ext cx="4038600" cy="177998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9093" name="TextBox 1"/>
          <p:cNvSpPr txBox="1">
            <a:spLocks noChangeArrowheads="1"/>
          </p:cNvSpPr>
          <p:nvPr/>
        </p:nvSpPr>
        <p:spPr bwMode="auto">
          <a:xfrm>
            <a:off x="381000" y="1200150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>
                <a:solidFill>
                  <a:schemeClr val="bg1"/>
                </a:solidFill>
              </a:rPr>
              <a:t>Ενδαρτηρεκτομή κοινής και  εν τω βάθει μηριαίας αρτηρίας και αποκατσταση με εμβάλωμα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89094" name="TextBox 2"/>
          <p:cNvSpPr txBox="1">
            <a:spLocks noChangeArrowheads="1"/>
          </p:cNvSpPr>
          <p:nvPr/>
        </p:nvSpPr>
        <p:spPr bwMode="auto">
          <a:xfrm>
            <a:off x="5205413" y="165735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>
                <a:solidFill>
                  <a:schemeClr val="bg1"/>
                </a:solidFill>
              </a:rPr>
              <a:t>Παράθεση μοσχεύματος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6" name="Βέλος: Κάτω 5"/>
          <p:cNvSpPr/>
          <p:nvPr/>
        </p:nvSpPr>
        <p:spPr>
          <a:xfrm>
            <a:off x="2590800" y="2057400"/>
            <a:ext cx="152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Βέλος: Κάτω 9"/>
          <p:cNvSpPr/>
          <p:nvPr/>
        </p:nvSpPr>
        <p:spPr>
          <a:xfrm>
            <a:off x="6500814" y="2020491"/>
            <a:ext cx="128587" cy="72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H:\imagesCABBH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388" y="50006"/>
            <a:ext cx="27432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26532"/>
            <a:ext cx="6172200" cy="161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782" y="4229100"/>
            <a:ext cx="81930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Εικόνα 2" descr="Εικόνα που περιέχει άτομο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1425179"/>
            <a:ext cx="3048000" cy="277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Εικόνα 4" descr="Εικόνα που περιέχει άτομο, άνδρας, εσωτερικό, δωμάτιο νοσοκομείου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7144"/>
            <a:ext cx="3684588" cy="27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52600" y="0"/>
            <a:ext cx="563880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altLang="el-GR" sz="3200" b="1" dirty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Χειρουργική </a:t>
            </a:r>
            <a:r>
              <a:rPr lang="el-GR" altLang="el-GR" sz="3200" b="1" dirty="0" err="1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επαναιμάτωση</a:t>
            </a:r>
            <a:endParaRPr lang="en-US" sz="3200" b="1" dirty="0">
              <a:solidFill>
                <a:srgbClr val="C00000"/>
              </a:solidFill>
              <a:latin typeface="Book Antiqua" pitchFamily="18" charset="0"/>
              <a:cs typeface="Arial" panose="020B0604020202020204" pitchFamily="34" charset="0"/>
            </a:endParaRPr>
          </a:p>
        </p:txBody>
      </p:sp>
      <p:pic>
        <p:nvPicPr>
          <p:cNvPr id="5" name="Εικόνα 4" descr="Εικόνα που περιέχει σκελετό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59821C9-E91F-8902-8F9C-FC1A185DFC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8" y="584775"/>
            <a:ext cx="2687770" cy="2335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14B37-3E73-A387-93D9-DCE63CCE64F0}"/>
              </a:ext>
            </a:extLst>
          </p:cNvPr>
          <p:cNvSpPr txBox="1"/>
          <p:nvPr/>
        </p:nvSpPr>
        <p:spPr>
          <a:xfrm>
            <a:off x="3059113" y="921008"/>
            <a:ext cx="2160959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BYPASS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9552CFB3-713E-B53F-BCB7-77BE567C5708}"/>
              </a:ext>
            </a:extLst>
          </p:cNvPr>
          <p:cNvCxnSpPr/>
          <p:nvPr/>
        </p:nvCxnSpPr>
        <p:spPr>
          <a:xfrm>
            <a:off x="6402388" y="584775"/>
            <a:ext cx="0" cy="23358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DBB50E80-1C14-DC2D-6EDE-0E53481250D1}"/>
              </a:ext>
            </a:extLst>
          </p:cNvPr>
          <p:cNvCxnSpPr>
            <a:cxnSpLocks/>
          </p:cNvCxnSpPr>
          <p:nvPr/>
        </p:nvCxnSpPr>
        <p:spPr>
          <a:xfrm>
            <a:off x="3714618" y="2920603"/>
            <a:ext cx="268777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1EE66095-2468-B2CB-B1E7-04724E0D3ED2}"/>
              </a:ext>
            </a:extLst>
          </p:cNvPr>
          <p:cNvCxnSpPr>
            <a:cxnSpLocks/>
          </p:cNvCxnSpPr>
          <p:nvPr/>
        </p:nvCxnSpPr>
        <p:spPr>
          <a:xfrm flipV="1">
            <a:off x="3684588" y="1456134"/>
            <a:ext cx="0" cy="146446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97279074-843A-E468-612F-FC39ED8BC59D}"/>
              </a:ext>
            </a:extLst>
          </p:cNvPr>
          <p:cNvCxnSpPr>
            <a:cxnSpLocks/>
          </p:cNvCxnSpPr>
          <p:nvPr/>
        </p:nvCxnSpPr>
        <p:spPr>
          <a:xfrm>
            <a:off x="3684588" y="584775"/>
            <a:ext cx="0" cy="33623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AC22A9B-B10A-B43E-9F4B-6087ECC0256B}"/>
              </a:ext>
            </a:extLst>
          </p:cNvPr>
          <p:cNvCxnSpPr>
            <a:cxnSpLocks/>
          </p:cNvCxnSpPr>
          <p:nvPr/>
        </p:nvCxnSpPr>
        <p:spPr>
          <a:xfrm>
            <a:off x="3684588" y="584775"/>
            <a:ext cx="268777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5777C5C3-F980-F3A8-5F67-4B8CD1CF915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1631" y="1623441"/>
            <a:ext cx="1134425" cy="11344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2974F0-6B0D-AEA6-B0CF-E10DA8B3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63" y="3885061"/>
            <a:ext cx="1172989" cy="125843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21444"/>
            <a:ext cx="8229600" cy="857250"/>
          </a:xfrm>
        </p:spPr>
        <p:txBody>
          <a:bodyPr/>
          <a:lstStyle/>
          <a:p>
            <a:pPr algn="l">
              <a:defRPr/>
            </a:pP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Αγγειοπλαστική με μπαλόνι</a:t>
            </a:r>
            <a:endParaRPr lang="en-US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90115" name="Picture 2" descr="C:\Users\kkatsanos\Desktop\2015 Projects\SUPERA &amp; CASE examples\Pedal 3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400"/>
          <a:stretch>
            <a:fillRect/>
          </a:stretch>
        </p:blipFill>
        <p:spPr>
          <a:xfrm>
            <a:off x="477838" y="1152525"/>
            <a:ext cx="2265362" cy="3893344"/>
          </a:xfrm>
          <a:ln w="28575">
            <a:solidFill>
              <a:schemeClr val="tx1"/>
            </a:solidFill>
          </a:ln>
        </p:spPr>
      </p:pic>
      <p:pic>
        <p:nvPicPr>
          <p:cNvPr id="90116" name="Picture 2" descr="C:\Users\kkatsanos\Desktop\2015 Projects\SUPERA &amp; CASE examples\Pedal 3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313" y="1158478"/>
            <a:ext cx="2362200" cy="388143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0117" name="Picture 3" descr="C:\Users\kkatsanos\Desktop\2015 Projects\SUPERA &amp; CASE examples\Pedal 3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152525"/>
            <a:ext cx="2362200" cy="388262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0118" name="Picture 10" descr="angioplas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6514" y="0"/>
            <a:ext cx="1487487" cy="108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81000" y="385762"/>
            <a:ext cx="853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l-GR" sz="3600" dirty="0">
                <a:solidFill>
                  <a:srgbClr val="C00000"/>
                </a:solidFill>
                <a:latin typeface="Book Antiqua" pitchFamily="18" charset="0"/>
              </a:rPr>
              <a:t>Αγγειοπλαστική με μπαλόνι</a:t>
            </a:r>
          </a:p>
        </p:txBody>
      </p:sp>
      <p:pic>
        <p:nvPicPr>
          <p:cNvPr id="1028" name="Picture 2" descr="C:\Users\katsanos\Documents\RAW MULTIMEDIA FILES\KONTOYLIS BTK GREAT\RT\AILA6QEJ.jpg"/>
          <p:cNvPicPr>
            <a:picLocks noChangeAspect="1" noChangeArrowheads="1"/>
          </p:cNvPicPr>
          <p:nvPr/>
        </p:nvPicPr>
        <p:blipFill>
          <a:blip r:embed="rId3" cstate="print"/>
          <a:srcRect l="27950" r="26900"/>
          <a:stretch>
            <a:fillRect/>
          </a:stretch>
        </p:blipFill>
        <p:spPr bwMode="auto">
          <a:xfrm>
            <a:off x="0" y="1419622"/>
            <a:ext cx="2244930" cy="372983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9" name="Picture 2" descr="C:\Users\katsanos\Documents\RAW MULTIMEDIA FILES\KONTOYLIS BTK GREAT\RT\AILA6QF5.jpg"/>
          <p:cNvPicPr>
            <a:picLocks noChangeAspect="1" noChangeArrowheads="1"/>
          </p:cNvPicPr>
          <p:nvPr/>
        </p:nvPicPr>
        <p:blipFill>
          <a:blip r:embed="rId4" cstate="print"/>
          <a:srcRect l="26900" r="27950"/>
          <a:stretch>
            <a:fillRect/>
          </a:stretch>
        </p:blipFill>
        <p:spPr bwMode="auto">
          <a:xfrm>
            <a:off x="2267744" y="1435139"/>
            <a:ext cx="2232248" cy="370836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30" name="Picture 3" descr="C:\Users\katsanos\Documents\RAW MULTIMEDIA FILES\KONTOYLIS BTK GREAT\RT\AILA6QHQ.jpg"/>
          <p:cNvPicPr>
            <a:picLocks noChangeAspect="1" noChangeArrowheads="1"/>
          </p:cNvPicPr>
          <p:nvPr/>
        </p:nvPicPr>
        <p:blipFill>
          <a:blip r:embed="rId5" cstate="print"/>
          <a:srcRect l="28999" r="26900"/>
          <a:stretch>
            <a:fillRect/>
          </a:stretch>
        </p:blipFill>
        <p:spPr bwMode="auto">
          <a:xfrm>
            <a:off x="4543228" y="1419622"/>
            <a:ext cx="2189012" cy="372387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31" name="Picture 4" descr="C:\Users\katsanos\Documents\RAW MULTIMEDIA FILES\KONTOYLIS BTK GREAT\RT\AILA6QJG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30582" r="23750"/>
          <a:stretch>
            <a:fillRect/>
          </a:stretch>
        </p:blipFill>
        <p:spPr bwMode="auto">
          <a:xfrm>
            <a:off x="6782718" y="1419622"/>
            <a:ext cx="2362872" cy="373340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Τραύμα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222" y="1200150"/>
            <a:ext cx="2545556" cy="33940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23528" y="2139702"/>
            <a:ext cx="2362200" cy="990600"/>
          </a:xfrm>
          <a:prstGeom prst="irregularSeal1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l-GR" altLang="el-GR" sz="2800" i="1" dirty="0">
                <a:solidFill>
                  <a:srgbClr val="FF0000"/>
                </a:solidFill>
              </a:rPr>
              <a:t>τραύμα</a:t>
            </a:r>
          </a:p>
        </p:txBody>
      </p:sp>
      <p:pic>
        <p:nvPicPr>
          <p:cNvPr id="13316" name="Picture 4" descr="ΑΙΧΜΗΡΗ ΒΙΔΑ LN 4,2x13mm 1000τεμ KNAUF - ΑΦΟΙ ΠΑΛΑΓΚΑ Ο.Ε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667823">
            <a:off x="944411" y="3264642"/>
            <a:ext cx="1294337" cy="1294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Αγγειοπλαστική-</a:t>
            </a:r>
            <a:r>
              <a:rPr lang="en-US" dirty="0">
                <a:solidFill>
                  <a:srgbClr val="C00000"/>
                </a:solidFill>
                <a:latin typeface="Book Antiqua" pitchFamily="18" charset="0"/>
              </a:rPr>
              <a:t>stenting</a:t>
            </a:r>
          </a:p>
        </p:txBody>
      </p:sp>
      <p:pic>
        <p:nvPicPr>
          <p:cNvPr id="91139" name="Picture 3" descr="C:\Users\katsanos\Documents\RAW MULTIMEDIA FILES\KONTOYLIS BTK GREAT\RT\AILA6QL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750" r="22701"/>
          <a:stretch>
            <a:fillRect/>
          </a:stretch>
        </p:blipFill>
        <p:spPr>
          <a:xfrm>
            <a:off x="457201" y="1314450"/>
            <a:ext cx="2424113" cy="3394472"/>
          </a:xfrm>
          <a:ln w="28575">
            <a:solidFill>
              <a:srgbClr val="C00000"/>
            </a:solidFill>
          </a:ln>
        </p:spPr>
      </p:pic>
      <p:pic>
        <p:nvPicPr>
          <p:cNvPr id="91140" name="Picture 2" descr="C:\Users\katsanos\Documents\RAW MULTIMEDIA FILES\KONTOYLIS BTK GREAT\RT\AILA6PVQ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038600" y="1334691"/>
            <a:ext cx="4495800" cy="33718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7" name="Ευθύγραμμο βέλος σύνδεσης 6"/>
          <p:cNvCxnSpPr/>
          <p:nvPr/>
        </p:nvCxnSpPr>
        <p:spPr>
          <a:xfrm flipV="1">
            <a:off x="762000" y="2800350"/>
            <a:ext cx="685800" cy="171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114300" y="2963466"/>
            <a:ext cx="68580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stent</a:t>
            </a:r>
          </a:p>
        </p:txBody>
      </p:sp>
      <p:sp>
        <p:nvSpPr>
          <p:cNvPr id="91143" name="TextBox 8"/>
          <p:cNvSpPr txBox="1">
            <a:spLocks noChangeArrowheads="1"/>
          </p:cNvSpPr>
          <p:nvPr/>
        </p:nvSpPr>
        <p:spPr bwMode="auto">
          <a:xfrm>
            <a:off x="4648200" y="1485900"/>
            <a:ext cx="1447800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FF0000"/>
                </a:solidFill>
              </a:rPr>
              <a:t>Τελικό αποτέλεσμα</a:t>
            </a:r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Αγγειοπλαστική-</a:t>
            </a:r>
            <a:r>
              <a:rPr lang="en-US" dirty="0" err="1">
                <a:solidFill>
                  <a:srgbClr val="C00000"/>
                </a:solidFill>
                <a:latin typeface="Book Antiqua" pitchFamily="18" charset="0"/>
              </a:rPr>
              <a:t>stenting</a:t>
            </a:r>
            <a:endParaRPr lang="en-US" dirty="0"/>
          </a:p>
        </p:txBody>
      </p:sp>
      <p:pic>
        <p:nvPicPr>
          <p:cNvPr id="92163" name="Picture 2" descr="C:\Users\kkatsanos\Desktop\TCTAP\Pedal Loop 2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1817"/>
            <a:ext cx="2076450" cy="3944540"/>
          </a:xfrm>
          <a:ln w="28575">
            <a:solidFill>
              <a:srgbClr val="C00000"/>
            </a:solidFill>
          </a:ln>
        </p:spPr>
      </p:pic>
      <p:pic>
        <p:nvPicPr>
          <p:cNvPr id="92164" name="Picture 3" descr="C:\Users\kkatsanos\Desktop\TCTAP\Pedal Loop 2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6451" y="1194198"/>
            <a:ext cx="1819275" cy="396954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65" name="Picture 2" descr="C:\Users\kkatsanos\Desktop\TCTAP\Pedal Loop 2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175147"/>
            <a:ext cx="1792288" cy="40005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66" name="Picture 3" descr="C:\Users\kkatsanos\Desktop\TCTAP\Pedal Loop 2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191816"/>
            <a:ext cx="2362200" cy="3924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9" name="Ευθύγραμμο βέλος σύνδεσης 8"/>
          <p:cNvCxnSpPr/>
          <p:nvPr/>
        </p:nvCxnSpPr>
        <p:spPr>
          <a:xfrm>
            <a:off x="4024314" y="2971800"/>
            <a:ext cx="8921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Τίτλος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600" dirty="0">
                <a:solidFill>
                  <a:srgbClr val="C00000"/>
                </a:solidFill>
                <a:latin typeface="Book Antiqua" pitchFamily="18" charset="0"/>
              </a:rPr>
              <a:t>Υβριδική θεραπεία</a:t>
            </a:r>
            <a:endParaRPr lang="en-US" altLang="en-US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95235" name="2 - Θέση περιεχομένου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95236" name="Εικόνα 5" descr="Εικόνα που περιέχει φαγητό, αρθρόποδα, ασπόνδυλο, πιάτο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743200"/>
            <a:ext cx="1979613" cy="2400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5237" name="Εικόνα 6" descr="Εικόνα που περιέχει αρθρόποδα, φαγητό, ασπόνδυλο, εσωτερικό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4563" y="2719387"/>
            <a:ext cx="1827212" cy="24241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5238" name="Εικόνα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975" y="3615929"/>
            <a:ext cx="1779588" cy="151090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5239" name="Εικόνα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4214" y="1200151"/>
            <a:ext cx="3754437" cy="392668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11" name="Ευθύγραμμο βέλος σύνδεσης 10"/>
          <p:cNvCxnSpPr/>
          <p:nvPr/>
        </p:nvCxnSpPr>
        <p:spPr>
          <a:xfrm flipH="1">
            <a:off x="6629400" y="3429000"/>
            <a:ext cx="1066800" cy="5715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>
            <a:cxnSpLocks/>
          </p:cNvCxnSpPr>
          <p:nvPr/>
        </p:nvCxnSpPr>
        <p:spPr>
          <a:xfrm>
            <a:off x="1187450" y="3943350"/>
            <a:ext cx="1906588" cy="4572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2" name="TextBox 14"/>
          <p:cNvSpPr txBox="1">
            <a:spLocks noChangeArrowheads="1"/>
          </p:cNvSpPr>
          <p:nvPr/>
        </p:nvSpPr>
        <p:spPr bwMode="auto">
          <a:xfrm>
            <a:off x="5867400" y="1879997"/>
            <a:ext cx="3124200" cy="6463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dirty="0" err="1">
                <a:latin typeface="Book Antiqua" pitchFamily="18" charset="0"/>
              </a:rPr>
              <a:t>Ενδαρτηρεκτομή</a:t>
            </a:r>
            <a:r>
              <a:rPr lang="el-GR" altLang="en-US" dirty="0">
                <a:latin typeface="Book Antiqua" pitchFamily="18" charset="0"/>
              </a:rPr>
              <a:t> αρ κοινής-εν τω </a:t>
            </a:r>
            <a:r>
              <a:rPr lang="el-GR" altLang="en-US" dirty="0" err="1">
                <a:latin typeface="Book Antiqua" pitchFamily="18" charset="0"/>
              </a:rPr>
              <a:t>βάθει</a:t>
            </a:r>
            <a:endParaRPr lang="en-US" altLang="en-US" dirty="0">
              <a:latin typeface="Book Antiqua" pitchFamily="18" charset="0"/>
            </a:endParaRPr>
          </a:p>
        </p:txBody>
      </p:sp>
      <p:sp>
        <p:nvSpPr>
          <p:cNvPr id="95243" name="TextBox 19"/>
          <p:cNvSpPr txBox="1">
            <a:spLocks noChangeArrowheads="1"/>
          </p:cNvSpPr>
          <p:nvPr/>
        </p:nvSpPr>
        <p:spPr bwMode="auto">
          <a:xfrm>
            <a:off x="22226" y="1259682"/>
            <a:ext cx="1947863" cy="147732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dirty="0" err="1">
                <a:latin typeface="Book Antiqua" pitchFamily="18" charset="0"/>
              </a:rPr>
              <a:t>Ενδαρτηρεκτομή</a:t>
            </a:r>
            <a:r>
              <a:rPr lang="el-GR" altLang="en-US" dirty="0">
                <a:latin typeface="Book Antiqua" pitchFamily="18" charset="0"/>
              </a:rPr>
              <a:t> δε κοινής μηριαίας και πλαστική με </a:t>
            </a:r>
            <a:r>
              <a:rPr lang="el-GR" altLang="en-US" dirty="0" err="1">
                <a:latin typeface="Book Antiqua" pitchFamily="18" charset="0"/>
              </a:rPr>
              <a:t>εμβάλωμα</a:t>
            </a:r>
            <a:r>
              <a:rPr lang="el-GR" altLang="en-US" dirty="0">
                <a:latin typeface="Book Antiqua" pitchFamily="18" charset="0"/>
              </a:rPr>
              <a:t> </a:t>
            </a:r>
            <a:endParaRPr lang="en-US" altLang="en-US" dirty="0">
              <a:latin typeface="Book Antiqua" pitchFamily="18" charset="0"/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>
            <a:off x="971600" y="2715766"/>
            <a:ext cx="0" cy="2071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8218529" y="2528618"/>
            <a:ext cx="0" cy="2071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6" name="TextBox 18"/>
          <p:cNvSpPr txBox="1">
            <a:spLocks noChangeArrowheads="1"/>
          </p:cNvSpPr>
          <p:nvPr/>
        </p:nvSpPr>
        <p:spPr bwMode="auto">
          <a:xfrm>
            <a:off x="3917951" y="4305300"/>
            <a:ext cx="2322513" cy="8309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sz="2400" b="1" dirty="0" err="1">
                <a:solidFill>
                  <a:srgbClr val="002060"/>
                </a:solidFill>
                <a:latin typeface="Book Antiqua" pitchFamily="18" charset="0"/>
              </a:rPr>
              <a:t>Μηρομηριαία</a:t>
            </a:r>
            <a:r>
              <a:rPr lang="el-GR" altLang="en-US" sz="2400" b="1" dirty="0">
                <a:solidFill>
                  <a:srgbClr val="002060"/>
                </a:solidFill>
                <a:latin typeface="Book Antiqua" pitchFamily="18" charset="0"/>
              </a:rPr>
              <a:t> παράκαμψη</a:t>
            </a:r>
            <a:endParaRPr lang="en-US" altLang="en-US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cxnSp>
        <p:nvCxnSpPr>
          <p:cNvPr id="22" name="Ευθύγραμμο βέλος σύνδεσης 21"/>
          <p:cNvCxnSpPr/>
          <p:nvPr/>
        </p:nvCxnSpPr>
        <p:spPr>
          <a:xfrm flipV="1">
            <a:off x="4800600" y="3829050"/>
            <a:ext cx="0" cy="4619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3600" y="1259681"/>
            <a:ext cx="274320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dirty="0" err="1">
                <a:latin typeface="Book Antiqua" pitchFamily="18" charset="0"/>
                <a:cs typeface="Arial" panose="020B0604020202020204" pitchFamily="34" charset="0"/>
              </a:rPr>
              <a:t>Αγγειοπλαστικη</a:t>
            </a:r>
            <a:r>
              <a:rPr lang="el-GR" dirty="0">
                <a:latin typeface="Book Antiqua" pitchFamily="18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Book Antiqua" pitchFamily="18" charset="0"/>
                <a:cs typeface="Arial" panose="020B0604020202020204" pitchFamily="34" charset="0"/>
              </a:rPr>
              <a:t>stent </a:t>
            </a:r>
            <a:r>
              <a:rPr lang="el-GR" dirty="0">
                <a:latin typeface="Book Antiqua" pitchFamily="18" charset="0"/>
                <a:cs typeface="Arial" panose="020B0604020202020204" pitchFamily="34" charset="0"/>
              </a:rPr>
              <a:t>δε λαγονίου</a:t>
            </a:r>
            <a:endParaRPr lang="en-US" dirty="0">
              <a:latin typeface="Book Antiqua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Ευθύγραμμο βέλος σύνδεσης 25"/>
          <p:cNvCxnSpPr/>
          <p:nvPr/>
        </p:nvCxnSpPr>
        <p:spPr>
          <a:xfrm flipH="1">
            <a:off x="3832226" y="1502569"/>
            <a:ext cx="2111375" cy="1183481"/>
          </a:xfrm>
          <a:prstGeom prst="straightConnector1">
            <a:avLst/>
          </a:prstGeom>
          <a:ln w="57150"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Τίτλος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600" dirty="0">
                <a:solidFill>
                  <a:srgbClr val="C00000"/>
                </a:solidFill>
                <a:latin typeface="Book Antiqua" pitchFamily="18" charset="0"/>
              </a:rPr>
              <a:t>Υβριδική θεραπεία</a:t>
            </a:r>
            <a:endParaRPr lang="en-US" altLang="en-US" sz="2800" i="1" dirty="0">
              <a:solidFill>
                <a:schemeClr val="bg1"/>
              </a:solidFill>
            </a:endParaRPr>
          </a:p>
        </p:txBody>
      </p:sp>
      <p:pic>
        <p:nvPicPr>
          <p:cNvPr id="94211" name="Θέση περιεχομένου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1" y="1309688"/>
            <a:ext cx="2263775" cy="3394472"/>
          </a:xfrm>
        </p:spPr>
      </p:pic>
      <p:pic>
        <p:nvPicPr>
          <p:cNvPr id="94212" name="Εικόνα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2927350" cy="292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Εικόνα 3" descr="Εικόνα που περιέχει ψάρι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201" y="1924050"/>
            <a:ext cx="3636963" cy="22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Βέλος: Καμπύλο προς τα αριστερά 4"/>
          <p:cNvSpPr/>
          <p:nvPr/>
        </p:nvSpPr>
        <p:spPr>
          <a:xfrm rot="16200000">
            <a:off x="2968030" y="586383"/>
            <a:ext cx="482204" cy="1814513"/>
          </a:xfrm>
          <a:prstGeom prst="curvedLeftArrow">
            <a:avLst>
              <a:gd name="adj1" fmla="val 25000"/>
              <a:gd name="adj2" fmla="val 48108"/>
              <a:gd name="adj3" fmla="val 2186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Βέλος: Καμπύλο προς τα επάνω 5"/>
          <p:cNvSpPr/>
          <p:nvPr/>
        </p:nvSpPr>
        <p:spPr>
          <a:xfrm>
            <a:off x="5334000" y="4527947"/>
            <a:ext cx="2057400" cy="457200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C00000"/>
                </a:solidFill>
                <a:latin typeface="Book Antiqua" pitchFamily="18" charset="0"/>
              </a:rPr>
              <a:t>Αορτοδιμηριαία</a:t>
            </a: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 παράκαμψη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00150"/>
            <a:ext cx="2928962" cy="390528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23528" y="2067694"/>
            <a:ext cx="2160240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Μετά από θρόμβωση </a:t>
            </a:r>
            <a:r>
              <a:rPr lang="el-GR" dirty="0" err="1">
                <a:solidFill>
                  <a:srgbClr val="C00000"/>
                </a:solidFill>
                <a:latin typeface="Book Antiqua" pitchFamily="18" charset="0"/>
              </a:rPr>
              <a:t>αορτολαγονιων</a:t>
            </a:r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Book Antiqua" pitchFamily="18" charset="0"/>
              </a:rPr>
              <a:t>stent</a:t>
            </a:r>
            <a:endParaRPr lang="el-GR" dirty="0">
              <a:solidFill>
                <a:srgbClr val="C00000"/>
              </a:solidFill>
              <a:latin typeface="Book Antiqua" pitchFamily="18" charset="0"/>
            </a:endParaRPr>
          </a:p>
        </p:txBody>
      </p:sp>
      <p:cxnSp>
        <p:nvCxnSpPr>
          <p:cNvPr id="7" name="6 - Ευθύγραμμο βέλος σύνδεσης"/>
          <p:cNvCxnSpPr>
            <a:stCxn id="5" idx="3"/>
          </p:cNvCxnSpPr>
          <p:nvPr/>
        </p:nvCxnSpPr>
        <p:spPr>
          <a:xfrm flipV="1">
            <a:off x="2483768" y="2571750"/>
            <a:ext cx="2160240" cy="9610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flipH="1">
            <a:off x="5076056" y="1131590"/>
            <a:ext cx="2088232" cy="100811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C00000"/>
                </a:solidFill>
                <a:latin typeface="Book Antiqua" pitchFamily="18" charset="0"/>
              </a:rPr>
              <a:t>Επαναιμάτωση</a:t>
            </a:r>
            <a:endParaRPr lang="el-GR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spapad\Desktop\DF 2023\mpako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715766"/>
            <a:ext cx="1717250" cy="20401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987574"/>
            <a:ext cx="1711205" cy="176815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23928" y="1563638"/>
            <a:ext cx="1595394" cy="263964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5652120" y="987574"/>
            <a:ext cx="1152128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Κεντρική αναστόμωση</a:t>
            </a:r>
          </a:p>
        </p:txBody>
      </p:sp>
      <p:cxnSp>
        <p:nvCxnSpPr>
          <p:cNvPr id="11" name="10 - Ευθύγραμμο βέλος σύνδεσης"/>
          <p:cNvCxnSpPr>
            <a:stCxn id="9" idx="3"/>
          </p:cNvCxnSpPr>
          <p:nvPr/>
        </p:nvCxnSpPr>
        <p:spPr>
          <a:xfrm>
            <a:off x="6804248" y="1249184"/>
            <a:ext cx="792088" cy="31445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5652120" y="4227934"/>
            <a:ext cx="1152128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Περιφερική αναστόμωση</a:t>
            </a:r>
          </a:p>
        </p:txBody>
      </p:sp>
      <p:cxnSp>
        <p:nvCxnSpPr>
          <p:cNvPr id="13" name="12 - Ευθύγραμμο βέλος σύνδεσης"/>
          <p:cNvCxnSpPr>
            <a:stCxn id="12" idx="3"/>
          </p:cNvCxnSpPr>
          <p:nvPr/>
        </p:nvCxnSpPr>
        <p:spPr>
          <a:xfrm flipV="1">
            <a:off x="6804248" y="3939902"/>
            <a:ext cx="648072" cy="54964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V="1">
            <a:off x="3851920" y="1995688"/>
            <a:ext cx="720080" cy="14401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TextBox"/>
          <p:cNvSpPr txBox="1"/>
          <p:nvPr/>
        </p:nvSpPr>
        <p:spPr>
          <a:xfrm>
            <a:off x="2843808" y="1563638"/>
            <a:ext cx="1008112" cy="11695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Οξεία θρόμβωση </a:t>
            </a:r>
            <a:r>
              <a:rPr lang="en-US" sz="1400" dirty="0"/>
              <a:t>stent </a:t>
            </a:r>
            <a:r>
              <a:rPr lang="el-GR" sz="1400" dirty="0"/>
              <a:t>ιγνυακής αρτηρίας</a:t>
            </a:r>
          </a:p>
        </p:txBody>
      </p:sp>
      <p:sp>
        <p:nvSpPr>
          <p:cNvPr id="24" name="23 - TextBox"/>
          <p:cNvSpPr txBox="1"/>
          <p:nvPr/>
        </p:nvSpPr>
        <p:spPr>
          <a:xfrm>
            <a:off x="5580112" y="2067694"/>
            <a:ext cx="1224136" cy="11695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err="1"/>
              <a:t>Μηροιγνυακή</a:t>
            </a:r>
            <a:r>
              <a:rPr lang="el-GR" sz="1400" dirty="0"/>
              <a:t> παράκαμψη με μόσχευμα μείζονος σαφηνούς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563637"/>
            <a:ext cx="2016224" cy="268829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rgbClr val="C00000"/>
                </a:solidFill>
                <a:latin typeface="Book Antiqua" pitchFamily="18" charset="0"/>
              </a:rPr>
              <a:t>Επαναιμάτωση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7089"/>
            <a:ext cx="2251195" cy="1446411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5" name="Picture 3" descr="C:\Users\spapad\Desktop\DF 2023\ανασ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3518"/>
            <a:ext cx="1503682" cy="201622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3076" name="Picture 4" descr="C:\Users\spapad\Desktop\DF 2023\ανασ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987574"/>
            <a:ext cx="1296144" cy="244827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3077" name="Picture 5" descr="C:\Users\spapad\Desktop\DF 2023\ανασ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687618"/>
            <a:ext cx="1224136" cy="261858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300216"/>
            <a:ext cx="1224136" cy="28432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3923928" y="987574"/>
            <a:ext cx="1584176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Θρόμβωση </a:t>
            </a:r>
            <a:r>
              <a:rPr lang="en-US" dirty="0"/>
              <a:t>stent</a:t>
            </a:r>
            <a:endParaRPr lang="el-GR" dirty="0"/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 flipH="1">
            <a:off x="1331640" y="987574"/>
            <a:ext cx="2592288" cy="43204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H="1">
            <a:off x="1979712" y="1635646"/>
            <a:ext cx="19442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flipH="1">
            <a:off x="3203848" y="1635646"/>
            <a:ext cx="1512168" cy="11521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flipH="1">
            <a:off x="4499992" y="1635646"/>
            <a:ext cx="1008112" cy="11521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474492"/>
            <a:ext cx="3024336" cy="31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81F443-4220-CAA0-A9DC-4148218F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Αποφόρτιση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320E5-7392-4BBC-48DF-9455755C4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1800" dirty="0">
                <a:latin typeface="Book Antiqua" panose="02040602050305030304" pitchFamily="18" charset="0"/>
              </a:rPr>
              <a:t>Ν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on‐removable knee‐high offloading device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r>
              <a:rPr lang="en-US" sz="1800" b="0" i="0" u="none" strike="noStrike" baseline="0" dirty="0">
                <a:latin typeface="Book Antiqua" panose="02040602050305030304" pitchFamily="18" charset="0"/>
              </a:rPr>
              <a:t>Removable knee‐high or ankle‐high offloading device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Appropriate footwear</a:t>
            </a:r>
          </a:p>
          <a:p>
            <a:pPr algn="l"/>
            <a:endParaRPr lang="en-US" sz="1800" b="0" i="0" u="none" strike="noStrike" baseline="0" dirty="0">
              <a:latin typeface="Book Antiqua" panose="02040602050305030304" pitchFamily="18" charset="0"/>
            </a:endParaRPr>
          </a:p>
          <a:p>
            <a:r>
              <a:rPr lang="en-US" sz="1800" dirty="0">
                <a:latin typeface="Book Antiqua" panose="02040602050305030304" pitchFamily="18" charset="0"/>
              </a:rPr>
              <a:t>Footwear modifications, toe spacers, orthoses, or </a:t>
            </a:r>
            <a:r>
              <a:rPr lang="en-US" sz="1800" u="sng" dirty="0">
                <a:latin typeface="Book Antiqua" panose="02040602050305030304" pitchFamily="18" charset="0"/>
              </a:rPr>
              <a:t>digital flexor tenotomy</a:t>
            </a:r>
            <a:r>
              <a:rPr lang="en-US" sz="1800" dirty="0">
                <a:latin typeface="Book Antiqua" panose="02040602050305030304" pitchFamily="18" charset="0"/>
              </a:rPr>
              <a:t>, depending on the type and location of the foot ulcer.</a:t>
            </a:r>
            <a:endParaRPr lang="en-US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n-US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If the ulcer fails to heal with non‐surgical offloading treatment, for a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metatarsal head ulcer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consider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Achilles tendon lengthening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metatarsal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head resection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or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metatarsal osteotomy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and for a hallux ulcer, joint arthroplasty, all in combination with an offloading device.</a:t>
            </a:r>
            <a:endParaRPr lang="en-US" sz="1800" dirty="0">
              <a:latin typeface="Book Antiqua" panose="02040602050305030304" pitchFamily="18" charset="0"/>
            </a:endParaRPr>
          </a:p>
        </p:txBody>
      </p:sp>
      <p:pic>
        <p:nvPicPr>
          <p:cNvPr id="4" name="Picture 2" descr="F:\DIAB F\10.tif">
            <a:extLst>
              <a:ext uri="{FF2B5EF4-FFF2-40B4-BE49-F238E27FC236}">
                <a16:creationId xmlns:a16="http://schemas.microsoft.com/office/drawing/2014/main" id="{10F3A6F5-9532-9E2B-D638-CA2FB3B3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6252" y="1"/>
            <a:ext cx="1477747" cy="20676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5" name="Picture 4" descr="Image(401)">
            <a:extLst>
              <a:ext uri="{FF2B5EF4-FFF2-40B4-BE49-F238E27FC236}">
                <a16:creationId xmlns:a16="http://schemas.microsoft.com/office/drawing/2014/main" id="{9965F721-918F-A302-6138-0770803F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21" y="32533"/>
            <a:ext cx="1991204" cy="113042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75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348393-508E-095F-F06D-06E2EADC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solidFill>
                  <a:srgbClr val="C00000"/>
                </a:solidFill>
                <a:latin typeface="Book Antiqua" panose="02040602050305030304" pitchFamily="18" charset="0"/>
              </a:rPr>
              <a:t>Τοπική περιποίηση έλκους/τραύματος</a:t>
            </a:r>
            <a:endParaRPr lang="en-US" sz="36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054B9A-A5D8-001C-930C-36E18AB62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b="0" i="0" u="sng" strike="noStrike" baseline="0" dirty="0">
                <a:latin typeface="Book Antiqua" panose="02040602050305030304" pitchFamily="18" charset="0"/>
              </a:rPr>
              <a:t>Regular inspection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of the ulcer by a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trained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health care provider is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essential; its frequency depends on the severity of the ulcer and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underlying pathology, the presence of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infection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the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amount of</a:t>
            </a:r>
            <a:r>
              <a:rPr lang="el-GR" sz="1800" b="0" i="0" u="sng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exudation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and wound treatment provided.</a:t>
            </a:r>
          </a:p>
          <a:p>
            <a:pPr algn="l"/>
            <a:r>
              <a:rPr lang="en-US" sz="1800" b="0" i="0" u="sng" strike="noStrike" baseline="0" dirty="0">
                <a:latin typeface="Book Antiqua" panose="02040602050305030304" pitchFamily="18" charset="0"/>
              </a:rPr>
              <a:t>Debride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the ulcer and remove the surrounding callus (preferably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with sharp surgical instruments), and repeat as needed.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Select dressings to control excess exudation and maintain a moist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environment.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Wash but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do not soak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the feet as this may induce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skin maceration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0458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Σπόγγοι αρνητικής πίεσης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Book Antiqua" panose="02040602050305030304" pitchFamily="18" charset="0"/>
              </a:rPr>
              <a:t>Consider </a:t>
            </a:r>
            <a:r>
              <a:rPr lang="en-US" sz="1800" u="sng" dirty="0">
                <a:latin typeface="Book Antiqua" panose="02040602050305030304" pitchFamily="18" charset="0"/>
              </a:rPr>
              <a:t>negative pressure wound therapy </a:t>
            </a:r>
            <a:r>
              <a:rPr lang="en-US" sz="1800" dirty="0">
                <a:latin typeface="Book Antiqua" panose="02040602050305030304" pitchFamily="18" charset="0"/>
              </a:rPr>
              <a:t>to help heal </a:t>
            </a:r>
            <a:r>
              <a:rPr lang="en-US" sz="1800" u="sng" dirty="0">
                <a:latin typeface="Book Antiqua" panose="02040602050305030304" pitchFamily="18" charset="0"/>
              </a:rPr>
              <a:t>postoperative</a:t>
            </a:r>
            <a:r>
              <a:rPr lang="el-GR" sz="1800" dirty="0">
                <a:latin typeface="Book Antiqua" panose="02040602050305030304" pitchFamily="18" charset="0"/>
              </a:rPr>
              <a:t> </a:t>
            </a:r>
            <a:r>
              <a:rPr lang="en-US" sz="1800" dirty="0">
                <a:latin typeface="Book Antiqua" panose="02040602050305030304" pitchFamily="18" charset="0"/>
              </a:rPr>
              <a:t>wounds.</a:t>
            </a:r>
            <a:endParaRPr lang="el-GR" sz="1800" dirty="0">
              <a:latin typeface="Book Antiqua" panose="02040602050305030304" pitchFamily="18" charset="0"/>
            </a:endParaRPr>
          </a:p>
          <a:p>
            <a:r>
              <a:rPr lang="en-US" sz="1800" dirty="0">
                <a:latin typeface="Book Antiqua" panose="02040602050305030304" pitchFamily="18" charset="0"/>
              </a:rPr>
              <a:t>Systemic </a:t>
            </a:r>
            <a:r>
              <a:rPr lang="en-US" sz="1800" u="sng" dirty="0">
                <a:latin typeface="Book Antiqua" panose="02040602050305030304" pitchFamily="18" charset="0"/>
              </a:rPr>
              <a:t>hyperbaric oxygen therapy </a:t>
            </a:r>
            <a:r>
              <a:rPr lang="en-US" sz="1800" dirty="0">
                <a:latin typeface="Book Antiqua" panose="02040602050305030304" pitchFamily="18" charset="0"/>
              </a:rPr>
              <a:t>as an adjunctive treatment</a:t>
            </a:r>
          </a:p>
          <a:p>
            <a:pPr>
              <a:buNone/>
            </a:pPr>
            <a:r>
              <a:rPr lang="el-GR" sz="1800" dirty="0">
                <a:latin typeface="Book Antiqua" panose="02040602050305030304" pitchFamily="18" charset="0"/>
              </a:rPr>
              <a:t>	</a:t>
            </a:r>
            <a:r>
              <a:rPr lang="en-US" sz="1800" dirty="0">
                <a:latin typeface="Book Antiqua" panose="02040602050305030304" pitchFamily="18" charset="0"/>
              </a:rPr>
              <a:t>for </a:t>
            </a:r>
            <a:r>
              <a:rPr lang="en-US" sz="1800" u="sng" dirty="0" err="1">
                <a:latin typeface="Book Antiqua" panose="02040602050305030304" pitchFamily="18" charset="0"/>
              </a:rPr>
              <a:t>ischaemic</a:t>
            </a:r>
            <a:r>
              <a:rPr lang="en-US" sz="1800" dirty="0">
                <a:latin typeface="Book Antiqua" panose="02040602050305030304" pitchFamily="18" charset="0"/>
              </a:rPr>
              <a:t> ulcers.</a:t>
            </a:r>
          </a:p>
          <a:p>
            <a:pPr eaLnBrk="1" hangingPunct="1"/>
            <a:endParaRPr lang="el-GR" altLang="el-GR" dirty="0"/>
          </a:p>
        </p:txBody>
      </p:sp>
      <p:pic>
        <p:nvPicPr>
          <p:cNvPr id="96260" name="Picture 5" descr="VA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84540"/>
            <a:ext cx="4355976" cy="26589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6261" name="Εικόνα 2" descr="Εικόνα που περιέχει έδαφος, συσκευή, άτομο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9742"/>
            <a:ext cx="4139952" cy="219288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75412A-ABC0-D6A6-CB76-AB50A2B9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</a:rPr>
              <a:t>Τύποι έλκους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4377B2-B29C-D6FE-A667-C75B0D898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1800" b="0" i="0" u="none" strike="noStrike" baseline="0" dirty="0">
                <a:latin typeface="Book Antiqua" panose="02040602050305030304" pitchFamily="18" charset="0"/>
              </a:rPr>
              <a:t>Νευροπαθητικό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(LOPS, but no PAD), 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l-GR" sz="1800" dirty="0" err="1">
                <a:latin typeface="Book Antiqua" panose="02040602050305030304" pitchFamily="18" charset="0"/>
              </a:rPr>
              <a:t>Νευρο</a:t>
            </a:r>
            <a:r>
              <a:rPr lang="el-GR" sz="1800" dirty="0">
                <a:latin typeface="Book Antiqua" panose="02040602050305030304" pitchFamily="18" charset="0"/>
              </a:rPr>
              <a:t>-ισχαιμικό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(LOPS and PAD), </a:t>
            </a:r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endParaRPr lang="el-GR" sz="1800" b="0" i="0" u="none" strike="noStrike" baseline="0" dirty="0">
              <a:latin typeface="Book Antiqua" panose="02040602050305030304" pitchFamily="18" charset="0"/>
            </a:endParaRPr>
          </a:p>
          <a:p>
            <a:pPr algn="l"/>
            <a:r>
              <a:rPr lang="el-GR" sz="1800" dirty="0">
                <a:latin typeface="Book Antiqua" panose="02040602050305030304" pitchFamily="18" charset="0"/>
              </a:rPr>
              <a:t>Ισχαιμικό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(PAD, but no LOPS).</a:t>
            </a:r>
          </a:p>
          <a:p>
            <a:pPr algn="l"/>
            <a:endParaRPr lang="en-US" sz="1800" dirty="0">
              <a:latin typeface="Book Antiqua" panose="02040602050305030304" pitchFamily="18" charset="0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Lato-Regular"/>
              </a:rPr>
              <a:t>              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836F8"/>
                </a:solidFill>
                <a:latin typeface="Lato-Regular"/>
              </a:rPr>
              <a:t>                    ‘</a:t>
            </a:r>
            <a:r>
              <a:rPr lang="en-US" sz="1800" b="0" i="0" u="none" strike="noStrike" baseline="0" dirty="0">
                <a:solidFill>
                  <a:srgbClr val="0836F8"/>
                </a:solidFill>
                <a:latin typeface="Lato-Regular"/>
              </a:rPr>
              <a:t>a foot ulcer is seen as a sign of multi‐organ disease’</a:t>
            </a:r>
            <a:endParaRPr lang="en-US" dirty="0">
              <a:solidFill>
                <a:srgbClr val="0836F8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73B996-CCF5-084C-3C07-F0D25CF2CAA6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3154462"/>
            <a:ext cx="576064" cy="1440161"/>
            <a:chOff x="1257" y="798"/>
            <a:chExt cx="1348" cy="3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1CD5577-3722-5D97-8BB5-89722C480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798"/>
              <a:ext cx="1348" cy="3165"/>
            </a:xfrm>
            <a:custGeom>
              <a:avLst/>
              <a:gdLst>
                <a:gd name="T0" fmla="*/ 1422 w 1304"/>
                <a:gd name="T1" fmla="*/ 1494 h 3072"/>
                <a:gd name="T2" fmla="*/ 973 w 1304"/>
                <a:gd name="T3" fmla="*/ 1710 h 3072"/>
                <a:gd name="T4" fmla="*/ 643 w 1304"/>
                <a:gd name="T5" fmla="*/ 2180 h 3072"/>
                <a:gd name="T6" fmla="*/ 563 w 1304"/>
                <a:gd name="T7" fmla="*/ 2759 h 3072"/>
                <a:gd name="T8" fmla="*/ 280 w 1304"/>
                <a:gd name="T9" fmla="*/ 4263 h 3072"/>
                <a:gd name="T10" fmla="*/ 670 w 1304"/>
                <a:gd name="T11" fmla="*/ 5338 h 3072"/>
                <a:gd name="T12" fmla="*/ 759 w 1304"/>
                <a:gd name="T13" fmla="*/ 7003 h 3072"/>
                <a:gd name="T14" fmla="*/ 1196 w 1304"/>
                <a:gd name="T15" fmla="*/ 8562 h 3072"/>
                <a:gd name="T16" fmla="*/ 1189 w 1304"/>
                <a:gd name="T17" fmla="*/ 9211 h 3072"/>
                <a:gd name="T18" fmla="*/ 1157 w 1304"/>
                <a:gd name="T19" fmla="*/ 9912 h 3072"/>
                <a:gd name="T20" fmla="*/ 1316 w 1304"/>
                <a:gd name="T21" fmla="*/ 10521 h 3072"/>
                <a:gd name="T22" fmla="*/ 911 w 1304"/>
                <a:gd name="T23" fmla="*/ 12857 h 3072"/>
                <a:gd name="T24" fmla="*/ 5001 w 1304"/>
                <a:gd name="T25" fmla="*/ 12857 h 3072"/>
                <a:gd name="T26" fmla="*/ 4693 w 1304"/>
                <a:gd name="T27" fmla="*/ 11854 h 3072"/>
                <a:gd name="T28" fmla="*/ 4626 w 1304"/>
                <a:gd name="T29" fmla="*/ 11240 h 3072"/>
                <a:gd name="T30" fmla="*/ 5150 w 1304"/>
                <a:gd name="T31" fmla="*/ 10075 h 3072"/>
                <a:gd name="T32" fmla="*/ 4987 w 1304"/>
                <a:gd name="T33" fmla="*/ 8312 h 3072"/>
                <a:gd name="T34" fmla="*/ 5123 w 1304"/>
                <a:gd name="T35" fmla="*/ 6963 h 3072"/>
                <a:gd name="T36" fmla="*/ 5600 w 1304"/>
                <a:gd name="T37" fmla="*/ 4351 h 3072"/>
                <a:gd name="T38" fmla="*/ 5927 w 1304"/>
                <a:gd name="T39" fmla="*/ 2720 h 3072"/>
                <a:gd name="T40" fmla="*/ 5789 w 1304"/>
                <a:gd name="T41" fmla="*/ 1796 h 3072"/>
                <a:gd name="T42" fmla="*/ 5882 w 1304"/>
                <a:gd name="T43" fmla="*/ 1268 h 3072"/>
                <a:gd name="T44" fmla="*/ 5829 w 1304"/>
                <a:gd name="T45" fmla="*/ 862 h 3072"/>
                <a:gd name="T46" fmla="*/ 4794 w 1304"/>
                <a:gd name="T47" fmla="*/ 261 h 3072"/>
                <a:gd name="T48" fmla="*/ 4188 w 1304"/>
                <a:gd name="T49" fmla="*/ 464 h 3072"/>
                <a:gd name="T50" fmla="*/ 3558 w 1304"/>
                <a:gd name="T51" fmla="*/ 102 h 3072"/>
                <a:gd name="T52" fmla="*/ 3123 w 1304"/>
                <a:gd name="T53" fmla="*/ 248 h 3072"/>
                <a:gd name="T54" fmla="*/ 2772 w 1304"/>
                <a:gd name="T55" fmla="*/ 261 h 3072"/>
                <a:gd name="T56" fmla="*/ 2384 w 1304"/>
                <a:gd name="T57" fmla="*/ 655 h 3072"/>
                <a:gd name="T58" fmla="*/ 1830 w 1304"/>
                <a:gd name="T59" fmla="*/ 759 h 3072"/>
                <a:gd name="T60" fmla="*/ 1443 w 1304"/>
                <a:gd name="T61" fmla="*/ 1273 h 3072"/>
                <a:gd name="T62" fmla="*/ 1422 w 1304"/>
                <a:gd name="T63" fmla="*/ 1494 h 3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4"/>
                <a:gd name="T97" fmla="*/ 0 h 3072"/>
                <a:gd name="T98" fmla="*/ 1304 w 1304"/>
                <a:gd name="T99" fmla="*/ 3072 h 30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4" h="3072">
                  <a:moveTo>
                    <a:pt x="289" y="356"/>
                  </a:moveTo>
                  <a:cubicBezTo>
                    <a:pt x="289" y="356"/>
                    <a:pt x="240" y="366"/>
                    <a:pt x="197" y="409"/>
                  </a:cubicBezTo>
                  <a:cubicBezTo>
                    <a:pt x="153" y="453"/>
                    <a:pt x="128" y="472"/>
                    <a:pt x="130" y="522"/>
                  </a:cubicBezTo>
                  <a:cubicBezTo>
                    <a:pt x="132" y="573"/>
                    <a:pt x="135" y="615"/>
                    <a:pt x="114" y="660"/>
                  </a:cubicBezTo>
                  <a:cubicBezTo>
                    <a:pt x="92" y="706"/>
                    <a:pt x="0" y="863"/>
                    <a:pt x="58" y="1017"/>
                  </a:cubicBezTo>
                  <a:cubicBezTo>
                    <a:pt x="115" y="1172"/>
                    <a:pt x="140" y="1171"/>
                    <a:pt x="135" y="1276"/>
                  </a:cubicBezTo>
                  <a:cubicBezTo>
                    <a:pt x="130" y="1381"/>
                    <a:pt x="119" y="1577"/>
                    <a:pt x="154" y="1671"/>
                  </a:cubicBezTo>
                  <a:cubicBezTo>
                    <a:pt x="188" y="1764"/>
                    <a:pt x="247" y="1956"/>
                    <a:pt x="244" y="2044"/>
                  </a:cubicBezTo>
                  <a:cubicBezTo>
                    <a:pt x="242" y="2132"/>
                    <a:pt x="266" y="2145"/>
                    <a:pt x="242" y="2201"/>
                  </a:cubicBezTo>
                  <a:cubicBezTo>
                    <a:pt x="218" y="2257"/>
                    <a:pt x="210" y="2327"/>
                    <a:pt x="236" y="2367"/>
                  </a:cubicBezTo>
                  <a:cubicBezTo>
                    <a:pt x="263" y="2407"/>
                    <a:pt x="274" y="2452"/>
                    <a:pt x="268" y="2513"/>
                  </a:cubicBezTo>
                  <a:cubicBezTo>
                    <a:pt x="263" y="2575"/>
                    <a:pt x="178" y="2977"/>
                    <a:pt x="186" y="3072"/>
                  </a:cubicBezTo>
                  <a:cubicBezTo>
                    <a:pt x="1018" y="3072"/>
                    <a:pt x="1018" y="3072"/>
                    <a:pt x="1018" y="3072"/>
                  </a:cubicBezTo>
                  <a:cubicBezTo>
                    <a:pt x="1018" y="3072"/>
                    <a:pt x="978" y="2871"/>
                    <a:pt x="954" y="2831"/>
                  </a:cubicBezTo>
                  <a:cubicBezTo>
                    <a:pt x="930" y="2791"/>
                    <a:pt x="940" y="2687"/>
                    <a:pt x="940" y="2687"/>
                  </a:cubicBezTo>
                  <a:cubicBezTo>
                    <a:pt x="940" y="2687"/>
                    <a:pt x="1050" y="2577"/>
                    <a:pt x="1047" y="2409"/>
                  </a:cubicBezTo>
                  <a:cubicBezTo>
                    <a:pt x="1044" y="2241"/>
                    <a:pt x="991" y="2233"/>
                    <a:pt x="1015" y="1985"/>
                  </a:cubicBezTo>
                  <a:cubicBezTo>
                    <a:pt x="1034" y="1788"/>
                    <a:pt x="1036" y="1772"/>
                    <a:pt x="1042" y="1665"/>
                  </a:cubicBezTo>
                  <a:cubicBezTo>
                    <a:pt x="1047" y="1559"/>
                    <a:pt x="1116" y="1076"/>
                    <a:pt x="1140" y="1041"/>
                  </a:cubicBezTo>
                  <a:cubicBezTo>
                    <a:pt x="1164" y="1007"/>
                    <a:pt x="1304" y="820"/>
                    <a:pt x="1204" y="649"/>
                  </a:cubicBezTo>
                  <a:cubicBezTo>
                    <a:pt x="1167" y="585"/>
                    <a:pt x="1175" y="447"/>
                    <a:pt x="1178" y="428"/>
                  </a:cubicBezTo>
                  <a:cubicBezTo>
                    <a:pt x="1180" y="409"/>
                    <a:pt x="1191" y="324"/>
                    <a:pt x="1196" y="303"/>
                  </a:cubicBezTo>
                  <a:cubicBezTo>
                    <a:pt x="1202" y="281"/>
                    <a:pt x="1215" y="257"/>
                    <a:pt x="1183" y="207"/>
                  </a:cubicBezTo>
                  <a:cubicBezTo>
                    <a:pt x="1151" y="156"/>
                    <a:pt x="1119" y="67"/>
                    <a:pt x="975" y="63"/>
                  </a:cubicBezTo>
                  <a:cubicBezTo>
                    <a:pt x="895" y="60"/>
                    <a:pt x="850" y="111"/>
                    <a:pt x="850" y="111"/>
                  </a:cubicBezTo>
                  <a:cubicBezTo>
                    <a:pt x="850" y="111"/>
                    <a:pt x="831" y="0"/>
                    <a:pt x="724" y="25"/>
                  </a:cubicBezTo>
                  <a:cubicBezTo>
                    <a:pt x="647" y="44"/>
                    <a:pt x="636" y="60"/>
                    <a:pt x="636" y="60"/>
                  </a:cubicBezTo>
                  <a:cubicBezTo>
                    <a:pt x="636" y="60"/>
                    <a:pt x="599" y="41"/>
                    <a:pt x="564" y="63"/>
                  </a:cubicBezTo>
                  <a:cubicBezTo>
                    <a:pt x="530" y="84"/>
                    <a:pt x="490" y="116"/>
                    <a:pt x="484" y="156"/>
                  </a:cubicBezTo>
                  <a:cubicBezTo>
                    <a:pt x="484" y="156"/>
                    <a:pt x="415" y="143"/>
                    <a:pt x="372" y="180"/>
                  </a:cubicBezTo>
                  <a:cubicBezTo>
                    <a:pt x="330" y="217"/>
                    <a:pt x="295" y="273"/>
                    <a:pt x="292" y="305"/>
                  </a:cubicBezTo>
                  <a:cubicBezTo>
                    <a:pt x="290" y="337"/>
                    <a:pt x="289" y="356"/>
                    <a:pt x="289" y="356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F37AD1-4EB5-DA3F-7D1E-A5805DC61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812"/>
              <a:ext cx="850" cy="3151"/>
            </a:xfrm>
            <a:custGeom>
              <a:avLst/>
              <a:gdLst>
                <a:gd name="T0" fmla="*/ 3612 w 822"/>
                <a:gd name="T1" fmla="*/ 11 h 3058"/>
                <a:gd name="T2" fmla="*/ 3169 w 822"/>
                <a:gd name="T3" fmla="*/ 190 h 3058"/>
                <a:gd name="T4" fmla="*/ 2820 w 822"/>
                <a:gd name="T5" fmla="*/ 208 h 3058"/>
                <a:gd name="T6" fmla="*/ 2410 w 822"/>
                <a:gd name="T7" fmla="*/ 598 h 3058"/>
                <a:gd name="T8" fmla="*/ 1859 w 822"/>
                <a:gd name="T9" fmla="*/ 698 h 3058"/>
                <a:gd name="T10" fmla="*/ 1454 w 822"/>
                <a:gd name="T11" fmla="*/ 1225 h 3058"/>
                <a:gd name="T12" fmla="*/ 1446 w 822"/>
                <a:gd name="T13" fmla="*/ 1435 h 3058"/>
                <a:gd name="T14" fmla="*/ 980 w 822"/>
                <a:gd name="T15" fmla="*/ 1663 h 3058"/>
                <a:gd name="T16" fmla="*/ 650 w 822"/>
                <a:gd name="T17" fmla="*/ 2137 h 3058"/>
                <a:gd name="T18" fmla="*/ 569 w 822"/>
                <a:gd name="T19" fmla="*/ 2726 h 3058"/>
                <a:gd name="T20" fmla="*/ 283 w 822"/>
                <a:gd name="T21" fmla="*/ 4217 h 3058"/>
                <a:gd name="T22" fmla="*/ 673 w 822"/>
                <a:gd name="T23" fmla="*/ 5315 h 3058"/>
                <a:gd name="T24" fmla="*/ 768 w 822"/>
                <a:gd name="T25" fmla="*/ 6972 h 3058"/>
                <a:gd name="T26" fmla="*/ 1222 w 822"/>
                <a:gd name="T27" fmla="*/ 8561 h 3058"/>
                <a:gd name="T28" fmla="*/ 1214 w 822"/>
                <a:gd name="T29" fmla="*/ 9221 h 3058"/>
                <a:gd name="T30" fmla="*/ 1182 w 822"/>
                <a:gd name="T31" fmla="*/ 9920 h 3058"/>
                <a:gd name="T32" fmla="*/ 1342 w 822"/>
                <a:gd name="T33" fmla="*/ 10533 h 3058"/>
                <a:gd name="T34" fmla="*/ 929 w 822"/>
                <a:gd name="T35" fmla="*/ 12879 h 3058"/>
                <a:gd name="T36" fmla="*/ 2013 w 822"/>
                <a:gd name="T37" fmla="*/ 12879 h 3058"/>
                <a:gd name="T38" fmla="*/ 2219 w 822"/>
                <a:gd name="T39" fmla="*/ 11472 h 3058"/>
                <a:gd name="T40" fmla="*/ 2142 w 822"/>
                <a:gd name="T41" fmla="*/ 8561 h 3058"/>
                <a:gd name="T42" fmla="*/ 1841 w 822"/>
                <a:gd name="T43" fmla="*/ 6972 h 3058"/>
                <a:gd name="T44" fmla="*/ 1756 w 822"/>
                <a:gd name="T45" fmla="*/ 5315 h 3058"/>
                <a:gd name="T46" fmla="*/ 1036 w 822"/>
                <a:gd name="T47" fmla="*/ 4494 h 3058"/>
                <a:gd name="T48" fmla="*/ 910 w 822"/>
                <a:gd name="T49" fmla="*/ 2583 h 3058"/>
                <a:gd name="T50" fmla="*/ 2071 w 822"/>
                <a:gd name="T51" fmla="*/ 1663 h 3058"/>
                <a:gd name="T52" fmla="*/ 2512 w 822"/>
                <a:gd name="T53" fmla="*/ 1435 h 3058"/>
                <a:gd name="T54" fmla="*/ 2539 w 822"/>
                <a:gd name="T55" fmla="*/ 1225 h 3058"/>
                <a:gd name="T56" fmla="*/ 2930 w 822"/>
                <a:gd name="T57" fmla="*/ 698 h 3058"/>
                <a:gd name="T58" fmla="*/ 3493 w 822"/>
                <a:gd name="T59" fmla="*/ 598 h 3058"/>
                <a:gd name="T60" fmla="*/ 3884 w 822"/>
                <a:gd name="T61" fmla="*/ 208 h 3058"/>
                <a:gd name="T62" fmla="*/ 4099 w 822"/>
                <a:gd name="T63" fmla="*/ 154 h 3058"/>
                <a:gd name="T64" fmla="*/ 3612 w 822"/>
                <a:gd name="T65" fmla="*/ 11 h 30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2"/>
                <a:gd name="T100" fmla="*/ 0 h 3058"/>
                <a:gd name="T101" fmla="*/ 822 w 822"/>
                <a:gd name="T102" fmla="*/ 3058 h 30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2" h="3058">
                  <a:moveTo>
                    <a:pt x="724" y="11"/>
                  </a:moveTo>
                  <a:cubicBezTo>
                    <a:pt x="647" y="30"/>
                    <a:pt x="636" y="46"/>
                    <a:pt x="636" y="46"/>
                  </a:cubicBezTo>
                  <a:cubicBezTo>
                    <a:pt x="636" y="46"/>
                    <a:pt x="599" y="27"/>
                    <a:pt x="564" y="49"/>
                  </a:cubicBezTo>
                  <a:cubicBezTo>
                    <a:pt x="530" y="70"/>
                    <a:pt x="490" y="102"/>
                    <a:pt x="484" y="142"/>
                  </a:cubicBezTo>
                  <a:cubicBezTo>
                    <a:pt x="484" y="142"/>
                    <a:pt x="415" y="129"/>
                    <a:pt x="372" y="166"/>
                  </a:cubicBezTo>
                  <a:cubicBezTo>
                    <a:pt x="330" y="203"/>
                    <a:pt x="295" y="259"/>
                    <a:pt x="292" y="291"/>
                  </a:cubicBezTo>
                  <a:cubicBezTo>
                    <a:pt x="290" y="323"/>
                    <a:pt x="289" y="342"/>
                    <a:pt x="289" y="342"/>
                  </a:cubicBezTo>
                  <a:cubicBezTo>
                    <a:pt x="289" y="342"/>
                    <a:pt x="240" y="352"/>
                    <a:pt x="197" y="395"/>
                  </a:cubicBezTo>
                  <a:cubicBezTo>
                    <a:pt x="153" y="439"/>
                    <a:pt x="128" y="458"/>
                    <a:pt x="130" y="508"/>
                  </a:cubicBezTo>
                  <a:cubicBezTo>
                    <a:pt x="132" y="559"/>
                    <a:pt x="135" y="601"/>
                    <a:pt x="114" y="646"/>
                  </a:cubicBezTo>
                  <a:cubicBezTo>
                    <a:pt x="92" y="692"/>
                    <a:pt x="0" y="849"/>
                    <a:pt x="58" y="1003"/>
                  </a:cubicBezTo>
                  <a:cubicBezTo>
                    <a:pt x="115" y="1158"/>
                    <a:pt x="140" y="1157"/>
                    <a:pt x="135" y="1262"/>
                  </a:cubicBezTo>
                  <a:cubicBezTo>
                    <a:pt x="130" y="1367"/>
                    <a:pt x="119" y="1563"/>
                    <a:pt x="154" y="1657"/>
                  </a:cubicBezTo>
                  <a:cubicBezTo>
                    <a:pt x="188" y="1750"/>
                    <a:pt x="247" y="1942"/>
                    <a:pt x="244" y="2030"/>
                  </a:cubicBezTo>
                  <a:cubicBezTo>
                    <a:pt x="242" y="2118"/>
                    <a:pt x="266" y="2131"/>
                    <a:pt x="242" y="2187"/>
                  </a:cubicBezTo>
                  <a:cubicBezTo>
                    <a:pt x="218" y="2243"/>
                    <a:pt x="210" y="2313"/>
                    <a:pt x="236" y="2353"/>
                  </a:cubicBezTo>
                  <a:cubicBezTo>
                    <a:pt x="263" y="2393"/>
                    <a:pt x="274" y="2438"/>
                    <a:pt x="268" y="2499"/>
                  </a:cubicBezTo>
                  <a:cubicBezTo>
                    <a:pt x="263" y="2561"/>
                    <a:pt x="178" y="2963"/>
                    <a:pt x="186" y="3058"/>
                  </a:cubicBezTo>
                  <a:cubicBezTo>
                    <a:pt x="402" y="3058"/>
                    <a:pt x="402" y="3058"/>
                    <a:pt x="402" y="3058"/>
                  </a:cubicBezTo>
                  <a:cubicBezTo>
                    <a:pt x="394" y="2963"/>
                    <a:pt x="438" y="2786"/>
                    <a:pt x="443" y="2725"/>
                  </a:cubicBezTo>
                  <a:cubicBezTo>
                    <a:pt x="400" y="2629"/>
                    <a:pt x="248" y="2265"/>
                    <a:pt x="427" y="2030"/>
                  </a:cubicBezTo>
                  <a:cubicBezTo>
                    <a:pt x="430" y="1942"/>
                    <a:pt x="404" y="1750"/>
                    <a:pt x="370" y="1657"/>
                  </a:cubicBezTo>
                  <a:cubicBezTo>
                    <a:pt x="335" y="1563"/>
                    <a:pt x="346" y="1367"/>
                    <a:pt x="351" y="1262"/>
                  </a:cubicBezTo>
                  <a:cubicBezTo>
                    <a:pt x="356" y="1157"/>
                    <a:pt x="264" y="1222"/>
                    <a:pt x="207" y="1067"/>
                  </a:cubicBezTo>
                  <a:cubicBezTo>
                    <a:pt x="150" y="913"/>
                    <a:pt x="130" y="691"/>
                    <a:pt x="183" y="613"/>
                  </a:cubicBezTo>
                  <a:cubicBezTo>
                    <a:pt x="212" y="572"/>
                    <a:pt x="369" y="439"/>
                    <a:pt x="413" y="395"/>
                  </a:cubicBezTo>
                  <a:cubicBezTo>
                    <a:pt x="456" y="352"/>
                    <a:pt x="505" y="342"/>
                    <a:pt x="505" y="342"/>
                  </a:cubicBezTo>
                  <a:cubicBezTo>
                    <a:pt x="505" y="342"/>
                    <a:pt x="506" y="323"/>
                    <a:pt x="508" y="291"/>
                  </a:cubicBezTo>
                  <a:cubicBezTo>
                    <a:pt x="511" y="259"/>
                    <a:pt x="546" y="203"/>
                    <a:pt x="588" y="166"/>
                  </a:cubicBezTo>
                  <a:cubicBezTo>
                    <a:pt x="631" y="129"/>
                    <a:pt x="700" y="142"/>
                    <a:pt x="700" y="142"/>
                  </a:cubicBezTo>
                  <a:cubicBezTo>
                    <a:pt x="706" y="102"/>
                    <a:pt x="746" y="70"/>
                    <a:pt x="780" y="49"/>
                  </a:cubicBezTo>
                  <a:cubicBezTo>
                    <a:pt x="795" y="40"/>
                    <a:pt x="810" y="38"/>
                    <a:pt x="822" y="39"/>
                  </a:cubicBezTo>
                  <a:cubicBezTo>
                    <a:pt x="804" y="17"/>
                    <a:pt x="773" y="0"/>
                    <a:pt x="724" y="11"/>
                  </a:cubicBezTo>
                  <a:close/>
                </a:path>
              </a:pathLst>
            </a:custGeom>
            <a:solidFill>
              <a:srgbClr val="F9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CA4D20-CD48-6449-82D9-EEE40E059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1066"/>
              <a:ext cx="762" cy="248"/>
            </a:xfrm>
            <a:custGeom>
              <a:avLst/>
              <a:gdLst>
                <a:gd name="T0" fmla="*/ 0 w 737"/>
                <a:gd name="T1" fmla="*/ 818 h 240"/>
                <a:gd name="T2" fmla="*/ 939 w 737"/>
                <a:gd name="T3" fmla="*/ 147 h 240"/>
                <a:gd name="T4" fmla="*/ 1301 w 737"/>
                <a:gd name="T5" fmla="*/ 0 h 240"/>
                <a:gd name="T6" fmla="*/ 2171 w 737"/>
                <a:gd name="T7" fmla="*/ 13 h 240"/>
                <a:gd name="T8" fmla="*/ 3149 w 737"/>
                <a:gd name="T9" fmla="*/ 484 h 240"/>
                <a:gd name="T10" fmla="*/ 3621 w 737"/>
                <a:gd name="T11" fmla="*/ 1153 h 240"/>
                <a:gd name="T12" fmla="*/ 3212 w 737"/>
                <a:gd name="T13" fmla="*/ 902 h 240"/>
                <a:gd name="T14" fmla="*/ 2682 w 737"/>
                <a:gd name="T15" fmla="*/ 672 h 240"/>
                <a:gd name="T16" fmla="*/ 1648 w 737"/>
                <a:gd name="T17" fmla="*/ 345 h 240"/>
                <a:gd name="T18" fmla="*/ 722 w 737"/>
                <a:gd name="T19" fmla="*/ 465 h 240"/>
                <a:gd name="T20" fmla="*/ 370 w 737"/>
                <a:gd name="T21" fmla="*/ 691 h 240"/>
                <a:gd name="T22" fmla="*/ 4 w 737"/>
                <a:gd name="T23" fmla="*/ 828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7"/>
                <a:gd name="T37" fmla="*/ 0 h 240"/>
                <a:gd name="T38" fmla="*/ 737 w 737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7" h="240">
                  <a:moveTo>
                    <a:pt x="0" y="168"/>
                  </a:moveTo>
                  <a:cubicBezTo>
                    <a:pt x="78" y="160"/>
                    <a:pt x="116" y="57"/>
                    <a:pt x="189" y="32"/>
                  </a:cubicBezTo>
                  <a:cubicBezTo>
                    <a:pt x="211" y="25"/>
                    <a:pt x="238" y="4"/>
                    <a:pt x="262" y="0"/>
                  </a:cubicBezTo>
                  <a:cubicBezTo>
                    <a:pt x="331" y="42"/>
                    <a:pt x="401" y="31"/>
                    <a:pt x="439" y="13"/>
                  </a:cubicBezTo>
                  <a:cubicBezTo>
                    <a:pt x="467" y="53"/>
                    <a:pt x="519" y="36"/>
                    <a:pt x="635" y="100"/>
                  </a:cubicBezTo>
                  <a:cubicBezTo>
                    <a:pt x="692" y="131"/>
                    <a:pt x="737" y="169"/>
                    <a:pt x="731" y="239"/>
                  </a:cubicBezTo>
                  <a:cubicBezTo>
                    <a:pt x="704" y="240"/>
                    <a:pt x="671" y="198"/>
                    <a:pt x="647" y="186"/>
                  </a:cubicBezTo>
                  <a:cubicBezTo>
                    <a:pt x="613" y="168"/>
                    <a:pt x="576" y="157"/>
                    <a:pt x="542" y="138"/>
                  </a:cubicBezTo>
                  <a:cubicBezTo>
                    <a:pt x="477" y="104"/>
                    <a:pt x="405" y="78"/>
                    <a:pt x="332" y="71"/>
                  </a:cubicBezTo>
                  <a:cubicBezTo>
                    <a:pt x="272" y="66"/>
                    <a:pt x="198" y="67"/>
                    <a:pt x="147" y="96"/>
                  </a:cubicBezTo>
                  <a:cubicBezTo>
                    <a:pt x="122" y="111"/>
                    <a:pt x="102" y="130"/>
                    <a:pt x="74" y="142"/>
                  </a:cubicBezTo>
                  <a:cubicBezTo>
                    <a:pt x="52" y="151"/>
                    <a:pt x="22" y="155"/>
                    <a:pt x="4" y="172"/>
                  </a:cubicBezTo>
                </a:path>
              </a:pathLst>
            </a:custGeom>
            <a:solidFill>
              <a:srgbClr val="F2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1D31BA-0DF0-64EC-D133-0CDB65FE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" y="1120"/>
              <a:ext cx="242" cy="222"/>
            </a:xfrm>
            <a:custGeom>
              <a:avLst/>
              <a:gdLst>
                <a:gd name="T0" fmla="*/ 0 w 234"/>
                <a:gd name="T1" fmla="*/ 0 h 215"/>
                <a:gd name="T2" fmla="*/ 168 w 234"/>
                <a:gd name="T3" fmla="*/ 12 h 215"/>
                <a:gd name="T4" fmla="*/ 392 w 234"/>
                <a:gd name="T5" fmla="*/ 101 h 215"/>
                <a:gd name="T6" fmla="*/ 869 w 234"/>
                <a:gd name="T7" fmla="*/ 223 h 215"/>
                <a:gd name="T8" fmla="*/ 1040 w 234"/>
                <a:gd name="T9" fmla="*/ 296 h 215"/>
                <a:gd name="T10" fmla="*/ 1160 w 234"/>
                <a:gd name="T11" fmla="*/ 369 h 215"/>
                <a:gd name="T12" fmla="*/ 1147 w 234"/>
                <a:gd name="T13" fmla="*/ 544 h 215"/>
                <a:gd name="T14" fmla="*/ 1122 w 234"/>
                <a:gd name="T15" fmla="*/ 740 h 215"/>
                <a:gd name="T16" fmla="*/ 1119 w 234"/>
                <a:gd name="T17" fmla="*/ 907 h 215"/>
                <a:gd name="T18" fmla="*/ 1072 w 234"/>
                <a:gd name="T19" fmla="*/ 977 h 215"/>
                <a:gd name="T20" fmla="*/ 995 w 234"/>
                <a:gd name="T21" fmla="*/ 880 h 215"/>
                <a:gd name="T22" fmla="*/ 851 w 234"/>
                <a:gd name="T23" fmla="*/ 717 h 215"/>
                <a:gd name="T24" fmla="*/ 452 w 234"/>
                <a:gd name="T25" fmla="*/ 304 h 215"/>
                <a:gd name="T26" fmla="*/ 10 w 234"/>
                <a:gd name="T27" fmla="*/ 6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4"/>
                <a:gd name="T43" fmla="*/ 0 h 215"/>
                <a:gd name="T44" fmla="*/ 234 w 234"/>
                <a:gd name="T45" fmla="*/ 215 h 2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4" h="215">
                  <a:moveTo>
                    <a:pt x="0" y="0"/>
                  </a:moveTo>
                  <a:cubicBezTo>
                    <a:pt x="11" y="0"/>
                    <a:pt x="24" y="10"/>
                    <a:pt x="35" y="12"/>
                  </a:cubicBezTo>
                  <a:cubicBezTo>
                    <a:pt x="49" y="16"/>
                    <a:pt x="63" y="19"/>
                    <a:pt x="77" y="22"/>
                  </a:cubicBezTo>
                  <a:cubicBezTo>
                    <a:pt x="110" y="28"/>
                    <a:pt x="142" y="30"/>
                    <a:pt x="173" y="47"/>
                  </a:cubicBezTo>
                  <a:cubicBezTo>
                    <a:pt x="184" y="52"/>
                    <a:pt x="196" y="62"/>
                    <a:pt x="208" y="65"/>
                  </a:cubicBezTo>
                  <a:cubicBezTo>
                    <a:pt x="221" y="68"/>
                    <a:pt x="228" y="62"/>
                    <a:pt x="232" y="78"/>
                  </a:cubicBezTo>
                  <a:cubicBezTo>
                    <a:pt x="234" y="90"/>
                    <a:pt x="229" y="104"/>
                    <a:pt x="228" y="117"/>
                  </a:cubicBezTo>
                  <a:cubicBezTo>
                    <a:pt x="226" y="130"/>
                    <a:pt x="224" y="144"/>
                    <a:pt x="224" y="159"/>
                  </a:cubicBezTo>
                  <a:cubicBezTo>
                    <a:pt x="224" y="170"/>
                    <a:pt x="224" y="182"/>
                    <a:pt x="223" y="194"/>
                  </a:cubicBezTo>
                  <a:cubicBezTo>
                    <a:pt x="221" y="203"/>
                    <a:pt x="223" y="215"/>
                    <a:pt x="213" y="210"/>
                  </a:cubicBezTo>
                  <a:cubicBezTo>
                    <a:pt x="208" y="208"/>
                    <a:pt x="201" y="193"/>
                    <a:pt x="198" y="189"/>
                  </a:cubicBezTo>
                  <a:cubicBezTo>
                    <a:pt x="189" y="178"/>
                    <a:pt x="179" y="166"/>
                    <a:pt x="170" y="154"/>
                  </a:cubicBezTo>
                  <a:cubicBezTo>
                    <a:pt x="147" y="123"/>
                    <a:pt x="123" y="90"/>
                    <a:pt x="91" y="66"/>
                  </a:cubicBezTo>
                  <a:cubicBezTo>
                    <a:pt x="64" y="45"/>
                    <a:pt x="31" y="34"/>
                    <a:pt x="10" y="6"/>
                  </a:cubicBezTo>
                </a:path>
              </a:pathLst>
            </a:custGeom>
            <a:solidFill>
              <a:srgbClr val="F2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B77414C-92B7-FAB0-7933-8EEDB26CE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" y="1112"/>
              <a:ext cx="38" cy="60"/>
            </a:xfrm>
            <a:custGeom>
              <a:avLst/>
              <a:gdLst>
                <a:gd name="T0" fmla="*/ 12 w 37"/>
                <a:gd name="T1" fmla="*/ 1 h 58"/>
                <a:gd name="T2" fmla="*/ 8 w 37"/>
                <a:gd name="T3" fmla="*/ 101 h 58"/>
                <a:gd name="T4" fmla="*/ 2 w 37"/>
                <a:gd name="T5" fmla="*/ 213 h 58"/>
                <a:gd name="T6" fmla="*/ 10 w 37"/>
                <a:gd name="T7" fmla="*/ 269 h 58"/>
                <a:gd name="T8" fmla="*/ 112 w 37"/>
                <a:gd name="T9" fmla="*/ 289 h 58"/>
                <a:gd name="T10" fmla="*/ 11 w 37"/>
                <a:gd name="T11" fmla="*/ 2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58"/>
                <a:gd name="T20" fmla="*/ 37 w 37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58">
                  <a:moveTo>
                    <a:pt x="12" y="1"/>
                  </a:moveTo>
                  <a:cubicBezTo>
                    <a:pt x="11" y="0"/>
                    <a:pt x="10" y="15"/>
                    <a:pt x="8" y="20"/>
                  </a:cubicBezTo>
                  <a:cubicBezTo>
                    <a:pt x="7" y="26"/>
                    <a:pt x="3" y="36"/>
                    <a:pt x="2" y="42"/>
                  </a:cubicBezTo>
                  <a:cubicBezTo>
                    <a:pt x="0" y="51"/>
                    <a:pt x="0" y="48"/>
                    <a:pt x="10" y="53"/>
                  </a:cubicBezTo>
                  <a:cubicBezTo>
                    <a:pt x="17" y="56"/>
                    <a:pt x="25" y="55"/>
                    <a:pt x="33" y="58"/>
                  </a:cubicBezTo>
                  <a:cubicBezTo>
                    <a:pt x="37" y="37"/>
                    <a:pt x="20" y="18"/>
                    <a:pt x="11" y="2"/>
                  </a:cubicBezTo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16BEBC7-4A2D-E9DA-8D0F-C3F25283E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1088"/>
              <a:ext cx="15" cy="49"/>
            </a:xfrm>
            <a:custGeom>
              <a:avLst/>
              <a:gdLst>
                <a:gd name="T0" fmla="*/ 4 w 15"/>
                <a:gd name="T1" fmla="*/ 0 h 47"/>
                <a:gd name="T2" fmla="*/ 15 w 15"/>
                <a:gd name="T3" fmla="*/ 335 h 47"/>
                <a:gd name="T4" fmla="*/ 0 w 15"/>
                <a:gd name="T5" fmla="*/ 346 h 47"/>
                <a:gd name="T6" fmla="*/ 3 w 15"/>
                <a:gd name="T7" fmla="*/ 2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7"/>
                <a:gd name="T14" fmla="*/ 15 w 15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7">
                  <a:moveTo>
                    <a:pt x="4" y="0"/>
                  </a:moveTo>
                  <a:cubicBezTo>
                    <a:pt x="4" y="13"/>
                    <a:pt x="7" y="35"/>
                    <a:pt x="15" y="46"/>
                  </a:cubicBezTo>
                  <a:cubicBezTo>
                    <a:pt x="5" y="47"/>
                    <a:pt x="9" y="44"/>
                    <a:pt x="0" y="47"/>
                  </a:cubicBezTo>
                  <a:cubicBezTo>
                    <a:pt x="3" y="33"/>
                    <a:pt x="0" y="17"/>
                    <a:pt x="3" y="2"/>
                  </a:cubicBezTo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15E998F-2267-A25A-D1C3-772031DA8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98"/>
              <a:ext cx="1246" cy="1022"/>
            </a:xfrm>
            <a:custGeom>
              <a:avLst/>
              <a:gdLst>
                <a:gd name="T0" fmla="*/ 5860 w 1205"/>
                <a:gd name="T1" fmla="*/ 1570 h 992"/>
                <a:gd name="T2" fmla="*/ 5908 w 1205"/>
                <a:gd name="T3" fmla="*/ 1264 h 992"/>
                <a:gd name="T4" fmla="*/ 5847 w 1205"/>
                <a:gd name="T5" fmla="*/ 862 h 992"/>
                <a:gd name="T6" fmla="*/ 4808 w 1205"/>
                <a:gd name="T7" fmla="*/ 261 h 992"/>
                <a:gd name="T8" fmla="*/ 4196 w 1205"/>
                <a:gd name="T9" fmla="*/ 464 h 992"/>
                <a:gd name="T10" fmla="*/ 3562 w 1205"/>
                <a:gd name="T11" fmla="*/ 102 h 992"/>
                <a:gd name="T12" fmla="*/ 3121 w 1205"/>
                <a:gd name="T13" fmla="*/ 248 h 992"/>
                <a:gd name="T14" fmla="*/ 2757 w 1205"/>
                <a:gd name="T15" fmla="*/ 261 h 992"/>
                <a:gd name="T16" fmla="*/ 2368 w 1205"/>
                <a:gd name="T17" fmla="*/ 655 h 992"/>
                <a:gd name="T18" fmla="*/ 1812 w 1205"/>
                <a:gd name="T19" fmla="*/ 759 h 992"/>
                <a:gd name="T20" fmla="*/ 1404 w 1205"/>
                <a:gd name="T21" fmla="*/ 1271 h 992"/>
                <a:gd name="T22" fmla="*/ 1391 w 1205"/>
                <a:gd name="T23" fmla="*/ 1480 h 992"/>
                <a:gd name="T24" fmla="*/ 936 w 1205"/>
                <a:gd name="T25" fmla="*/ 1710 h 992"/>
                <a:gd name="T26" fmla="*/ 590 w 1205"/>
                <a:gd name="T27" fmla="*/ 2177 h 992"/>
                <a:gd name="T28" fmla="*/ 516 w 1205"/>
                <a:gd name="T29" fmla="*/ 2759 h 992"/>
                <a:gd name="T30" fmla="*/ 193 w 1205"/>
                <a:gd name="T31" fmla="*/ 4147 h 992"/>
                <a:gd name="T32" fmla="*/ 516 w 1205"/>
                <a:gd name="T33" fmla="*/ 3462 h 992"/>
                <a:gd name="T34" fmla="*/ 590 w 1205"/>
                <a:gd name="T35" fmla="*/ 2892 h 992"/>
                <a:gd name="T36" fmla="*/ 936 w 1205"/>
                <a:gd name="T37" fmla="*/ 2419 h 992"/>
                <a:gd name="T38" fmla="*/ 1391 w 1205"/>
                <a:gd name="T39" fmla="*/ 2189 h 992"/>
                <a:gd name="T40" fmla="*/ 1404 w 1205"/>
                <a:gd name="T41" fmla="*/ 1977 h 992"/>
                <a:gd name="T42" fmla="*/ 1812 w 1205"/>
                <a:gd name="T43" fmla="*/ 1462 h 992"/>
                <a:gd name="T44" fmla="*/ 2368 w 1205"/>
                <a:gd name="T45" fmla="*/ 1350 h 992"/>
                <a:gd name="T46" fmla="*/ 2757 w 1205"/>
                <a:gd name="T47" fmla="*/ 966 h 992"/>
                <a:gd name="T48" fmla="*/ 3121 w 1205"/>
                <a:gd name="T49" fmla="*/ 948 h 992"/>
                <a:gd name="T50" fmla="*/ 3562 w 1205"/>
                <a:gd name="T51" fmla="*/ 808 h 992"/>
                <a:gd name="T52" fmla="*/ 4196 w 1205"/>
                <a:gd name="T53" fmla="*/ 1163 h 992"/>
                <a:gd name="T54" fmla="*/ 4808 w 1205"/>
                <a:gd name="T55" fmla="*/ 966 h 992"/>
                <a:gd name="T56" fmla="*/ 5847 w 1205"/>
                <a:gd name="T57" fmla="*/ 1566 h 992"/>
                <a:gd name="T58" fmla="*/ 5860 w 1205"/>
                <a:gd name="T59" fmla="*/ 1570 h 9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05"/>
                <a:gd name="T91" fmla="*/ 0 h 992"/>
                <a:gd name="T92" fmla="*/ 1205 w 1205"/>
                <a:gd name="T93" fmla="*/ 992 h 99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05" h="992">
                  <a:moveTo>
                    <a:pt x="1175" y="377"/>
                  </a:moveTo>
                  <a:cubicBezTo>
                    <a:pt x="1179" y="348"/>
                    <a:pt x="1183" y="315"/>
                    <a:pt x="1186" y="303"/>
                  </a:cubicBezTo>
                  <a:cubicBezTo>
                    <a:pt x="1192" y="281"/>
                    <a:pt x="1205" y="257"/>
                    <a:pt x="1173" y="207"/>
                  </a:cubicBezTo>
                  <a:cubicBezTo>
                    <a:pt x="1141" y="156"/>
                    <a:pt x="1109" y="67"/>
                    <a:pt x="965" y="63"/>
                  </a:cubicBezTo>
                  <a:cubicBezTo>
                    <a:pt x="885" y="60"/>
                    <a:pt x="840" y="111"/>
                    <a:pt x="840" y="111"/>
                  </a:cubicBezTo>
                  <a:cubicBezTo>
                    <a:pt x="840" y="111"/>
                    <a:pt x="821" y="0"/>
                    <a:pt x="714" y="25"/>
                  </a:cubicBezTo>
                  <a:cubicBezTo>
                    <a:pt x="637" y="44"/>
                    <a:pt x="626" y="60"/>
                    <a:pt x="626" y="60"/>
                  </a:cubicBezTo>
                  <a:cubicBezTo>
                    <a:pt x="626" y="60"/>
                    <a:pt x="589" y="41"/>
                    <a:pt x="554" y="63"/>
                  </a:cubicBezTo>
                  <a:cubicBezTo>
                    <a:pt x="520" y="84"/>
                    <a:pt x="480" y="116"/>
                    <a:pt x="474" y="156"/>
                  </a:cubicBezTo>
                  <a:cubicBezTo>
                    <a:pt x="474" y="156"/>
                    <a:pt x="405" y="143"/>
                    <a:pt x="362" y="180"/>
                  </a:cubicBezTo>
                  <a:cubicBezTo>
                    <a:pt x="320" y="217"/>
                    <a:pt x="285" y="273"/>
                    <a:pt x="282" y="305"/>
                  </a:cubicBezTo>
                  <a:cubicBezTo>
                    <a:pt x="280" y="337"/>
                    <a:pt x="279" y="356"/>
                    <a:pt x="279" y="356"/>
                  </a:cubicBezTo>
                  <a:cubicBezTo>
                    <a:pt x="279" y="356"/>
                    <a:pt x="230" y="366"/>
                    <a:pt x="187" y="409"/>
                  </a:cubicBezTo>
                  <a:cubicBezTo>
                    <a:pt x="143" y="453"/>
                    <a:pt x="118" y="472"/>
                    <a:pt x="120" y="522"/>
                  </a:cubicBezTo>
                  <a:cubicBezTo>
                    <a:pt x="122" y="573"/>
                    <a:pt x="125" y="615"/>
                    <a:pt x="104" y="660"/>
                  </a:cubicBezTo>
                  <a:cubicBezTo>
                    <a:pt x="84" y="703"/>
                    <a:pt x="0" y="846"/>
                    <a:pt x="40" y="992"/>
                  </a:cubicBezTo>
                  <a:cubicBezTo>
                    <a:pt x="57" y="915"/>
                    <a:pt x="92" y="854"/>
                    <a:pt x="104" y="828"/>
                  </a:cubicBezTo>
                  <a:cubicBezTo>
                    <a:pt x="125" y="783"/>
                    <a:pt x="122" y="741"/>
                    <a:pt x="120" y="690"/>
                  </a:cubicBezTo>
                  <a:cubicBezTo>
                    <a:pt x="118" y="640"/>
                    <a:pt x="143" y="621"/>
                    <a:pt x="187" y="577"/>
                  </a:cubicBezTo>
                  <a:cubicBezTo>
                    <a:pt x="230" y="534"/>
                    <a:pt x="279" y="524"/>
                    <a:pt x="279" y="524"/>
                  </a:cubicBezTo>
                  <a:cubicBezTo>
                    <a:pt x="279" y="524"/>
                    <a:pt x="280" y="505"/>
                    <a:pt x="282" y="473"/>
                  </a:cubicBezTo>
                  <a:cubicBezTo>
                    <a:pt x="285" y="441"/>
                    <a:pt x="320" y="385"/>
                    <a:pt x="362" y="348"/>
                  </a:cubicBezTo>
                  <a:cubicBezTo>
                    <a:pt x="405" y="311"/>
                    <a:pt x="474" y="324"/>
                    <a:pt x="474" y="324"/>
                  </a:cubicBezTo>
                  <a:cubicBezTo>
                    <a:pt x="480" y="284"/>
                    <a:pt x="520" y="252"/>
                    <a:pt x="554" y="231"/>
                  </a:cubicBezTo>
                  <a:cubicBezTo>
                    <a:pt x="589" y="209"/>
                    <a:pt x="626" y="228"/>
                    <a:pt x="626" y="228"/>
                  </a:cubicBezTo>
                  <a:cubicBezTo>
                    <a:pt x="626" y="228"/>
                    <a:pt x="637" y="212"/>
                    <a:pt x="714" y="193"/>
                  </a:cubicBezTo>
                  <a:cubicBezTo>
                    <a:pt x="821" y="168"/>
                    <a:pt x="840" y="279"/>
                    <a:pt x="840" y="279"/>
                  </a:cubicBezTo>
                  <a:cubicBezTo>
                    <a:pt x="840" y="279"/>
                    <a:pt x="885" y="228"/>
                    <a:pt x="965" y="231"/>
                  </a:cubicBezTo>
                  <a:cubicBezTo>
                    <a:pt x="1109" y="235"/>
                    <a:pt x="1141" y="324"/>
                    <a:pt x="1173" y="375"/>
                  </a:cubicBezTo>
                  <a:cubicBezTo>
                    <a:pt x="1174" y="376"/>
                    <a:pt x="1174" y="376"/>
                    <a:pt x="1175" y="377"/>
                  </a:cubicBezTo>
                  <a:close/>
                </a:path>
              </a:pathLst>
            </a:custGeom>
            <a:solidFill>
              <a:srgbClr val="F9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CC1A694-21F6-6572-5E2A-C8A49415A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955"/>
              <a:ext cx="486" cy="3008"/>
            </a:xfrm>
            <a:custGeom>
              <a:avLst/>
              <a:gdLst>
                <a:gd name="T0" fmla="*/ 1858 w 470"/>
                <a:gd name="T1" fmla="*/ 109 h 2919"/>
                <a:gd name="T2" fmla="*/ 1453 w 470"/>
                <a:gd name="T3" fmla="*/ 643 h 2919"/>
                <a:gd name="T4" fmla="*/ 1445 w 470"/>
                <a:gd name="T5" fmla="*/ 859 h 2919"/>
                <a:gd name="T6" fmla="*/ 980 w 470"/>
                <a:gd name="T7" fmla="*/ 1086 h 2919"/>
                <a:gd name="T8" fmla="*/ 649 w 470"/>
                <a:gd name="T9" fmla="*/ 1559 h 2919"/>
                <a:gd name="T10" fmla="*/ 568 w 470"/>
                <a:gd name="T11" fmla="*/ 2138 h 2919"/>
                <a:gd name="T12" fmla="*/ 283 w 470"/>
                <a:gd name="T13" fmla="*/ 3660 h 2919"/>
                <a:gd name="T14" fmla="*/ 673 w 470"/>
                <a:gd name="T15" fmla="*/ 4743 h 2919"/>
                <a:gd name="T16" fmla="*/ 767 w 470"/>
                <a:gd name="T17" fmla="*/ 6413 h 2919"/>
                <a:gd name="T18" fmla="*/ 1217 w 470"/>
                <a:gd name="T19" fmla="*/ 7997 h 2919"/>
                <a:gd name="T20" fmla="*/ 1214 w 470"/>
                <a:gd name="T21" fmla="*/ 8647 h 2919"/>
                <a:gd name="T22" fmla="*/ 1177 w 470"/>
                <a:gd name="T23" fmla="*/ 9361 h 2919"/>
                <a:gd name="T24" fmla="*/ 1342 w 470"/>
                <a:gd name="T25" fmla="*/ 9977 h 2919"/>
                <a:gd name="T26" fmla="*/ 929 w 470"/>
                <a:gd name="T27" fmla="*/ 12343 h 2919"/>
                <a:gd name="T28" fmla="*/ 1075 w 470"/>
                <a:gd name="T29" fmla="*/ 12343 h 2919"/>
                <a:gd name="T30" fmla="*/ 1470 w 470"/>
                <a:gd name="T31" fmla="*/ 10025 h 2919"/>
                <a:gd name="T32" fmla="*/ 1324 w 470"/>
                <a:gd name="T33" fmla="*/ 9361 h 2919"/>
                <a:gd name="T34" fmla="*/ 1258 w 470"/>
                <a:gd name="T35" fmla="*/ 8623 h 2919"/>
                <a:gd name="T36" fmla="*/ 1267 w 470"/>
                <a:gd name="T37" fmla="*/ 7945 h 2919"/>
                <a:gd name="T38" fmla="*/ 911 w 470"/>
                <a:gd name="T39" fmla="*/ 6413 h 2919"/>
                <a:gd name="T40" fmla="*/ 823 w 470"/>
                <a:gd name="T41" fmla="*/ 4743 h 2919"/>
                <a:gd name="T42" fmla="*/ 436 w 470"/>
                <a:gd name="T43" fmla="*/ 3660 h 2919"/>
                <a:gd name="T44" fmla="*/ 718 w 470"/>
                <a:gd name="T45" fmla="*/ 2138 h 2919"/>
                <a:gd name="T46" fmla="*/ 796 w 470"/>
                <a:gd name="T47" fmla="*/ 1559 h 2919"/>
                <a:gd name="T48" fmla="*/ 1136 w 470"/>
                <a:gd name="T49" fmla="*/ 1086 h 2919"/>
                <a:gd name="T50" fmla="*/ 1594 w 470"/>
                <a:gd name="T51" fmla="*/ 859 h 2919"/>
                <a:gd name="T52" fmla="*/ 1602 w 470"/>
                <a:gd name="T53" fmla="*/ 643 h 2919"/>
                <a:gd name="T54" fmla="*/ 2010 w 470"/>
                <a:gd name="T55" fmla="*/ 109 h 2919"/>
                <a:gd name="T56" fmla="*/ 2342 w 470"/>
                <a:gd name="T57" fmla="*/ 1 h 2919"/>
                <a:gd name="T58" fmla="*/ 1858 w 470"/>
                <a:gd name="T59" fmla="*/ 109 h 29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0"/>
                <a:gd name="T91" fmla="*/ 0 h 2919"/>
                <a:gd name="T92" fmla="*/ 470 w 470"/>
                <a:gd name="T93" fmla="*/ 2919 h 29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0" h="2919">
                  <a:moveTo>
                    <a:pt x="372" y="27"/>
                  </a:moveTo>
                  <a:cubicBezTo>
                    <a:pt x="330" y="64"/>
                    <a:pt x="295" y="120"/>
                    <a:pt x="292" y="152"/>
                  </a:cubicBezTo>
                  <a:cubicBezTo>
                    <a:pt x="290" y="184"/>
                    <a:pt x="289" y="203"/>
                    <a:pt x="289" y="203"/>
                  </a:cubicBezTo>
                  <a:cubicBezTo>
                    <a:pt x="289" y="203"/>
                    <a:pt x="240" y="213"/>
                    <a:pt x="197" y="256"/>
                  </a:cubicBezTo>
                  <a:cubicBezTo>
                    <a:pt x="153" y="300"/>
                    <a:pt x="128" y="319"/>
                    <a:pt x="130" y="369"/>
                  </a:cubicBezTo>
                  <a:cubicBezTo>
                    <a:pt x="132" y="420"/>
                    <a:pt x="135" y="462"/>
                    <a:pt x="114" y="507"/>
                  </a:cubicBezTo>
                  <a:cubicBezTo>
                    <a:pt x="92" y="553"/>
                    <a:pt x="0" y="710"/>
                    <a:pt x="58" y="864"/>
                  </a:cubicBezTo>
                  <a:cubicBezTo>
                    <a:pt x="115" y="1019"/>
                    <a:pt x="140" y="1018"/>
                    <a:pt x="135" y="1123"/>
                  </a:cubicBezTo>
                  <a:cubicBezTo>
                    <a:pt x="130" y="1228"/>
                    <a:pt x="119" y="1424"/>
                    <a:pt x="154" y="1518"/>
                  </a:cubicBezTo>
                  <a:cubicBezTo>
                    <a:pt x="188" y="1611"/>
                    <a:pt x="247" y="1803"/>
                    <a:pt x="244" y="1891"/>
                  </a:cubicBezTo>
                  <a:cubicBezTo>
                    <a:pt x="242" y="1979"/>
                    <a:pt x="266" y="1992"/>
                    <a:pt x="242" y="2048"/>
                  </a:cubicBezTo>
                  <a:cubicBezTo>
                    <a:pt x="218" y="2104"/>
                    <a:pt x="210" y="2174"/>
                    <a:pt x="236" y="2214"/>
                  </a:cubicBezTo>
                  <a:cubicBezTo>
                    <a:pt x="263" y="2254"/>
                    <a:pt x="274" y="2299"/>
                    <a:pt x="268" y="2360"/>
                  </a:cubicBezTo>
                  <a:cubicBezTo>
                    <a:pt x="263" y="2422"/>
                    <a:pt x="178" y="2824"/>
                    <a:pt x="186" y="2919"/>
                  </a:cubicBezTo>
                  <a:cubicBezTo>
                    <a:pt x="216" y="2919"/>
                    <a:pt x="216" y="2919"/>
                    <a:pt x="216" y="2919"/>
                  </a:cubicBezTo>
                  <a:cubicBezTo>
                    <a:pt x="208" y="2824"/>
                    <a:pt x="259" y="2339"/>
                    <a:pt x="295" y="2371"/>
                  </a:cubicBezTo>
                  <a:cubicBezTo>
                    <a:pt x="300" y="2310"/>
                    <a:pt x="293" y="2254"/>
                    <a:pt x="266" y="2214"/>
                  </a:cubicBezTo>
                  <a:cubicBezTo>
                    <a:pt x="240" y="2174"/>
                    <a:pt x="249" y="2100"/>
                    <a:pt x="252" y="2039"/>
                  </a:cubicBezTo>
                  <a:cubicBezTo>
                    <a:pt x="259" y="1889"/>
                    <a:pt x="251" y="1967"/>
                    <a:pt x="254" y="1879"/>
                  </a:cubicBezTo>
                  <a:cubicBezTo>
                    <a:pt x="256" y="1791"/>
                    <a:pt x="218" y="1611"/>
                    <a:pt x="184" y="1518"/>
                  </a:cubicBezTo>
                  <a:cubicBezTo>
                    <a:pt x="149" y="1424"/>
                    <a:pt x="160" y="1228"/>
                    <a:pt x="165" y="1123"/>
                  </a:cubicBezTo>
                  <a:cubicBezTo>
                    <a:pt x="170" y="1018"/>
                    <a:pt x="145" y="1019"/>
                    <a:pt x="88" y="864"/>
                  </a:cubicBezTo>
                  <a:cubicBezTo>
                    <a:pt x="30" y="710"/>
                    <a:pt x="122" y="553"/>
                    <a:pt x="144" y="507"/>
                  </a:cubicBezTo>
                  <a:cubicBezTo>
                    <a:pt x="165" y="462"/>
                    <a:pt x="162" y="420"/>
                    <a:pt x="160" y="369"/>
                  </a:cubicBezTo>
                  <a:cubicBezTo>
                    <a:pt x="158" y="319"/>
                    <a:pt x="183" y="300"/>
                    <a:pt x="227" y="256"/>
                  </a:cubicBezTo>
                  <a:cubicBezTo>
                    <a:pt x="270" y="213"/>
                    <a:pt x="319" y="203"/>
                    <a:pt x="319" y="203"/>
                  </a:cubicBezTo>
                  <a:cubicBezTo>
                    <a:pt x="319" y="203"/>
                    <a:pt x="320" y="184"/>
                    <a:pt x="322" y="152"/>
                  </a:cubicBezTo>
                  <a:cubicBezTo>
                    <a:pt x="325" y="120"/>
                    <a:pt x="360" y="64"/>
                    <a:pt x="402" y="27"/>
                  </a:cubicBezTo>
                  <a:cubicBezTo>
                    <a:pt x="422" y="9"/>
                    <a:pt x="448" y="3"/>
                    <a:pt x="470" y="1"/>
                  </a:cubicBezTo>
                  <a:cubicBezTo>
                    <a:pt x="448" y="0"/>
                    <a:pt x="403" y="0"/>
                    <a:pt x="37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5B78EB1-FD6E-77D8-969D-9DC5CE92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798"/>
              <a:ext cx="1348" cy="3165"/>
            </a:xfrm>
            <a:custGeom>
              <a:avLst/>
              <a:gdLst>
                <a:gd name="T0" fmla="*/ 1422 w 1304"/>
                <a:gd name="T1" fmla="*/ 1494 h 3072"/>
                <a:gd name="T2" fmla="*/ 973 w 1304"/>
                <a:gd name="T3" fmla="*/ 1710 h 3072"/>
                <a:gd name="T4" fmla="*/ 643 w 1304"/>
                <a:gd name="T5" fmla="*/ 2180 h 3072"/>
                <a:gd name="T6" fmla="*/ 563 w 1304"/>
                <a:gd name="T7" fmla="*/ 2759 h 3072"/>
                <a:gd name="T8" fmla="*/ 280 w 1304"/>
                <a:gd name="T9" fmla="*/ 4263 h 3072"/>
                <a:gd name="T10" fmla="*/ 670 w 1304"/>
                <a:gd name="T11" fmla="*/ 5338 h 3072"/>
                <a:gd name="T12" fmla="*/ 759 w 1304"/>
                <a:gd name="T13" fmla="*/ 7003 h 3072"/>
                <a:gd name="T14" fmla="*/ 1196 w 1304"/>
                <a:gd name="T15" fmla="*/ 8562 h 3072"/>
                <a:gd name="T16" fmla="*/ 1189 w 1304"/>
                <a:gd name="T17" fmla="*/ 9211 h 3072"/>
                <a:gd name="T18" fmla="*/ 1157 w 1304"/>
                <a:gd name="T19" fmla="*/ 9912 h 3072"/>
                <a:gd name="T20" fmla="*/ 1316 w 1304"/>
                <a:gd name="T21" fmla="*/ 10521 h 3072"/>
                <a:gd name="T22" fmla="*/ 911 w 1304"/>
                <a:gd name="T23" fmla="*/ 12857 h 3072"/>
                <a:gd name="T24" fmla="*/ 5001 w 1304"/>
                <a:gd name="T25" fmla="*/ 12857 h 3072"/>
                <a:gd name="T26" fmla="*/ 4693 w 1304"/>
                <a:gd name="T27" fmla="*/ 11854 h 3072"/>
                <a:gd name="T28" fmla="*/ 4626 w 1304"/>
                <a:gd name="T29" fmla="*/ 11240 h 3072"/>
                <a:gd name="T30" fmla="*/ 5150 w 1304"/>
                <a:gd name="T31" fmla="*/ 10075 h 3072"/>
                <a:gd name="T32" fmla="*/ 4987 w 1304"/>
                <a:gd name="T33" fmla="*/ 8312 h 3072"/>
                <a:gd name="T34" fmla="*/ 5123 w 1304"/>
                <a:gd name="T35" fmla="*/ 6963 h 3072"/>
                <a:gd name="T36" fmla="*/ 5600 w 1304"/>
                <a:gd name="T37" fmla="*/ 4351 h 3072"/>
                <a:gd name="T38" fmla="*/ 5927 w 1304"/>
                <a:gd name="T39" fmla="*/ 2720 h 3072"/>
                <a:gd name="T40" fmla="*/ 5789 w 1304"/>
                <a:gd name="T41" fmla="*/ 1796 h 3072"/>
                <a:gd name="T42" fmla="*/ 5882 w 1304"/>
                <a:gd name="T43" fmla="*/ 1268 h 3072"/>
                <a:gd name="T44" fmla="*/ 5829 w 1304"/>
                <a:gd name="T45" fmla="*/ 862 h 3072"/>
                <a:gd name="T46" fmla="*/ 4794 w 1304"/>
                <a:gd name="T47" fmla="*/ 261 h 3072"/>
                <a:gd name="T48" fmla="*/ 4188 w 1304"/>
                <a:gd name="T49" fmla="*/ 464 h 3072"/>
                <a:gd name="T50" fmla="*/ 3558 w 1304"/>
                <a:gd name="T51" fmla="*/ 102 h 3072"/>
                <a:gd name="T52" fmla="*/ 3123 w 1304"/>
                <a:gd name="T53" fmla="*/ 248 h 3072"/>
                <a:gd name="T54" fmla="*/ 2772 w 1304"/>
                <a:gd name="T55" fmla="*/ 261 h 3072"/>
                <a:gd name="T56" fmla="*/ 2384 w 1304"/>
                <a:gd name="T57" fmla="*/ 655 h 3072"/>
                <a:gd name="T58" fmla="*/ 1830 w 1304"/>
                <a:gd name="T59" fmla="*/ 759 h 3072"/>
                <a:gd name="T60" fmla="*/ 1443 w 1304"/>
                <a:gd name="T61" fmla="*/ 1273 h 3072"/>
                <a:gd name="T62" fmla="*/ 1422 w 1304"/>
                <a:gd name="T63" fmla="*/ 1494 h 3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4"/>
                <a:gd name="T97" fmla="*/ 0 h 3072"/>
                <a:gd name="T98" fmla="*/ 1304 w 1304"/>
                <a:gd name="T99" fmla="*/ 3072 h 30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4" h="3072">
                  <a:moveTo>
                    <a:pt x="289" y="356"/>
                  </a:moveTo>
                  <a:cubicBezTo>
                    <a:pt x="289" y="356"/>
                    <a:pt x="240" y="366"/>
                    <a:pt x="197" y="409"/>
                  </a:cubicBezTo>
                  <a:cubicBezTo>
                    <a:pt x="153" y="453"/>
                    <a:pt x="128" y="472"/>
                    <a:pt x="130" y="522"/>
                  </a:cubicBezTo>
                  <a:cubicBezTo>
                    <a:pt x="132" y="573"/>
                    <a:pt x="135" y="615"/>
                    <a:pt x="114" y="660"/>
                  </a:cubicBezTo>
                  <a:cubicBezTo>
                    <a:pt x="92" y="706"/>
                    <a:pt x="0" y="863"/>
                    <a:pt x="58" y="1017"/>
                  </a:cubicBezTo>
                  <a:cubicBezTo>
                    <a:pt x="115" y="1172"/>
                    <a:pt x="140" y="1171"/>
                    <a:pt x="135" y="1276"/>
                  </a:cubicBezTo>
                  <a:cubicBezTo>
                    <a:pt x="130" y="1381"/>
                    <a:pt x="119" y="1577"/>
                    <a:pt x="154" y="1671"/>
                  </a:cubicBezTo>
                  <a:cubicBezTo>
                    <a:pt x="188" y="1764"/>
                    <a:pt x="247" y="1956"/>
                    <a:pt x="244" y="2044"/>
                  </a:cubicBezTo>
                  <a:cubicBezTo>
                    <a:pt x="242" y="2132"/>
                    <a:pt x="266" y="2145"/>
                    <a:pt x="242" y="2201"/>
                  </a:cubicBezTo>
                  <a:cubicBezTo>
                    <a:pt x="218" y="2257"/>
                    <a:pt x="210" y="2327"/>
                    <a:pt x="236" y="2367"/>
                  </a:cubicBezTo>
                  <a:cubicBezTo>
                    <a:pt x="263" y="2407"/>
                    <a:pt x="274" y="2452"/>
                    <a:pt x="268" y="2513"/>
                  </a:cubicBezTo>
                  <a:cubicBezTo>
                    <a:pt x="263" y="2575"/>
                    <a:pt x="178" y="2977"/>
                    <a:pt x="186" y="3072"/>
                  </a:cubicBezTo>
                  <a:cubicBezTo>
                    <a:pt x="1018" y="3072"/>
                    <a:pt x="1018" y="3072"/>
                    <a:pt x="1018" y="3072"/>
                  </a:cubicBezTo>
                  <a:cubicBezTo>
                    <a:pt x="1018" y="3072"/>
                    <a:pt x="978" y="2871"/>
                    <a:pt x="954" y="2831"/>
                  </a:cubicBezTo>
                  <a:cubicBezTo>
                    <a:pt x="930" y="2791"/>
                    <a:pt x="940" y="2687"/>
                    <a:pt x="940" y="2687"/>
                  </a:cubicBezTo>
                  <a:cubicBezTo>
                    <a:pt x="940" y="2687"/>
                    <a:pt x="1050" y="2577"/>
                    <a:pt x="1047" y="2409"/>
                  </a:cubicBezTo>
                  <a:cubicBezTo>
                    <a:pt x="1044" y="2241"/>
                    <a:pt x="991" y="2233"/>
                    <a:pt x="1015" y="1985"/>
                  </a:cubicBezTo>
                  <a:cubicBezTo>
                    <a:pt x="1034" y="1788"/>
                    <a:pt x="1036" y="1772"/>
                    <a:pt x="1042" y="1665"/>
                  </a:cubicBezTo>
                  <a:cubicBezTo>
                    <a:pt x="1047" y="1559"/>
                    <a:pt x="1116" y="1076"/>
                    <a:pt x="1140" y="1041"/>
                  </a:cubicBezTo>
                  <a:cubicBezTo>
                    <a:pt x="1164" y="1007"/>
                    <a:pt x="1304" y="820"/>
                    <a:pt x="1204" y="649"/>
                  </a:cubicBezTo>
                  <a:cubicBezTo>
                    <a:pt x="1167" y="585"/>
                    <a:pt x="1175" y="447"/>
                    <a:pt x="1178" y="428"/>
                  </a:cubicBezTo>
                  <a:cubicBezTo>
                    <a:pt x="1180" y="409"/>
                    <a:pt x="1191" y="324"/>
                    <a:pt x="1196" y="303"/>
                  </a:cubicBezTo>
                  <a:cubicBezTo>
                    <a:pt x="1202" y="281"/>
                    <a:pt x="1215" y="257"/>
                    <a:pt x="1183" y="207"/>
                  </a:cubicBezTo>
                  <a:cubicBezTo>
                    <a:pt x="1151" y="156"/>
                    <a:pt x="1119" y="67"/>
                    <a:pt x="975" y="63"/>
                  </a:cubicBezTo>
                  <a:cubicBezTo>
                    <a:pt x="895" y="60"/>
                    <a:pt x="850" y="111"/>
                    <a:pt x="850" y="111"/>
                  </a:cubicBezTo>
                  <a:cubicBezTo>
                    <a:pt x="850" y="111"/>
                    <a:pt x="831" y="0"/>
                    <a:pt x="724" y="25"/>
                  </a:cubicBezTo>
                  <a:cubicBezTo>
                    <a:pt x="647" y="44"/>
                    <a:pt x="636" y="60"/>
                    <a:pt x="636" y="60"/>
                  </a:cubicBezTo>
                  <a:cubicBezTo>
                    <a:pt x="636" y="60"/>
                    <a:pt x="599" y="41"/>
                    <a:pt x="564" y="63"/>
                  </a:cubicBezTo>
                  <a:cubicBezTo>
                    <a:pt x="530" y="84"/>
                    <a:pt x="490" y="116"/>
                    <a:pt x="484" y="156"/>
                  </a:cubicBezTo>
                  <a:cubicBezTo>
                    <a:pt x="484" y="156"/>
                    <a:pt x="415" y="143"/>
                    <a:pt x="372" y="180"/>
                  </a:cubicBezTo>
                  <a:cubicBezTo>
                    <a:pt x="330" y="217"/>
                    <a:pt x="295" y="273"/>
                    <a:pt x="292" y="305"/>
                  </a:cubicBezTo>
                  <a:cubicBezTo>
                    <a:pt x="290" y="337"/>
                    <a:pt x="289" y="356"/>
                    <a:pt x="289" y="356"/>
                  </a:cubicBezTo>
                  <a:close/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F62F47-580F-9838-7C08-480153A95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" y="1157"/>
              <a:ext cx="92" cy="70"/>
            </a:xfrm>
            <a:custGeom>
              <a:avLst/>
              <a:gdLst>
                <a:gd name="T0" fmla="*/ 0 w 89"/>
                <a:gd name="T1" fmla="*/ 268 h 68"/>
                <a:gd name="T2" fmla="*/ 245 w 89"/>
                <a:gd name="T3" fmla="*/ 3 h 68"/>
                <a:gd name="T4" fmla="*/ 436 w 89"/>
                <a:gd name="T5" fmla="*/ 10 h 68"/>
                <a:gd name="T6" fmla="*/ 0 w 89"/>
                <a:gd name="T7" fmla="*/ 2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"/>
                <a:gd name="T13" fmla="*/ 0 h 68"/>
                <a:gd name="T14" fmla="*/ 89 w 89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" h="68">
                  <a:moveTo>
                    <a:pt x="0" y="68"/>
                  </a:moveTo>
                  <a:cubicBezTo>
                    <a:pt x="0" y="68"/>
                    <a:pt x="31" y="3"/>
                    <a:pt x="50" y="3"/>
                  </a:cubicBezTo>
                  <a:cubicBezTo>
                    <a:pt x="69" y="4"/>
                    <a:pt x="79" y="0"/>
                    <a:pt x="89" y="10"/>
                  </a:cubicBezTo>
                  <a:cubicBezTo>
                    <a:pt x="89" y="10"/>
                    <a:pt x="29" y="30"/>
                    <a:pt x="0" y="68"/>
                  </a:cubicBezTo>
                  <a:close/>
                </a:path>
              </a:pathLst>
            </a:custGeom>
            <a:solidFill>
              <a:srgbClr val="FDFCFB"/>
            </a:solidFill>
            <a:ln w="7938" cap="rnd">
              <a:solidFill>
                <a:srgbClr val="34343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EBBC5D1-3982-8B44-599C-798F82F4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912"/>
              <a:ext cx="19" cy="251"/>
            </a:xfrm>
            <a:custGeom>
              <a:avLst/>
              <a:gdLst>
                <a:gd name="T0" fmla="*/ 6 w 19"/>
                <a:gd name="T1" fmla="*/ 0 h 244"/>
                <a:gd name="T2" fmla="*/ 5 w 19"/>
                <a:gd name="T3" fmla="*/ 236 h 244"/>
                <a:gd name="T4" fmla="*/ 14 w 19"/>
                <a:gd name="T5" fmla="*/ 586 h 244"/>
                <a:gd name="T6" fmla="*/ 8 w 19"/>
                <a:gd name="T7" fmla="*/ 947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244"/>
                <a:gd name="T14" fmla="*/ 19 w 19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244">
                  <a:moveTo>
                    <a:pt x="6" y="0"/>
                  </a:moveTo>
                  <a:cubicBezTo>
                    <a:pt x="6" y="0"/>
                    <a:pt x="10" y="43"/>
                    <a:pt x="5" y="61"/>
                  </a:cubicBezTo>
                  <a:cubicBezTo>
                    <a:pt x="0" y="78"/>
                    <a:pt x="14" y="135"/>
                    <a:pt x="14" y="151"/>
                  </a:cubicBezTo>
                  <a:cubicBezTo>
                    <a:pt x="15" y="167"/>
                    <a:pt x="19" y="211"/>
                    <a:pt x="8" y="244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9495D0E-F2BE-089B-EB1A-9A9990B27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1110"/>
              <a:ext cx="21" cy="62"/>
            </a:xfrm>
            <a:custGeom>
              <a:avLst/>
              <a:gdLst>
                <a:gd name="T0" fmla="*/ 0 w 20"/>
                <a:gd name="T1" fmla="*/ 0 h 60"/>
                <a:gd name="T2" fmla="*/ 193 w 20"/>
                <a:gd name="T3" fmla="*/ 285 h 60"/>
                <a:gd name="T4" fmla="*/ 0 60000 65536"/>
                <a:gd name="T5" fmla="*/ 0 60000 65536"/>
                <a:gd name="T6" fmla="*/ 0 w 20"/>
                <a:gd name="T7" fmla="*/ 0 h 60"/>
                <a:gd name="T8" fmla="*/ 20 w 20"/>
                <a:gd name="T9" fmla="*/ 60 h 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" h="60">
                  <a:moveTo>
                    <a:pt x="0" y="0"/>
                  </a:moveTo>
                  <a:cubicBezTo>
                    <a:pt x="0" y="0"/>
                    <a:pt x="20" y="30"/>
                    <a:pt x="20" y="60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7518E41-3D5D-5F89-8EAE-5FB08383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1098"/>
              <a:ext cx="137" cy="48"/>
            </a:xfrm>
            <a:custGeom>
              <a:avLst/>
              <a:gdLst>
                <a:gd name="T0" fmla="*/ 0 w 133"/>
                <a:gd name="T1" fmla="*/ 112 h 46"/>
                <a:gd name="T2" fmla="*/ 550 w 133"/>
                <a:gd name="T3" fmla="*/ 347 h 46"/>
                <a:gd name="T4" fmla="*/ 0 w 133"/>
                <a:gd name="T5" fmla="*/ 112 h 46"/>
                <a:gd name="T6" fmla="*/ 0 60000 65536"/>
                <a:gd name="T7" fmla="*/ 0 60000 65536"/>
                <a:gd name="T8" fmla="*/ 0 60000 65536"/>
                <a:gd name="T9" fmla="*/ 0 w 133"/>
                <a:gd name="T10" fmla="*/ 0 h 46"/>
                <a:gd name="T11" fmla="*/ 133 w 133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3" h="46">
                  <a:moveTo>
                    <a:pt x="0" y="14"/>
                  </a:moveTo>
                  <a:cubicBezTo>
                    <a:pt x="0" y="14"/>
                    <a:pt x="91" y="0"/>
                    <a:pt x="133" y="46"/>
                  </a:cubicBezTo>
                  <a:cubicBezTo>
                    <a:pt x="133" y="46"/>
                    <a:pt x="95" y="13"/>
                    <a:pt x="0" y="14"/>
                  </a:cubicBezTo>
                  <a:close/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A717D7A-28D4-8B8E-008D-774BEDA0B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992"/>
              <a:ext cx="48" cy="34"/>
            </a:xfrm>
            <a:custGeom>
              <a:avLst/>
              <a:gdLst>
                <a:gd name="T0" fmla="*/ 0 w 46"/>
                <a:gd name="T1" fmla="*/ 0 h 33"/>
                <a:gd name="T2" fmla="*/ 347 w 46"/>
                <a:gd name="T3" fmla="*/ 1 h 33"/>
                <a:gd name="T4" fmla="*/ 0 w 46"/>
                <a:gd name="T5" fmla="*/ 0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cubicBezTo>
                    <a:pt x="0" y="0"/>
                    <a:pt x="32" y="19"/>
                    <a:pt x="46" y="1"/>
                  </a:cubicBezTo>
                  <a:cubicBezTo>
                    <a:pt x="46" y="1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C50DC3-9577-3292-C44E-078B6075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1025"/>
              <a:ext cx="60" cy="47"/>
            </a:xfrm>
            <a:custGeom>
              <a:avLst/>
              <a:gdLst>
                <a:gd name="T0" fmla="*/ 0 w 58"/>
                <a:gd name="T1" fmla="*/ 146 h 45"/>
                <a:gd name="T2" fmla="*/ 289 w 58"/>
                <a:gd name="T3" fmla="*/ 0 h 45"/>
                <a:gd name="T4" fmla="*/ 0 w 58"/>
                <a:gd name="T5" fmla="*/ 146 h 45"/>
                <a:gd name="T6" fmla="*/ 0 60000 65536"/>
                <a:gd name="T7" fmla="*/ 0 60000 65536"/>
                <a:gd name="T8" fmla="*/ 0 60000 65536"/>
                <a:gd name="T9" fmla="*/ 0 w 58"/>
                <a:gd name="T10" fmla="*/ 0 h 45"/>
                <a:gd name="T11" fmla="*/ 58 w 58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45">
                  <a:moveTo>
                    <a:pt x="0" y="19"/>
                  </a:moveTo>
                  <a:cubicBezTo>
                    <a:pt x="0" y="19"/>
                    <a:pt x="46" y="24"/>
                    <a:pt x="58" y="0"/>
                  </a:cubicBezTo>
                  <a:cubicBezTo>
                    <a:pt x="58" y="0"/>
                    <a:pt x="45" y="45"/>
                    <a:pt x="0" y="19"/>
                  </a:cubicBezTo>
                  <a:close/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F2DD0DE-F019-EAE8-403D-0CD9B4FE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" y="1140"/>
              <a:ext cx="89" cy="59"/>
            </a:xfrm>
            <a:custGeom>
              <a:avLst/>
              <a:gdLst>
                <a:gd name="T0" fmla="*/ 0 w 86"/>
                <a:gd name="T1" fmla="*/ 0 h 58"/>
                <a:gd name="T2" fmla="*/ 418 w 86"/>
                <a:gd name="T3" fmla="*/ 109 h 58"/>
                <a:gd name="T4" fmla="*/ 417 w 86"/>
                <a:gd name="T5" fmla="*/ 125 h 58"/>
                <a:gd name="T6" fmla="*/ 0 w 86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58"/>
                <a:gd name="T14" fmla="*/ 86 w 86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58">
                  <a:moveTo>
                    <a:pt x="0" y="0"/>
                  </a:moveTo>
                  <a:cubicBezTo>
                    <a:pt x="0" y="0"/>
                    <a:pt x="45" y="54"/>
                    <a:pt x="81" y="50"/>
                  </a:cubicBezTo>
                  <a:cubicBezTo>
                    <a:pt x="81" y="50"/>
                    <a:pt x="86" y="58"/>
                    <a:pt x="80" y="58"/>
                  </a:cubicBezTo>
                  <a:cubicBezTo>
                    <a:pt x="74" y="58"/>
                    <a:pt x="31" y="58"/>
                    <a:pt x="0" y="0"/>
                  </a:cubicBezTo>
                  <a:close/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6C703EC-72C1-F670-54E4-A0D3E7BD8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858"/>
              <a:ext cx="52" cy="279"/>
            </a:xfrm>
            <a:custGeom>
              <a:avLst/>
              <a:gdLst>
                <a:gd name="T0" fmla="*/ 0 w 50"/>
                <a:gd name="T1" fmla="*/ 0 h 270"/>
                <a:gd name="T2" fmla="*/ 286 w 50"/>
                <a:gd name="T3" fmla="*/ 444 h 270"/>
                <a:gd name="T4" fmla="*/ 309 w 50"/>
                <a:gd name="T5" fmla="*/ 937 h 270"/>
                <a:gd name="T6" fmla="*/ 297 w 50"/>
                <a:gd name="T7" fmla="*/ 1299 h 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70"/>
                <a:gd name="T14" fmla="*/ 50 w 50"/>
                <a:gd name="T15" fmla="*/ 270 h 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70">
                  <a:moveTo>
                    <a:pt x="0" y="0"/>
                  </a:moveTo>
                  <a:cubicBezTo>
                    <a:pt x="0" y="0"/>
                    <a:pt x="44" y="29"/>
                    <a:pt x="44" y="93"/>
                  </a:cubicBezTo>
                  <a:cubicBezTo>
                    <a:pt x="43" y="157"/>
                    <a:pt x="46" y="178"/>
                    <a:pt x="48" y="195"/>
                  </a:cubicBezTo>
                  <a:cubicBezTo>
                    <a:pt x="50" y="212"/>
                    <a:pt x="44" y="259"/>
                    <a:pt x="46" y="270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3D4D161-1C43-00C3-2642-6096C1A12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" y="1092"/>
              <a:ext cx="14" cy="45"/>
            </a:xfrm>
            <a:custGeom>
              <a:avLst/>
              <a:gdLst>
                <a:gd name="T0" fmla="*/ 0 w 14"/>
                <a:gd name="T1" fmla="*/ 0 h 43"/>
                <a:gd name="T2" fmla="*/ 14 w 14"/>
                <a:gd name="T3" fmla="*/ 376 h 43"/>
                <a:gd name="T4" fmla="*/ 0 60000 65536"/>
                <a:gd name="T5" fmla="*/ 0 60000 65536"/>
                <a:gd name="T6" fmla="*/ 0 w 14"/>
                <a:gd name="T7" fmla="*/ 0 h 43"/>
                <a:gd name="T8" fmla="*/ 14 w 14"/>
                <a:gd name="T9" fmla="*/ 43 h 4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" h="43">
                  <a:moveTo>
                    <a:pt x="0" y="0"/>
                  </a:moveTo>
                  <a:cubicBezTo>
                    <a:pt x="0" y="0"/>
                    <a:pt x="2" y="35"/>
                    <a:pt x="14" y="43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F2CE28D-D67A-2120-D825-7AB83C54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" y="958"/>
              <a:ext cx="58" cy="251"/>
            </a:xfrm>
            <a:custGeom>
              <a:avLst/>
              <a:gdLst>
                <a:gd name="T0" fmla="*/ 0 w 56"/>
                <a:gd name="T1" fmla="*/ 0 h 243"/>
                <a:gd name="T2" fmla="*/ 234 w 56"/>
                <a:gd name="T3" fmla="*/ 356 h 243"/>
                <a:gd name="T4" fmla="*/ 164 w 56"/>
                <a:gd name="T5" fmla="*/ 888 h 243"/>
                <a:gd name="T6" fmla="*/ 60 w 56"/>
                <a:gd name="T7" fmla="*/ 1148 h 2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243"/>
                <a:gd name="T14" fmla="*/ 56 w 56"/>
                <a:gd name="T15" fmla="*/ 243 h 2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243">
                  <a:moveTo>
                    <a:pt x="0" y="0"/>
                  </a:moveTo>
                  <a:cubicBezTo>
                    <a:pt x="0" y="0"/>
                    <a:pt x="28" y="21"/>
                    <a:pt x="42" y="75"/>
                  </a:cubicBezTo>
                  <a:cubicBezTo>
                    <a:pt x="56" y="129"/>
                    <a:pt x="53" y="163"/>
                    <a:pt x="32" y="188"/>
                  </a:cubicBezTo>
                  <a:cubicBezTo>
                    <a:pt x="11" y="213"/>
                    <a:pt x="11" y="222"/>
                    <a:pt x="14" y="243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A732D0B-06EB-AB0B-AA33-B312C972C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" y="1160"/>
              <a:ext cx="83" cy="119"/>
            </a:xfrm>
            <a:custGeom>
              <a:avLst/>
              <a:gdLst>
                <a:gd name="T0" fmla="*/ 0 w 81"/>
                <a:gd name="T1" fmla="*/ 3 h 115"/>
                <a:gd name="T2" fmla="*/ 204 w 81"/>
                <a:gd name="T3" fmla="*/ 190 h 115"/>
                <a:gd name="T4" fmla="*/ 226 w 81"/>
                <a:gd name="T5" fmla="*/ 591 h 115"/>
                <a:gd name="T6" fmla="*/ 0 60000 65536"/>
                <a:gd name="T7" fmla="*/ 0 60000 65536"/>
                <a:gd name="T8" fmla="*/ 0 60000 65536"/>
                <a:gd name="T9" fmla="*/ 0 w 81"/>
                <a:gd name="T10" fmla="*/ 0 h 115"/>
                <a:gd name="T11" fmla="*/ 81 w 81"/>
                <a:gd name="T12" fmla="*/ 115 h 1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115">
                  <a:moveTo>
                    <a:pt x="0" y="3"/>
                  </a:moveTo>
                  <a:cubicBezTo>
                    <a:pt x="0" y="3"/>
                    <a:pt x="44" y="0"/>
                    <a:pt x="62" y="38"/>
                  </a:cubicBezTo>
                  <a:cubicBezTo>
                    <a:pt x="79" y="76"/>
                    <a:pt x="81" y="97"/>
                    <a:pt x="71" y="115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F3CCF87-8DA4-80D5-09C7-AA211666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1367"/>
              <a:ext cx="65" cy="25"/>
            </a:xfrm>
            <a:custGeom>
              <a:avLst/>
              <a:gdLst>
                <a:gd name="T0" fmla="*/ 279 w 63"/>
                <a:gd name="T1" fmla="*/ 0 h 24"/>
                <a:gd name="T2" fmla="*/ 0 w 63"/>
                <a:gd name="T3" fmla="*/ 6 h 24"/>
                <a:gd name="T4" fmla="*/ 254 w 63"/>
                <a:gd name="T5" fmla="*/ 10 h 24"/>
                <a:gd name="T6" fmla="*/ 279 w 63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4"/>
                <a:gd name="T14" fmla="*/ 63 w 63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4">
                  <a:moveTo>
                    <a:pt x="63" y="0"/>
                  </a:moveTo>
                  <a:cubicBezTo>
                    <a:pt x="63" y="0"/>
                    <a:pt x="15" y="19"/>
                    <a:pt x="0" y="6"/>
                  </a:cubicBezTo>
                  <a:cubicBezTo>
                    <a:pt x="0" y="6"/>
                    <a:pt x="13" y="24"/>
                    <a:pt x="57" y="1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D19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BE375B-8FA1-E4AC-9F28-57E41F684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1192"/>
              <a:ext cx="363" cy="252"/>
            </a:xfrm>
            <a:custGeom>
              <a:avLst/>
              <a:gdLst>
                <a:gd name="T0" fmla="*/ 0 w 351"/>
                <a:gd name="T1" fmla="*/ 1145 h 244"/>
                <a:gd name="T2" fmla="*/ 392 w 351"/>
                <a:gd name="T3" fmla="*/ 806 h 244"/>
                <a:gd name="T4" fmla="*/ 1046 w 351"/>
                <a:gd name="T5" fmla="*/ 285 h 244"/>
                <a:gd name="T6" fmla="*/ 1765 w 351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1"/>
                <a:gd name="T13" fmla="*/ 0 h 244"/>
                <a:gd name="T14" fmla="*/ 351 w 351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1" h="244">
                  <a:moveTo>
                    <a:pt x="0" y="244"/>
                  </a:moveTo>
                  <a:cubicBezTo>
                    <a:pt x="0" y="244"/>
                    <a:pt x="55" y="199"/>
                    <a:pt x="77" y="171"/>
                  </a:cubicBezTo>
                  <a:cubicBezTo>
                    <a:pt x="99" y="143"/>
                    <a:pt x="168" y="84"/>
                    <a:pt x="209" y="62"/>
                  </a:cubicBezTo>
                  <a:cubicBezTo>
                    <a:pt x="251" y="41"/>
                    <a:pt x="277" y="26"/>
                    <a:pt x="351" y="0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7638EE6-ABA6-0291-5585-512C4E9D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" y="1117"/>
              <a:ext cx="195" cy="63"/>
            </a:xfrm>
            <a:custGeom>
              <a:avLst/>
              <a:gdLst>
                <a:gd name="T0" fmla="*/ 0 w 189"/>
                <a:gd name="T1" fmla="*/ 284 h 61"/>
                <a:gd name="T2" fmla="*/ 846 w 189"/>
                <a:gd name="T3" fmla="*/ 112 h 61"/>
                <a:gd name="T4" fmla="*/ 0 60000 65536"/>
                <a:gd name="T5" fmla="*/ 0 60000 65536"/>
                <a:gd name="T6" fmla="*/ 0 w 189"/>
                <a:gd name="T7" fmla="*/ 0 h 61"/>
                <a:gd name="T8" fmla="*/ 189 w 189"/>
                <a:gd name="T9" fmla="*/ 61 h 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9" h="61">
                  <a:moveTo>
                    <a:pt x="0" y="61"/>
                  </a:moveTo>
                  <a:cubicBezTo>
                    <a:pt x="0" y="61"/>
                    <a:pt x="69" y="0"/>
                    <a:pt x="189" y="25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95B3055-AD82-7490-F13B-A4696B052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1147"/>
              <a:ext cx="216" cy="76"/>
            </a:xfrm>
            <a:custGeom>
              <a:avLst/>
              <a:gdLst>
                <a:gd name="T0" fmla="*/ 0 w 209"/>
                <a:gd name="T1" fmla="*/ 0 h 74"/>
                <a:gd name="T2" fmla="*/ 1013 w 209"/>
                <a:gd name="T3" fmla="*/ 262 h 74"/>
                <a:gd name="T4" fmla="*/ 0 60000 65536"/>
                <a:gd name="T5" fmla="*/ 0 60000 65536"/>
                <a:gd name="T6" fmla="*/ 0 w 209"/>
                <a:gd name="T7" fmla="*/ 0 h 74"/>
                <a:gd name="T8" fmla="*/ 209 w 209"/>
                <a:gd name="T9" fmla="*/ 74 h 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9" h="74">
                  <a:moveTo>
                    <a:pt x="0" y="0"/>
                  </a:moveTo>
                  <a:cubicBezTo>
                    <a:pt x="0" y="0"/>
                    <a:pt x="132" y="28"/>
                    <a:pt x="209" y="74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C05F90B-482C-5179-AA4E-785C62432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235"/>
              <a:ext cx="128" cy="108"/>
            </a:xfrm>
            <a:custGeom>
              <a:avLst/>
              <a:gdLst>
                <a:gd name="T0" fmla="*/ 0 w 124"/>
                <a:gd name="T1" fmla="*/ 0 h 104"/>
                <a:gd name="T2" fmla="*/ 569 w 124"/>
                <a:gd name="T3" fmla="*/ 632 h 104"/>
                <a:gd name="T4" fmla="*/ 0 60000 65536"/>
                <a:gd name="T5" fmla="*/ 0 60000 65536"/>
                <a:gd name="T6" fmla="*/ 0 w 124"/>
                <a:gd name="T7" fmla="*/ 0 h 104"/>
                <a:gd name="T8" fmla="*/ 124 w 124"/>
                <a:gd name="T9" fmla="*/ 104 h 1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" h="104">
                  <a:moveTo>
                    <a:pt x="0" y="0"/>
                  </a:moveTo>
                  <a:cubicBezTo>
                    <a:pt x="0" y="0"/>
                    <a:pt x="98" y="54"/>
                    <a:pt x="124" y="104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02E5512-8FF2-938C-D8D1-558D3656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326"/>
              <a:ext cx="50" cy="62"/>
            </a:xfrm>
            <a:custGeom>
              <a:avLst/>
              <a:gdLst>
                <a:gd name="T0" fmla="*/ 0 w 48"/>
                <a:gd name="T1" fmla="*/ 0 h 60"/>
                <a:gd name="T2" fmla="*/ 333 w 48"/>
                <a:gd name="T3" fmla="*/ 285 h 60"/>
                <a:gd name="T4" fmla="*/ 0 60000 65536"/>
                <a:gd name="T5" fmla="*/ 0 60000 65536"/>
                <a:gd name="T6" fmla="*/ 0 w 48"/>
                <a:gd name="T7" fmla="*/ 0 h 60"/>
                <a:gd name="T8" fmla="*/ 48 w 48"/>
                <a:gd name="T9" fmla="*/ 60 h 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60">
                  <a:moveTo>
                    <a:pt x="0" y="0"/>
                  </a:moveTo>
                  <a:cubicBezTo>
                    <a:pt x="0" y="0"/>
                    <a:pt x="40" y="40"/>
                    <a:pt x="48" y="60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F06E371-DF0B-9B24-9BCE-AF735D6FB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648"/>
              <a:ext cx="498" cy="160"/>
            </a:xfrm>
            <a:custGeom>
              <a:avLst/>
              <a:gdLst>
                <a:gd name="T0" fmla="*/ 0 w 481"/>
                <a:gd name="T1" fmla="*/ 0 h 156"/>
                <a:gd name="T2" fmla="*/ 730 w 481"/>
                <a:gd name="T3" fmla="*/ 11 h 156"/>
                <a:gd name="T4" fmla="*/ 1473 w 481"/>
                <a:gd name="T5" fmla="*/ 126 h 156"/>
                <a:gd name="T6" fmla="*/ 2031 w 481"/>
                <a:gd name="T7" fmla="*/ 352 h 156"/>
                <a:gd name="T8" fmla="*/ 2315 w 481"/>
                <a:gd name="T9" fmla="*/ 468 h 156"/>
                <a:gd name="T10" fmla="*/ 2557 w 481"/>
                <a:gd name="T11" fmla="*/ 525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1"/>
                <a:gd name="T19" fmla="*/ 0 h 156"/>
                <a:gd name="T20" fmla="*/ 481 w 481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1" h="156">
                  <a:moveTo>
                    <a:pt x="0" y="0"/>
                  </a:moveTo>
                  <a:cubicBezTo>
                    <a:pt x="44" y="16"/>
                    <a:pt x="93" y="9"/>
                    <a:pt x="139" y="11"/>
                  </a:cubicBezTo>
                  <a:cubicBezTo>
                    <a:pt x="187" y="13"/>
                    <a:pt x="233" y="24"/>
                    <a:pt x="278" y="40"/>
                  </a:cubicBezTo>
                  <a:cubicBezTo>
                    <a:pt x="318" y="55"/>
                    <a:pt x="348" y="80"/>
                    <a:pt x="383" y="104"/>
                  </a:cubicBezTo>
                  <a:cubicBezTo>
                    <a:pt x="400" y="116"/>
                    <a:pt x="419" y="127"/>
                    <a:pt x="438" y="138"/>
                  </a:cubicBezTo>
                  <a:cubicBezTo>
                    <a:pt x="451" y="145"/>
                    <a:pt x="469" y="148"/>
                    <a:pt x="481" y="156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4924929-D298-5B7C-C444-FB4690D51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249"/>
              <a:ext cx="498" cy="594"/>
            </a:xfrm>
            <a:custGeom>
              <a:avLst/>
              <a:gdLst>
                <a:gd name="T0" fmla="*/ 2 w 482"/>
                <a:gd name="T1" fmla="*/ 0 h 576"/>
                <a:gd name="T2" fmla="*/ 103 w 482"/>
                <a:gd name="T3" fmla="*/ 434 h 576"/>
                <a:gd name="T4" fmla="*/ 235 w 482"/>
                <a:gd name="T5" fmla="*/ 871 h 576"/>
                <a:gd name="T6" fmla="*/ 608 w 482"/>
                <a:gd name="T7" fmla="*/ 1716 h 576"/>
                <a:gd name="T8" fmla="*/ 961 w 482"/>
                <a:gd name="T9" fmla="*/ 1950 h 576"/>
                <a:gd name="T10" fmla="*/ 1309 w 482"/>
                <a:gd name="T11" fmla="*/ 2169 h 576"/>
                <a:gd name="T12" fmla="*/ 2059 w 482"/>
                <a:gd name="T13" fmla="*/ 2357 h 576"/>
                <a:gd name="T14" fmla="*/ 2312 w 482"/>
                <a:gd name="T15" fmla="*/ 2522 h 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2"/>
                <a:gd name="T25" fmla="*/ 0 h 576"/>
                <a:gd name="T26" fmla="*/ 482 w 482"/>
                <a:gd name="T27" fmla="*/ 576 h 5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2" h="576">
                  <a:moveTo>
                    <a:pt x="2" y="0"/>
                  </a:moveTo>
                  <a:cubicBezTo>
                    <a:pt x="0" y="31"/>
                    <a:pt x="14" y="70"/>
                    <a:pt x="22" y="100"/>
                  </a:cubicBezTo>
                  <a:cubicBezTo>
                    <a:pt x="31" y="133"/>
                    <a:pt x="38" y="167"/>
                    <a:pt x="49" y="200"/>
                  </a:cubicBezTo>
                  <a:cubicBezTo>
                    <a:pt x="70" y="265"/>
                    <a:pt x="79" y="343"/>
                    <a:pt x="127" y="392"/>
                  </a:cubicBezTo>
                  <a:cubicBezTo>
                    <a:pt x="148" y="414"/>
                    <a:pt x="176" y="428"/>
                    <a:pt x="199" y="446"/>
                  </a:cubicBezTo>
                  <a:cubicBezTo>
                    <a:pt x="225" y="466"/>
                    <a:pt x="245" y="486"/>
                    <a:pt x="274" y="496"/>
                  </a:cubicBezTo>
                  <a:cubicBezTo>
                    <a:pt x="326" y="514"/>
                    <a:pt x="381" y="515"/>
                    <a:pt x="430" y="540"/>
                  </a:cubicBezTo>
                  <a:cubicBezTo>
                    <a:pt x="446" y="547"/>
                    <a:pt x="475" y="567"/>
                    <a:pt x="482" y="576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77EBA0B-E295-9039-B85C-36DF1C626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2892"/>
              <a:ext cx="717" cy="942"/>
            </a:xfrm>
            <a:custGeom>
              <a:avLst/>
              <a:gdLst>
                <a:gd name="T0" fmla="*/ 0 w 693"/>
                <a:gd name="T1" fmla="*/ 0 h 914"/>
                <a:gd name="T2" fmla="*/ 220 w 693"/>
                <a:gd name="T3" fmla="*/ 1025 h 914"/>
                <a:gd name="T4" fmla="*/ 888 w 693"/>
                <a:gd name="T5" fmla="*/ 2918 h 914"/>
                <a:gd name="T6" fmla="*/ 3572 w 693"/>
                <a:gd name="T7" fmla="*/ 2792 h 9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3"/>
                <a:gd name="T13" fmla="*/ 0 h 914"/>
                <a:gd name="T14" fmla="*/ 693 w 693"/>
                <a:gd name="T15" fmla="*/ 914 h 9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3" h="914">
                  <a:moveTo>
                    <a:pt x="0" y="0"/>
                  </a:moveTo>
                  <a:cubicBezTo>
                    <a:pt x="0" y="0"/>
                    <a:pt x="40" y="150"/>
                    <a:pt x="43" y="240"/>
                  </a:cubicBezTo>
                  <a:cubicBezTo>
                    <a:pt x="45" y="330"/>
                    <a:pt x="45" y="519"/>
                    <a:pt x="173" y="687"/>
                  </a:cubicBezTo>
                  <a:cubicBezTo>
                    <a:pt x="301" y="856"/>
                    <a:pt x="515" y="914"/>
                    <a:pt x="693" y="654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5DE4EEB-7483-E6DA-921C-7C78FC8C0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3263"/>
              <a:ext cx="99" cy="416"/>
            </a:xfrm>
            <a:custGeom>
              <a:avLst/>
              <a:gdLst>
                <a:gd name="T0" fmla="*/ 0 w 95"/>
                <a:gd name="T1" fmla="*/ 0 h 403"/>
                <a:gd name="T2" fmla="*/ 193 w 95"/>
                <a:gd name="T3" fmla="*/ 1853 h 403"/>
                <a:gd name="T4" fmla="*/ 0 60000 65536"/>
                <a:gd name="T5" fmla="*/ 0 60000 65536"/>
                <a:gd name="T6" fmla="*/ 0 w 95"/>
                <a:gd name="T7" fmla="*/ 0 h 403"/>
                <a:gd name="T8" fmla="*/ 95 w 95"/>
                <a:gd name="T9" fmla="*/ 403 h 40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5" h="403">
                  <a:moveTo>
                    <a:pt x="0" y="0"/>
                  </a:moveTo>
                  <a:cubicBezTo>
                    <a:pt x="0" y="0"/>
                    <a:pt x="95" y="180"/>
                    <a:pt x="28" y="403"/>
                  </a:cubicBezTo>
                </a:path>
              </a:pathLst>
            </a:custGeom>
            <a:noFill/>
            <a:ln w="7938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E115CED-647E-D780-B5FF-DE8634419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1359"/>
              <a:ext cx="365" cy="261"/>
            </a:xfrm>
            <a:custGeom>
              <a:avLst/>
              <a:gdLst>
                <a:gd name="T0" fmla="*/ 9 w 353"/>
                <a:gd name="T1" fmla="*/ 812 h 253"/>
                <a:gd name="T2" fmla="*/ 99 w 353"/>
                <a:gd name="T3" fmla="*/ 581 h 253"/>
                <a:gd name="T4" fmla="*/ 290 w 353"/>
                <a:gd name="T5" fmla="*/ 388 h 253"/>
                <a:gd name="T6" fmla="*/ 436 w 353"/>
                <a:gd name="T7" fmla="*/ 280 h 253"/>
                <a:gd name="T8" fmla="*/ 547 w 353"/>
                <a:gd name="T9" fmla="*/ 155 h 253"/>
                <a:gd name="T10" fmla="*/ 742 w 353"/>
                <a:gd name="T11" fmla="*/ 133 h 253"/>
                <a:gd name="T12" fmla="*/ 940 w 353"/>
                <a:gd name="T13" fmla="*/ 101 h 253"/>
                <a:gd name="T14" fmla="*/ 1144 w 353"/>
                <a:gd name="T15" fmla="*/ 1 h 253"/>
                <a:gd name="T16" fmla="*/ 1555 w 353"/>
                <a:gd name="T17" fmla="*/ 117 h 253"/>
                <a:gd name="T18" fmla="*/ 1705 w 353"/>
                <a:gd name="T19" fmla="*/ 474 h 253"/>
                <a:gd name="T20" fmla="*/ 1549 w 353"/>
                <a:gd name="T21" fmla="*/ 658 h 253"/>
                <a:gd name="T22" fmla="*/ 1300 w 353"/>
                <a:gd name="T23" fmla="*/ 854 h 253"/>
                <a:gd name="T24" fmla="*/ 1039 w 353"/>
                <a:gd name="T25" fmla="*/ 999 h 253"/>
                <a:gd name="T26" fmla="*/ 742 w 353"/>
                <a:gd name="T27" fmla="*/ 1121 h 253"/>
                <a:gd name="T28" fmla="*/ 499 w 353"/>
                <a:gd name="T29" fmla="*/ 1012 h 253"/>
                <a:gd name="T30" fmla="*/ 332 w 353"/>
                <a:gd name="T31" fmla="*/ 932 h 253"/>
                <a:gd name="T32" fmla="*/ 9 w 353"/>
                <a:gd name="T33" fmla="*/ 812 h 2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3"/>
                <a:gd name="T52" fmla="*/ 0 h 253"/>
                <a:gd name="T53" fmla="*/ 353 w 353"/>
                <a:gd name="T54" fmla="*/ 253 h 2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3" h="253">
                  <a:moveTo>
                    <a:pt x="9" y="182"/>
                  </a:moveTo>
                  <a:cubicBezTo>
                    <a:pt x="0" y="161"/>
                    <a:pt x="8" y="142"/>
                    <a:pt x="20" y="131"/>
                  </a:cubicBezTo>
                  <a:cubicBezTo>
                    <a:pt x="32" y="120"/>
                    <a:pt x="51" y="101"/>
                    <a:pt x="59" y="87"/>
                  </a:cubicBezTo>
                  <a:cubicBezTo>
                    <a:pt x="67" y="73"/>
                    <a:pt x="77" y="76"/>
                    <a:pt x="88" y="64"/>
                  </a:cubicBezTo>
                  <a:cubicBezTo>
                    <a:pt x="99" y="52"/>
                    <a:pt x="93" y="42"/>
                    <a:pt x="109" y="37"/>
                  </a:cubicBezTo>
                  <a:cubicBezTo>
                    <a:pt x="125" y="32"/>
                    <a:pt x="134" y="34"/>
                    <a:pt x="149" y="32"/>
                  </a:cubicBezTo>
                  <a:cubicBezTo>
                    <a:pt x="164" y="31"/>
                    <a:pt x="180" y="29"/>
                    <a:pt x="189" y="23"/>
                  </a:cubicBezTo>
                  <a:cubicBezTo>
                    <a:pt x="199" y="16"/>
                    <a:pt x="188" y="3"/>
                    <a:pt x="229" y="1"/>
                  </a:cubicBezTo>
                  <a:cubicBezTo>
                    <a:pt x="270" y="0"/>
                    <a:pt x="295" y="2"/>
                    <a:pt x="314" y="28"/>
                  </a:cubicBezTo>
                  <a:cubicBezTo>
                    <a:pt x="332" y="55"/>
                    <a:pt x="353" y="79"/>
                    <a:pt x="342" y="106"/>
                  </a:cubicBezTo>
                  <a:cubicBezTo>
                    <a:pt x="330" y="133"/>
                    <a:pt x="334" y="132"/>
                    <a:pt x="311" y="148"/>
                  </a:cubicBezTo>
                  <a:cubicBezTo>
                    <a:pt x="288" y="164"/>
                    <a:pt x="273" y="179"/>
                    <a:pt x="261" y="192"/>
                  </a:cubicBezTo>
                  <a:cubicBezTo>
                    <a:pt x="250" y="205"/>
                    <a:pt x="225" y="218"/>
                    <a:pt x="209" y="224"/>
                  </a:cubicBezTo>
                  <a:cubicBezTo>
                    <a:pt x="194" y="231"/>
                    <a:pt x="168" y="253"/>
                    <a:pt x="149" y="252"/>
                  </a:cubicBezTo>
                  <a:cubicBezTo>
                    <a:pt x="131" y="251"/>
                    <a:pt x="111" y="239"/>
                    <a:pt x="101" y="228"/>
                  </a:cubicBezTo>
                  <a:cubicBezTo>
                    <a:pt x="91" y="217"/>
                    <a:pt x="91" y="212"/>
                    <a:pt x="67" y="209"/>
                  </a:cubicBezTo>
                  <a:cubicBezTo>
                    <a:pt x="44" y="206"/>
                    <a:pt x="22" y="213"/>
                    <a:pt x="9" y="182"/>
                  </a:cubicBezTo>
                  <a:close/>
                </a:path>
              </a:pathLst>
            </a:custGeom>
            <a:solidFill>
              <a:srgbClr val="F4B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7C990A-8EAD-1461-9CC7-CE50628B7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" y="1379"/>
              <a:ext cx="305" cy="218"/>
            </a:xfrm>
            <a:custGeom>
              <a:avLst/>
              <a:gdLst>
                <a:gd name="T0" fmla="*/ 8 w 295"/>
                <a:gd name="T1" fmla="*/ 583 h 212"/>
                <a:gd name="T2" fmla="*/ 90 w 295"/>
                <a:gd name="T3" fmla="*/ 417 h 212"/>
                <a:gd name="T4" fmla="*/ 248 w 295"/>
                <a:gd name="T5" fmla="*/ 275 h 212"/>
                <a:gd name="T6" fmla="*/ 370 w 295"/>
                <a:gd name="T7" fmla="*/ 209 h 212"/>
                <a:gd name="T8" fmla="*/ 452 w 295"/>
                <a:gd name="T9" fmla="*/ 113 h 212"/>
                <a:gd name="T10" fmla="*/ 621 w 295"/>
                <a:gd name="T11" fmla="*/ 101 h 212"/>
                <a:gd name="T12" fmla="*/ 791 w 295"/>
                <a:gd name="T13" fmla="*/ 81 h 212"/>
                <a:gd name="T14" fmla="*/ 942 w 295"/>
                <a:gd name="T15" fmla="*/ 1 h 212"/>
                <a:gd name="T16" fmla="*/ 1306 w 295"/>
                <a:gd name="T17" fmla="*/ 92 h 212"/>
                <a:gd name="T18" fmla="*/ 1416 w 295"/>
                <a:gd name="T19" fmla="*/ 343 h 212"/>
                <a:gd name="T20" fmla="*/ 1287 w 295"/>
                <a:gd name="T21" fmla="*/ 478 h 212"/>
                <a:gd name="T22" fmla="*/ 1078 w 295"/>
                <a:gd name="T23" fmla="*/ 617 h 212"/>
                <a:gd name="T24" fmla="*/ 868 w 295"/>
                <a:gd name="T25" fmla="*/ 718 h 212"/>
                <a:gd name="T26" fmla="*/ 621 w 295"/>
                <a:gd name="T27" fmla="*/ 804 h 212"/>
                <a:gd name="T28" fmla="*/ 420 w 295"/>
                <a:gd name="T29" fmla="*/ 729 h 212"/>
                <a:gd name="T30" fmla="*/ 279 w 295"/>
                <a:gd name="T31" fmla="*/ 668 h 212"/>
                <a:gd name="T32" fmla="*/ 8 w 295"/>
                <a:gd name="T33" fmla="*/ 583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5"/>
                <a:gd name="T52" fmla="*/ 0 h 212"/>
                <a:gd name="T53" fmla="*/ 295 w 295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5" h="212">
                  <a:moveTo>
                    <a:pt x="8" y="153"/>
                  </a:moveTo>
                  <a:cubicBezTo>
                    <a:pt x="0" y="134"/>
                    <a:pt x="7" y="119"/>
                    <a:pt x="17" y="110"/>
                  </a:cubicBezTo>
                  <a:cubicBezTo>
                    <a:pt x="27" y="100"/>
                    <a:pt x="43" y="84"/>
                    <a:pt x="50" y="73"/>
                  </a:cubicBezTo>
                  <a:cubicBezTo>
                    <a:pt x="57" y="62"/>
                    <a:pt x="65" y="64"/>
                    <a:pt x="74" y="54"/>
                  </a:cubicBezTo>
                  <a:cubicBezTo>
                    <a:pt x="83" y="43"/>
                    <a:pt x="78" y="35"/>
                    <a:pt x="92" y="31"/>
                  </a:cubicBezTo>
                  <a:cubicBezTo>
                    <a:pt x="105" y="27"/>
                    <a:pt x="112" y="29"/>
                    <a:pt x="125" y="27"/>
                  </a:cubicBezTo>
                  <a:cubicBezTo>
                    <a:pt x="138" y="26"/>
                    <a:pt x="151" y="25"/>
                    <a:pt x="159" y="19"/>
                  </a:cubicBezTo>
                  <a:cubicBezTo>
                    <a:pt x="167" y="14"/>
                    <a:pt x="157" y="3"/>
                    <a:pt x="191" y="1"/>
                  </a:cubicBezTo>
                  <a:cubicBezTo>
                    <a:pt x="226" y="0"/>
                    <a:pt x="247" y="2"/>
                    <a:pt x="263" y="24"/>
                  </a:cubicBezTo>
                  <a:cubicBezTo>
                    <a:pt x="278" y="46"/>
                    <a:pt x="295" y="66"/>
                    <a:pt x="286" y="89"/>
                  </a:cubicBezTo>
                  <a:cubicBezTo>
                    <a:pt x="277" y="112"/>
                    <a:pt x="280" y="111"/>
                    <a:pt x="260" y="124"/>
                  </a:cubicBezTo>
                  <a:cubicBezTo>
                    <a:pt x="241" y="137"/>
                    <a:pt x="228" y="150"/>
                    <a:pt x="219" y="161"/>
                  </a:cubicBezTo>
                  <a:cubicBezTo>
                    <a:pt x="210" y="172"/>
                    <a:pt x="188" y="182"/>
                    <a:pt x="175" y="188"/>
                  </a:cubicBezTo>
                  <a:cubicBezTo>
                    <a:pt x="163" y="193"/>
                    <a:pt x="140" y="212"/>
                    <a:pt x="125" y="211"/>
                  </a:cubicBezTo>
                  <a:cubicBezTo>
                    <a:pt x="110" y="210"/>
                    <a:pt x="94" y="200"/>
                    <a:pt x="85" y="191"/>
                  </a:cubicBezTo>
                  <a:cubicBezTo>
                    <a:pt x="76" y="182"/>
                    <a:pt x="76" y="178"/>
                    <a:pt x="57" y="175"/>
                  </a:cubicBezTo>
                  <a:cubicBezTo>
                    <a:pt x="37" y="172"/>
                    <a:pt x="18" y="178"/>
                    <a:pt x="8" y="153"/>
                  </a:cubicBezTo>
                  <a:close/>
                </a:path>
              </a:pathLst>
            </a:custGeom>
            <a:solidFill>
              <a:srgbClr val="B73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46998F-F076-654E-9579-5010FCDBB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480"/>
              <a:ext cx="21" cy="21"/>
            </a:xfrm>
            <a:custGeom>
              <a:avLst/>
              <a:gdLst>
                <a:gd name="T0" fmla="*/ 0 w 20"/>
                <a:gd name="T1" fmla="*/ 21 h 21"/>
                <a:gd name="T2" fmla="*/ 8 w 20"/>
                <a:gd name="T3" fmla="*/ 12 h 21"/>
                <a:gd name="T4" fmla="*/ 193 w 20"/>
                <a:gd name="T5" fmla="*/ 0 h 21"/>
                <a:gd name="T6" fmla="*/ 0 60000 65536"/>
                <a:gd name="T7" fmla="*/ 0 60000 65536"/>
                <a:gd name="T8" fmla="*/ 0 60000 65536"/>
                <a:gd name="T9" fmla="*/ 0 w 20"/>
                <a:gd name="T10" fmla="*/ 0 h 21"/>
                <a:gd name="T11" fmla="*/ 20 w 20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1">
                  <a:moveTo>
                    <a:pt x="0" y="21"/>
                  </a:moveTo>
                  <a:cubicBezTo>
                    <a:pt x="3" y="18"/>
                    <a:pt x="5" y="15"/>
                    <a:pt x="8" y="12"/>
                  </a:cubicBezTo>
                  <a:cubicBezTo>
                    <a:pt x="11" y="9"/>
                    <a:pt x="16" y="5"/>
                    <a:pt x="20" y="0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4CC2428-4066-0E78-478E-C337E61D3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" y="1509"/>
              <a:ext cx="2" cy="7"/>
            </a:xfrm>
            <a:custGeom>
              <a:avLst/>
              <a:gdLst>
                <a:gd name="T0" fmla="*/ 0 w 2"/>
                <a:gd name="T1" fmla="*/ 7 h 7"/>
                <a:gd name="T2" fmla="*/ 2 w 2"/>
                <a:gd name="T3" fmla="*/ 0 h 7"/>
                <a:gd name="T4" fmla="*/ 0 60000 65536"/>
                <a:gd name="T5" fmla="*/ 0 60000 65536"/>
                <a:gd name="T6" fmla="*/ 0 w 2"/>
                <a:gd name="T7" fmla="*/ 0 h 7"/>
                <a:gd name="T8" fmla="*/ 2 w 2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7">
                  <a:moveTo>
                    <a:pt x="0" y="7"/>
                  </a:move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5B01AE4-AEF4-6A68-3563-DD1E0129B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" y="1527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0 h 5"/>
                <a:gd name="T4" fmla="*/ 0 60000 65536"/>
                <a:gd name="T5" fmla="*/ 0 60000 65536"/>
                <a:gd name="T6" fmla="*/ 0 w 1"/>
                <a:gd name="T7" fmla="*/ 0 h 5"/>
                <a:gd name="T8" fmla="*/ 1 w 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">
                  <a:moveTo>
                    <a:pt x="1" y="5"/>
                  </a:move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9858D4-09F2-2C22-9090-A037D89DA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432"/>
              <a:ext cx="293" cy="165"/>
            </a:xfrm>
            <a:custGeom>
              <a:avLst/>
              <a:gdLst>
                <a:gd name="T0" fmla="*/ 1443 w 283"/>
                <a:gd name="T1" fmla="*/ 0 h 160"/>
                <a:gd name="T2" fmla="*/ 1473 w 283"/>
                <a:gd name="T3" fmla="*/ 151 h 160"/>
                <a:gd name="T4" fmla="*/ 1340 w 283"/>
                <a:gd name="T5" fmla="*/ 314 h 160"/>
                <a:gd name="T6" fmla="*/ 1117 w 283"/>
                <a:gd name="T7" fmla="*/ 476 h 160"/>
                <a:gd name="T8" fmla="*/ 886 w 283"/>
                <a:gd name="T9" fmla="*/ 594 h 160"/>
                <a:gd name="T10" fmla="*/ 614 w 283"/>
                <a:gd name="T11" fmla="*/ 693 h 160"/>
                <a:gd name="T12" fmla="*/ 405 w 283"/>
                <a:gd name="T13" fmla="*/ 608 h 160"/>
                <a:gd name="T14" fmla="*/ 259 w 283"/>
                <a:gd name="T15" fmla="*/ 538 h 160"/>
                <a:gd name="T16" fmla="*/ 0 w 283"/>
                <a:gd name="T17" fmla="*/ 441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3"/>
                <a:gd name="T28" fmla="*/ 0 h 160"/>
                <a:gd name="T29" fmla="*/ 283 w 283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3" h="160">
                  <a:moveTo>
                    <a:pt x="273" y="0"/>
                  </a:moveTo>
                  <a:cubicBezTo>
                    <a:pt x="280" y="12"/>
                    <a:pt x="283" y="24"/>
                    <a:pt x="278" y="37"/>
                  </a:cubicBezTo>
                  <a:cubicBezTo>
                    <a:pt x="269" y="60"/>
                    <a:pt x="272" y="59"/>
                    <a:pt x="252" y="72"/>
                  </a:cubicBezTo>
                  <a:cubicBezTo>
                    <a:pt x="233" y="85"/>
                    <a:pt x="220" y="98"/>
                    <a:pt x="211" y="109"/>
                  </a:cubicBezTo>
                  <a:cubicBezTo>
                    <a:pt x="202" y="120"/>
                    <a:pt x="180" y="130"/>
                    <a:pt x="167" y="136"/>
                  </a:cubicBezTo>
                  <a:cubicBezTo>
                    <a:pt x="155" y="141"/>
                    <a:pt x="132" y="160"/>
                    <a:pt x="117" y="159"/>
                  </a:cubicBezTo>
                  <a:cubicBezTo>
                    <a:pt x="102" y="158"/>
                    <a:pt x="86" y="148"/>
                    <a:pt x="77" y="139"/>
                  </a:cubicBezTo>
                  <a:cubicBezTo>
                    <a:pt x="68" y="130"/>
                    <a:pt x="68" y="126"/>
                    <a:pt x="49" y="123"/>
                  </a:cubicBezTo>
                  <a:cubicBezTo>
                    <a:pt x="30" y="120"/>
                    <a:pt x="11" y="126"/>
                    <a:pt x="0" y="102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A3B46D2-6E32-2A63-9A1D-5727BE74C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" y="1415"/>
              <a:ext cx="7" cy="12"/>
            </a:xfrm>
            <a:custGeom>
              <a:avLst/>
              <a:gdLst>
                <a:gd name="T0" fmla="*/ 0 w 7"/>
                <a:gd name="T1" fmla="*/ 0 h 12"/>
                <a:gd name="T2" fmla="*/ 7 w 7"/>
                <a:gd name="T3" fmla="*/ 12 h 12"/>
                <a:gd name="T4" fmla="*/ 0 60000 65536"/>
                <a:gd name="T5" fmla="*/ 0 60000 65536"/>
                <a:gd name="T6" fmla="*/ 0 w 7"/>
                <a:gd name="T7" fmla="*/ 0 h 12"/>
                <a:gd name="T8" fmla="*/ 7 w 7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2">
                  <a:moveTo>
                    <a:pt x="0" y="0"/>
                  </a:moveTo>
                  <a:cubicBezTo>
                    <a:pt x="2" y="4"/>
                    <a:pt x="5" y="8"/>
                    <a:pt x="7" y="12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9CFD9D7-D71C-EA94-2B5C-F76371132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1379"/>
              <a:ext cx="231" cy="95"/>
            </a:xfrm>
            <a:custGeom>
              <a:avLst/>
              <a:gdLst>
                <a:gd name="T0" fmla="*/ 0 w 223"/>
                <a:gd name="T1" fmla="*/ 425 h 92"/>
                <a:gd name="T2" fmla="*/ 91 w 223"/>
                <a:gd name="T3" fmla="*/ 340 h 92"/>
                <a:gd name="T4" fmla="*/ 210 w 223"/>
                <a:gd name="T5" fmla="*/ 251 h 92"/>
                <a:gd name="T6" fmla="*/ 306 w 223"/>
                <a:gd name="T7" fmla="*/ 136 h 92"/>
                <a:gd name="T8" fmla="*/ 486 w 223"/>
                <a:gd name="T9" fmla="*/ 120 h 92"/>
                <a:gd name="T10" fmla="*/ 674 w 223"/>
                <a:gd name="T11" fmla="*/ 93 h 92"/>
                <a:gd name="T12" fmla="*/ 854 w 223"/>
                <a:gd name="T13" fmla="*/ 1 h 92"/>
                <a:gd name="T14" fmla="*/ 1218 w 223"/>
                <a:gd name="T15" fmla="*/ 93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92"/>
                <a:gd name="T26" fmla="*/ 223 w 223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92">
                  <a:moveTo>
                    <a:pt x="0" y="92"/>
                  </a:moveTo>
                  <a:cubicBezTo>
                    <a:pt x="6" y="86"/>
                    <a:pt x="12" y="79"/>
                    <a:pt x="15" y="73"/>
                  </a:cubicBezTo>
                  <a:cubicBezTo>
                    <a:pt x="22" y="62"/>
                    <a:pt x="30" y="64"/>
                    <a:pt x="39" y="54"/>
                  </a:cubicBezTo>
                  <a:cubicBezTo>
                    <a:pt x="48" y="43"/>
                    <a:pt x="43" y="35"/>
                    <a:pt x="57" y="31"/>
                  </a:cubicBezTo>
                  <a:cubicBezTo>
                    <a:pt x="70" y="27"/>
                    <a:pt x="77" y="29"/>
                    <a:pt x="90" y="27"/>
                  </a:cubicBezTo>
                  <a:cubicBezTo>
                    <a:pt x="103" y="26"/>
                    <a:pt x="116" y="25"/>
                    <a:pt x="124" y="19"/>
                  </a:cubicBezTo>
                  <a:cubicBezTo>
                    <a:pt x="132" y="14"/>
                    <a:pt x="122" y="3"/>
                    <a:pt x="156" y="1"/>
                  </a:cubicBezTo>
                  <a:cubicBezTo>
                    <a:pt x="188" y="0"/>
                    <a:pt x="208" y="2"/>
                    <a:pt x="223" y="19"/>
                  </a:cubicBezTo>
                </a:path>
              </a:pathLst>
            </a:custGeom>
            <a:noFill/>
            <a:ln w="6350" cap="rnd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14D3106-E18E-3821-F179-EDF17F643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" y="1392"/>
              <a:ext cx="251" cy="190"/>
            </a:xfrm>
            <a:custGeom>
              <a:avLst/>
              <a:gdLst>
                <a:gd name="T0" fmla="*/ 293 w 243"/>
                <a:gd name="T1" fmla="*/ 263 h 184"/>
                <a:gd name="T2" fmla="*/ 172 w 243"/>
                <a:gd name="T3" fmla="*/ 381 h 184"/>
                <a:gd name="T4" fmla="*/ 3 w 243"/>
                <a:gd name="T5" fmla="*/ 532 h 184"/>
                <a:gd name="T6" fmla="*/ 121 w 243"/>
                <a:gd name="T7" fmla="*/ 725 h 184"/>
                <a:gd name="T8" fmla="*/ 371 w 243"/>
                <a:gd name="T9" fmla="*/ 754 h 184"/>
                <a:gd name="T10" fmla="*/ 577 w 243"/>
                <a:gd name="T11" fmla="*/ 794 h 184"/>
                <a:gd name="T12" fmla="*/ 750 w 243"/>
                <a:gd name="T13" fmla="*/ 663 h 184"/>
                <a:gd name="T14" fmla="*/ 877 w 243"/>
                <a:gd name="T15" fmla="*/ 575 h 184"/>
                <a:gd name="T16" fmla="*/ 1031 w 243"/>
                <a:gd name="T17" fmla="*/ 463 h 184"/>
                <a:gd name="T18" fmla="*/ 1139 w 243"/>
                <a:gd name="T19" fmla="*/ 374 h 184"/>
                <a:gd name="T20" fmla="*/ 1101 w 243"/>
                <a:gd name="T21" fmla="*/ 176 h 184"/>
                <a:gd name="T22" fmla="*/ 967 w 243"/>
                <a:gd name="T23" fmla="*/ 14 h 184"/>
                <a:gd name="T24" fmla="*/ 801 w 243"/>
                <a:gd name="T25" fmla="*/ 12 h 184"/>
                <a:gd name="T26" fmla="*/ 561 w 243"/>
                <a:gd name="T27" fmla="*/ 140 h 184"/>
                <a:gd name="T28" fmla="*/ 293 w 243"/>
                <a:gd name="T29" fmla="*/ 263 h 1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3"/>
                <a:gd name="T46" fmla="*/ 0 h 184"/>
                <a:gd name="T47" fmla="*/ 243 w 243"/>
                <a:gd name="T48" fmla="*/ 184 h 1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3" h="184">
                  <a:moveTo>
                    <a:pt x="63" y="57"/>
                  </a:moveTo>
                  <a:cubicBezTo>
                    <a:pt x="55" y="72"/>
                    <a:pt x="53" y="74"/>
                    <a:pt x="38" y="81"/>
                  </a:cubicBezTo>
                  <a:cubicBezTo>
                    <a:pt x="24" y="87"/>
                    <a:pt x="2" y="93"/>
                    <a:pt x="3" y="114"/>
                  </a:cubicBezTo>
                  <a:cubicBezTo>
                    <a:pt x="4" y="135"/>
                    <a:pt x="0" y="155"/>
                    <a:pt x="27" y="155"/>
                  </a:cubicBezTo>
                  <a:cubicBezTo>
                    <a:pt x="54" y="155"/>
                    <a:pt x="61" y="150"/>
                    <a:pt x="78" y="162"/>
                  </a:cubicBezTo>
                  <a:cubicBezTo>
                    <a:pt x="95" y="173"/>
                    <a:pt x="105" y="184"/>
                    <a:pt x="122" y="169"/>
                  </a:cubicBezTo>
                  <a:cubicBezTo>
                    <a:pt x="138" y="155"/>
                    <a:pt x="149" y="157"/>
                    <a:pt x="159" y="142"/>
                  </a:cubicBezTo>
                  <a:cubicBezTo>
                    <a:pt x="169" y="128"/>
                    <a:pt x="173" y="123"/>
                    <a:pt x="185" y="123"/>
                  </a:cubicBezTo>
                  <a:cubicBezTo>
                    <a:pt x="197" y="123"/>
                    <a:pt x="201" y="110"/>
                    <a:pt x="216" y="100"/>
                  </a:cubicBezTo>
                  <a:cubicBezTo>
                    <a:pt x="231" y="91"/>
                    <a:pt x="241" y="92"/>
                    <a:pt x="241" y="80"/>
                  </a:cubicBezTo>
                  <a:cubicBezTo>
                    <a:pt x="241" y="68"/>
                    <a:pt x="243" y="48"/>
                    <a:pt x="231" y="39"/>
                  </a:cubicBezTo>
                  <a:cubicBezTo>
                    <a:pt x="219" y="29"/>
                    <a:pt x="220" y="22"/>
                    <a:pt x="203" y="14"/>
                  </a:cubicBezTo>
                  <a:cubicBezTo>
                    <a:pt x="187" y="6"/>
                    <a:pt x="187" y="0"/>
                    <a:pt x="169" y="12"/>
                  </a:cubicBezTo>
                  <a:cubicBezTo>
                    <a:pt x="152" y="24"/>
                    <a:pt x="133" y="34"/>
                    <a:pt x="119" y="32"/>
                  </a:cubicBezTo>
                  <a:cubicBezTo>
                    <a:pt x="105" y="30"/>
                    <a:pt x="77" y="32"/>
                    <a:pt x="63" y="57"/>
                  </a:cubicBezTo>
                  <a:close/>
                </a:path>
              </a:pathLst>
            </a:custGeom>
            <a:solidFill>
              <a:srgbClr val="A03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D15E7F5-A65F-6A80-B8C2-60E9F4CB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1396"/>
              <a:ext cx="220" cy="174"/>
            </a:xfrm>
            <a:custGeom>
              <a:avLst/>
              <a:gdLst>
                <a:gd name="T0" fmla="*/ 250 w 213"/>
                <a:gd name="T1" fmla="*/ 234 h 169"/>
                <a:gd name="T2" fmla="*/ 140 w 213"/>
                <a:gd name="T3" fmla="*/ 327 h 169"/>
                <a:gd name="T4" fmla="*/ 2 w 213"/>
                <a:gd name="T5" fmla="*/ 457 h 169"/>
                <a:gd name="T6" fmla="*/ 116 w 213"/>
                <a:gd name="T7" fmla="*/ 600 h 169"/>
                <a:gd name="T8" fmla="*/ 336 w 213"/>
                <a:gd name="T9" fmla="*/ 613 h 169"/>
                <a:gd name="T10" fmla="*/ 525 w 213"/>
                <a:gd name="T11" fmla="*/ 631 h 169"/>
                <a:gd name="T12" fmla="*/ 679 w 213"/>
                <a:gd name="T13" fmla="*/ 523 h 169"/>
                <a:gd name="T14" fmla="*/ 778 w 213"/>
                <a:gd name="T15" fmla="*/ 444 h 169"/>
                <a:gd name="T16" fmla="*/ 906 w 213"/>
                <a:gd name="T17" fmla="*/ 357 h 169"/>
                <a:gd name="T18" fmla="*/ 1001 w 213"/>
                <a:gd name="T19" fmla="*/ 275 h 169"/>
                <a:gd name="T20" fmla="*/ 948 w 213"/>
                <a:gd name="T21" fmla="*/ 125 h 169"/>
                <a:gd name="T22" fmla="*/ 825 w 213"/>
                <a:gd name="T23" fmla="*/ 12 h 169"/>
                <a:gd name="T24" fmla="*/ 684 w 213"/>
                <a:gd name="T25" fmla="*/ 12 h 169"/>
                <a:gd name="T26" fmla="*/ 476 w 213"/>
                <a:gd name="T27" fmla="*/ 125 h 169"/>
                <a:gd name="T28" fmla="*/ 250 w 213"/>
                <a:gd name="T29" fmla="*/ 234 h 1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169"/>
                <a:gd name="T47" fmla="*/ 213 w 213"/>
                <a:gd name="T48" fmla="*/ 169 h 1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169">
                  <a:moveTo>
                    <a:pt x="53" y="58"/>
                  </a:moveTo>
                  <a:cubicBezTo>
                    <a:pt x="46" y="72"/>
                    <a:pt x="45" y="74"/>
                    <a:pt x="32" y="81"/>
                  </a:cubicBezTo>
                  <a:cubicBezTo>
                    <a:pt x="19" y="88"/>
                    <a:pt x="0" y="94"/>
                    <a:pt x="2" y="113"/>
                  </a:cubicBezTo>
                  <a:cubicBezTo>
                    <a:pt x="5" y="131"/>
                    <a:pt x="2" y="149"/>
                    <a:pt x="26" y="148"/>
                  </a:cubicBezTo>
                  <a:cubicBezTo>
                    <a:pt x="50" y="146"/>
                    <a:pt x="56" y="142"/>
                    <a:pt x="72" y="151"/>
                  </a:cubicBezTo>
                  <a:cubicBezTo>
                    <a:pt x="88" y="160"/>
                    <a:pt x="97" y="169"/>
                    <a:pt x="111" y="155"/>
                  </a:cubicBezTo>
                  <a:cubicBezTo>
                    <a:pt x="125" y="141"/>
                    <a:pt x="135" y="142"/>
                    <a:pt x="143" y="129"/>
                  </a:cubicBezTo>
                  <a:cubicBezTo>
                    <a:pt x="151" y="116"/>
                    <a:pt x="154" y="111"/>
                    <a:pt x="165" y="110"/>
                  </a:cubicBezTo>
                  <a:cubicBezTo>
                    <a:pt x="176" y="110"/>
                    <a:pt x="178" y="97"/>
                    <a:pt x="191" y="88"/>
                  </a:cubicBezTo>
                  <a:cubicBezTo>
                    <a:pt x="205" y="79"/>
                    <a:pt x="213" y="80"/>
                    <a:pt x="212" y="69"/>
                  </a:cubicBezTo>
                  <a:cubicBezTo>
                    <a:pt x="212" y="58"/>
                    <a:pt x="212" y="40"/>
                    <a:pt x="201" y="33"/>
                  </a:cubicBezTo>
                  <a:cubicBezTo>
                    <a:pt x="190" y="25"/>
                    <a:pt x="191" y="18"/>
                    <a:pt x="175" y="12"/>
                  </a:cubicBezTo>
                  <a:cubicBezTo>
                    <a:pt x="160" y="6"/>
                    <a:pt x="159" y="0"/>
                    <a:pt x="145" y="12"/>
                  </a:cubicBezTo>
                  <a:cubicBezTo>
                    <a:pt x="130" y="24"/>
                    <a:pt x="114" y="34"/>
                    <a:pt x="101" y="33"/>
                  </a:cubicBezTo>
                  <a:cubicBezTo>
                    <a:pt x="88" y="32"/>
                    <a:pt x="64" y="35"/>
                    <a:pt x="53" y="58"/>
                  </a:cubicBezTo>
                  <a:close/>
                </a:path>
              </a:pathLst>
            </a:custGeom>
            <a:solidFill>
              <a:srgbClr val="8C2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0830FBE-8720-4B69-EF5F-0618FC724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416"/>
              <a:ext cx="203" cy="146"/>
            </a:xfrm>
            <a:custGeom>
              <a:avLst/>
              <a:gdLst>
                <a:gd name="T0" fmla="*/ 233 w 197"/>
                <a:gd name="T1" fmla="*/ 138 h 142"/>
                <a:gd name="T2" fmla="*/ 133 w 197"/>
                <a:gd name="T3" fmla="*/ 220 h 142"/>
                <a:gd name="T4" fmla="*/ 4 w 197"/>
                <a:gd name="T5" fmla="*/ 308 h 142"/>
                <a:gd name="T6" fmla="*/ 90 w 197"/>
                <a:gd name="T7" fmla="*/ 431 h 142"/>
                <a:gd name="T8" fmla="*/ 255 w 197"/>
                <a:gd name="T9" fmla="*/ 467 h 142"/>
                <a:gd name="T10" fmla="*/ 399 w 197"/>
                <a:gd name="T11" fmla="*/ 495 h 142"/>
                <a:gd name="T12" fmla="*/ 533 w 197"/>
                <a:gd name="T13" fmla="*/ 418 h 142"/>
                <a:gd name="T14" fmla="*/ 625 w 197"/>
                <a:gd name="T15" fmla="*/ 365 h 142"/>
                <a:gd name="T16" fmla="*/ 736 w 197"/>
                <a:gd name="T17" fmla="*/ 307 h 142"/>
                <a:gd name="T18" fmla="*/ 813 w 197"/>
                <a:gd name="T19" fmla="*/ 247 h 142"/>
                <a:gd name="T20" fmla="*/ 789 w 197"/>
                <a:gd name="T21" fmla="*/ 117 h 142"/>
                <a:gd name="T22" fmla="*/ 705 w 197"/>
                <a:gd name="T23" fmla="*/ 12 h 142"/>
                <a:gd name="T24" fmla="*/ 597 w 197"/>
                <a:gd name="T25" fmla="*/ 8 h 142"/>
                <a:gd name="T26" fmla="*/ 419 w 197"/>
                <a:gd name="T27" fmla="*/ 86 h 142"/>
                <a:gd name="T28" fmla="*/ 233 w 197"/>
                <a:gd name="T29" fmla="*/ 138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"/>
                <a:gd name="T46" fmla="*/ 0 h 142"/>
                <a:gd name="T47" fmla="*/ 197 w 197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" h="142">
                  <a:moveTo>
                    <a:pt x="55" y="39"/>
                  </a:moveTo>
                  <a:cubicBezTo>
                    <a:pt x="47" y="51"/>
                    <a:pt x="46" y="52"/>
                    <a:pt x="34" y="57"/>
                  </a:cubicBezTo>
                  <a:cubicBezTo>
                    <a:pt x="22" y="61"/>
                    <a:pt x="4" y="65"/>
                    <a:pt x="4" y="82"/>
                  </a:cubicBezTo>
                  <a:cubicBezTo>
                    <a:pt x="4" y="98"/>
                    <a:pt x="0" y="114"/>
                    <a:pt x="21" y="115"/>
                  </a:cubicBezTo>
                  <a:cubicBezTo>
                    <a:pt x="43" y="117"/>
                    <a:pt x="48" y="113"/>
                    <a:pt x="61" y="123"/>
                  </a:cubicBezTo>
                  <a:cubicBezTo>
                    <a:pt x="75" y="133"/>
                    <a:pt x="82" y="142"/>
                    <a:pt x="95" y="131"/>
                  </a:cubicBezTo>
                  <a:cubicBezTo>
                    <a:pt x="109" y="120"/>
                    <a:pt x="118" y="122"/>
                    <a:pt x="127" y="111"/>
                  </a:cubicBezTo>
                  <a:cubicBezTo>
                    <a:pt x="135" y="101"/>
                    <a:pt x="139" y="97"/>
                    <a:pt x="148" y="97"/>
                  </a:cubicBezTo>
                  <a:cubicBezTo>
                    <a:pt x="158" y="98"/>
                    <a:pt x="161" y="87"/>
                    <a:pt x="174" y="81"/>
                  </a:cubicBezTo>
                  <a:cubicBezTo>
                    <a:pt x="186" y="74"/>
                    <a:pt x="194" y="75"/>
                    <a:pt x="194" y="66"/>
                  </a:cubicBezTo>
                  <a:cubicBezTo>
                    <a:pt x="195" y="56"/>
                    <a:pt x="197" y="41"/>
                    <a:pt x="188" y="33"/>
                  </a:cubicBezTo>
                  <a:cubicBezTo>
                    <a:pt x="179" y="25"/>
                    <a:pt x="181" y="19"/>
                    <a:pt x="168" y="12"/>
                  </a:cubicBezTo>
                  <a:cubicBezTo>
                    <a:pt x="155" y="4"/>
                    <a:pt x="155" y="0"/>
                    <a:pt x="141" y="8"/>
                  </a:cubicBezTo>
                  <a:cubicBezTo>
                    <a:pt x="126" y="17"/>
                    <a:pt x="111" y="25"/>
                    <a:pt x="100" y="22"/>
                  </a:cubicBezTo>
                  <a:cubicBezTo>
                    <a:pt x="89" y="20"/>
                    <a:pt x="67" y="20"/>
                    <a:pt x="55" y="39"/>
                  </a:cubicBezTo>
                  <a:close/>
                </a:path>
              </a:pathLst>
            </a:custGeom>
            <a:solidFill>
              <a:srgbClr val="7C2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6D4D7A8-850F-A932-592C-1208E0A8C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425"/>
              <a:ext cx="183" cy="127"/>
            </a:xfrm>
            <a:custGeom>
              <a:avLst/>
              <a:gdLst>
                <a:gd name="T0" fmla="*/ 252 w 177"/>
                <a:gd name="T1" fmla="*/ 134 h 123"/>
                <a:gd name="T2" fmla="*/ 148 w 177"/>
                <a:gd name="T3" fmla="*/ 216 h 123"/>
                <a:gd name="T4" fmla="*/ 5 w 177"/>
                <a:gd name="T5" fmla="*/ 306 h 123"/>
                <a:gd name="T6" fmla="*/ 96 w 177"/>
                <a:gd name="T7" fmla="*/ 448 h 123"/>
                <a:gd name="T8" fmla="*/ 265 w 177"/>
                <a:gd name="T9" fmla="*/ 494 h 123"/>
                <a:gd name="T10" fmla="*/ 416 w 177"/>
                <a:gd name="T11" fmla="*/ 528 h 123"/>
                <a:gd name="T12" fmla="*/ 551 w 177"/>
                <a:gd name="T13" fmla="*/ 449 h 123"/>
                <a:gd name="T14" fmla="*/ 651 w 177"/>
                <a:gd name="T15" fmla="*/ 395 h 123"/>
                <a:gd name="T16" fmla="*/ 768 w 177"/>
                <a:gd name="T17" fmla="*/ 337 h 123"/>
                <a:gd name="T18" fmla="*/ 852 w 177"/>
                <a:gd name="T19" fmla="*/ 276 h 123"/>
                <a:gd name="T20" fmla="*/ 840 w 177"/>
                <a:gd name="T21" fmla="*/ 134 h 123"/>
                <a:gd name="T22" fmla="*/ 746 w 177"/>
                <a:gd name="T23" fmla="*/ 11 h 123"/>
                <a:gd name="T24" fmla="*/ 630 w 177"/>
                <a:gd name="T25" fmla="*/ 8 h 123"/>
                <a:gd name="T26" fmla="*/ 452 w 177"/>
                <a:gd name="T27" fmla="*/ 89 h 123"/>
                <a:gd name="T28" fmla="*/ 252 w 177"/>
                <a:gd name="T29" fmla="*/ 134 h 1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123"/>
                <a:gd name="T47" fmla="*/ 177 w 177"/>
                <a:gd name="T48" fmla="*/ 123 h 1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123">
                  <a:moveTo>
                    <a:pt x="51" y="31"/>
                  </a:moveTo>
                  <a:cubicBezTo>
                    <a:pt x="44" y="41"/>
                    <a:pt x="43" y="43"/>
                    <a:pt x="32" y="46"/>
                  </a:cubicBezTo>
                  <a:cubicBezTo>
                    <a:pt x="21" y="50"/>
                    <a:pt x="5" y="52"/>
                    <a:pt x="5" y="67"/>
                  </a:cubicBezTo>
                  <a:cubicBezTo>
                    <a:pt x="4" y="82"/>
                    <a:pt x="0" y="95"/>
                    <a:pt x="19" y="97"/>
                  </a:cubicBezTo>
                  <a:cubicBezTo>
                    <a:pt x="37" y="99"/>
                    <a:pt x="43" y="97"/>
                    <a:pt x="54" y="106"/>
                  </a:cubicBezTo>
                  <a:cubicBezTo>
                    <a:pt x="65" y="115"/>
                    <a:pt x="71" y="123"/>
                    <a:pt x="84" y="114"/>
                  </a:cubicBezTo>
                  <a:cubicBezTo>
                    <a:pt x="96" y="105"/>
                    <a:pt x="104" y="107"/>
                    <a:pt x="112" y="98"/>
                  </a:cubicBezTo>
                  <a:cubicBezTo>
                    <a:pt x="120" y="89"/>
                    <a:pt x="123" y="86"/>
                    <a:pt x="132" y="86"/>
                  </a:cubicBezTo>
                  <a:cubicBezTo>
                    <a:pt x="140" y="87"/>
                    <a:pt x="143" y="78"/>
                    <a:pt x="155" y="73"/>
                  </a:cubicBezTo>
                  <a:cubicBezTo>
                    <a:pt x="166" y="67"/>
                    <a:pt x="173" y="69"/>
                    <a:pt x="173" y="60"/>
                  </a:cubicBezTo>
                  <a:cubicBezTo>
                    <a:pt x="174" y="52"/>
                    <a:pt x="177" y="38"/>
                    <a:pt x="169" y="31"/>
                  </a:cubicBezTo>
                  <a:cubicBezTo>
                    <a:pt x="162" y="23"/>
                    <a:pt x="163" y="18"/>
                    <a:pt x="152" y="11"/>
                  </a:cubicBezTo>
                  <a:cubicBezTo>
                    <a:pt x="141" y="5"/>
                    <a:pt x="141" y="0"/>
                    <a:pt x="128" y="8"/>
                  </a:cubicBezTo>
                  <a:cubicBezTo>
                    <a:pt x="115" y="15"/>
                    <a:pt x="101" y="21"/>
                    <a:pt x="92" y="18"/>
                  </a:cubicBezTo>
                  <a:cubicBezTo>
                    <a:pt x="82" y="16"/>
                    <a:pt x="63" y="15"/>
                    <a:pt x="51" y="31"/>
                  </a:cubicBezTo>
                  <a:close/>
                </a:path>
              </a:pathLst>
            </a:custGeom>
            <a:solidFill>
              <a:srgbClr val="7212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EC62075-47E5-410A-E7E8-0DA2EC105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02"/>
              <a:ext cx="171" cy="156"/>
            </a:xfrm>
            <a:custGeom>
              <a:avLst/>
              <a:gdLst>
                <a:gd name="T0" fmla="*/ 725 w 165"/>
                <a:gd name="T1" fmla="*/ 0 h 151"/>
                <a:gd name="T2" fmla="*/ 751 w 165"/>
                <a:gd name="T3" fmla="*/ 100 h 151"/>
                <a:gd name="T4" fmla="*/ 796 w 165"/>
                <a:gd name="T5" fmla="*/ 158 h 151"/>
                <a:gd name="T6" fmla="*/ 886 w 165"/>
                <a:gd name="T7" fmla="*/ 266 h 151"/>
                <a:gd name="T8" fmla="*/ 803 w 165"/>
                <a:gd name="T9" fmla="*/ 347 h 151"/>
                <a:gd name="T10" fmla="*/ 649 w 165"/>
                <a:gd name="T11" fmla="*/ 465 h 151"/>
                <a:gd name="T12" fmla="*/ 515 w 165"/>
                <a:gd name="T13" fmla="*/ 520 h 151"/>
                <a:gd name="T14" fmla="*/ 330 w 165"/>
                <a:gd name="T15" fmla="*/ 632 h 151"/>
                <a:gd name="T16" fmla="*/ 200 w 165"/>
                <a:gd name="T17" fmla="*/ 695 h 151"/>
                <a:gd name="T18" fmla="*/ 88 w 165"/>
                <a:gd name="T19" fmla="*/ 632 h 151"/>
                <a:gd name="T20" fmla="*/ 0 w 165"/>
                <a:gd name="T21" fmla="*/ 565 h 151"/>
                <a:gd name="T22" fmla="*/ 9 w 165"/>
                <a:gd name="T23" fmla="*/ 578 h 151"/>
                <a:gd name="T24" fmla="*/ 113 w 165"/>
                <a:gd name="T25" fmla="*/ 632 h 151"/>
                <a:gd name="T26" fmla="*/ 239 w 165"/>
                <a:gd name="T27" fmla="*/ 665 h 151"/>
                <a:gd name="T28" fmla="*/ 360 w 165"/>
                <a:gd name="T29" fmla="*/ 573 h 151"/>
                <a:gd name="T30" fmla="*/ 515 w 165"/>
                <a:gd name="T31" fmla="*/ 493 h 151"/>
                <a:gd name="T32" fmla="*/ 667 w 165"/>
                <a:gd name="T33" fmla="*/ 427 h 151"/>
                <a:gd name="T34" fmla="*/ 778 w 165"/>
                <a:gd name="T35" fmla="*/ 336 h 151"/>
                <a:gd name="T36" fmla="*/ 881 w 165"/>
                <a:gd name="T37" fmla="*/ 241 h 151"/>
                <a:gd name="T38" fmla="*/ 769 w 165"/>
                <a:gd name="T39" fmla="*/ 168 h 151"/>
                <a:gd name="T40" fmla="*/ 722 w 165"/>
                <a:gd name="T41" fmla="*/ 97 h 1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51"/>
                <a:gd name="T65" fmla="*/ 165 w 165"/>
                <a:gd name="T66" fmla="*/ 151 h 1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51">
                  <a:moveTo>
                    <a:pt x="131" y="0"/>
                  </a:moveTo>
                  <a:cubicBezTo>
                    <a:pt x="131" y="0"/>
                    <a:pt x="137" y="13"/>
                    <a:pt x="136" y="21"/>
                  </a:cubicBezTo>
                  <a:cubicBezTo>
                    <a:pt x="134" y="29"/>
                    <a:pt x="134" y="29"/>
                    <a:pt x="143" y="35"/>
                  </a:cubicBezTo>
                  <a:cubicBezTo>
                    <a:pt x="152" y="41"/>
                    <a:pt x="165" y="43"/>
                    <a:pt x="159" y="56"/>
                  </a:cubicBezTo>
                  <a:cubicBezTo>
                    <a:pt x="153" y="69"/>
                    <a:pt x="159" y="60"/>
                    <a:pt x="145" y="73"/>
                  </a:cubicBezTo>
                  <a:cubicBezTo>
                    <a:pt x="131" y="86"/>
                    <a:pt x="132" y="90"/>
                    <a:pt x="117" y="98"/>
                  </a:cubicBezTo>
                  <a:cubicBezTo>
                    <a:pt x="102" y="105"/>
                    <a:pt x="103" y="104"/>
                    <a:pt x="93" y="108"/>
                  </a:cubicBezTo>
                  <a:cubicBezTo>
                    <a:pt x="83" y="113"/>
                    <a:pt x="69" y="123"/>
                    <a:pt x="60" y="132"/>
                  </a:cubicBezTo>
                  <a:cubicBezTo>
                    <a:pt x="50" y="140"/>
                    <a:pt x="51" y="151"/>
                    <a:pt x="37" y="145"/>
                  </a:cubicBezTo>
                  <a:cubicBezTo>
                    <a:pt x="23" y="138"/>
                    <a:pt x="18" y="136"/>
                    <a:pt x="14" y="132"/>
                  </a:cubicBezTo>
                  <a:cubicBezTo>
                    <a:pt x="9" y="128"/>
                    <a:pt x="6" y="118"/>
                    <a:pt x="0" y="119"/>
                  </a:cubicBezTo>
                  <a:cubicBezTo>
                    <a:pt x="0" y="119"/>
                    <a:pt x="6" y="116"/>
                    <a:pt x="9" y="121"/>
                  </a:cubicBezTo>
                  <a:cubicBezTo>
                    <a:pt x="12" y="126"/>
                    <a:pt x="12" y="127"/>
                    <a:pt x="21" y="132"/>
                  </a:cubicBezTo>
                  <a:cubicBezTo>
                    <a:pt x="30" y="138"/>
                    <a:pt x="36" y="145"/>
                    <a:pt x="42" y="139"/>
                  </a:cubicBezTo>
                  <a:cubicBezTo>
                    <a:pt x="47" y="134"/>
                    <a:pt x="55" y="127"/>
                    <a:pt x="65" y="120"/>
                  </a:cubicBezTo>
                  <a:cubicBezTo>
                    <a:pt x="75" y="112"/>
                    <a:pt x="82" y="108"/>
                    <a:pt x="93" y="103"/>
                  </a:cubicBezTo>
                  <a:cubicBezTo>
                    <a:pt x="103" y="98"/>
                    <a:pt x="113" y="97"/>
                    <a:pt x="120" y="90"/>
                  </a:cubicBezTo>
                  <a:cubicBezTo>
                    <a:pt x="128" y="83"/>
                    <a:pt x="130" y="78"/>
                    <a:pt x="141" y="71"/>
                  </a:cubicBezTo>
                  <a:cubicBezTo>
                    <a:pt x="152" y="63"/>
                    <a:pt x="165" y="56"/>
                    <a:pt x="158" y="50"/>
                  </a:cubicBezTo>
                  <a:cubicBezTo>
                    <a:pt x="150" y="44"/>
                    <a:pt x="148" y="40"/>
                    <a:pt x="139" y="37"/>
                  </a:cubicBezTo>
                  <a:cubicBezTo>
                    <a:pt x="130" y="33"/>
                    <a:pt x="130" y="29"/>
                    <a:pt x="130" y="20"/>
                  </a:cubicBezTo>
                </a:path>
              </a:pathLst>
            </a:custGeom>
            <a:solidFill>
              <a:srgbClr val="8E1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51967-8668-FAB6-8F59-0C19D4A7F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3581"/>
              <a:ext cx="410" cy="382"/>
            </a:xfrm>
            <a:custGeom>
              <a:avLst/>
              <a:gdLst>
                <a:gd name="T0" fmla="*/ 0 w 397"/>
                <a:gd name="T1" fmla="*/ 1509 h 371"/>
                <a:gd name="T2" fmla="*/ 1861 w 397"/>
                <a:gd name="T3" fmla="*/ 1509 h 371"/>
                <a:gd name="T4" fmla="*/ 1537 w 397"/>
                <a:gd name="T5" fmla="*/ 546 h 371"/>
                <a:gd name="T6" fmla="*/ 1475 w 397"/>
                <a:gd name="T7" fmla="*/ 0 h 371"/>
                <a:gd name="T8" fmla="*/ 314 w 397"/>
                <a:gd name="T9" fmla="*/ 680 h 371"/>
                <a:gd name="T10" fmla="*/ 0 w 397"/>
                <a:gd name="T11" fmla="*/ 1509 h 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7"/>
                <a:gd name="T19" fmla="*/ 0 h 371"/>
                <a:gd name="T20" fmla="*/ 397 w 397"/>
                <a:gd name="T21" fmla="*/ 371 h 3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7" h="371">
                  <a:moveTo>
                    <a:pt x="0" y="371"/>
                  </a:moveTo>
                  <a:cubicBezTo>
                    <a:pt x="397" y="371"/>
                    <a:pt x="397" y="371"/>
                    <a:pt x="397" y="371"/>
                  </a:cubicBezTo>
                  <a:cubicBezTo>
                    <a:pt x="397" y="371"/>
                    <a:pt x="343" y="150"/>
                    <a:pt x="329" y="135"/>
                  </a:cubicBezTo>
                  <a:cubicBezTo>
                    <a:pt x="314" y="121"/>
                    <a:pt x="313" y="0"/>
                    <a:pt x="313" y="0"/>
                  </a:cubicBezTo>
                  <a:cubicBezTo>
                    <a:pt x="313" y="0"/>
                    <a:pt x="209" y="160"/>
                    <a:pt x="68" y="168"/>
                  </a:cubicBezTo>
                  <a:cubicBezTo>
                    <a:pt x="68" y="168"/>
                    <a:pt x="66" y="285"/>
                    <a:pt x="0" y="371"/>
                  </a:cubicBezTo>
                  <a:close/>
                </a:path>
              </a:pathLst>
            </a:custGeom>
            <a:solidFill>
              <a:srgbClr val="F2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2C43F07-DA00-871E-CCEA-ABFD0C200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652"/>
              <a:ext cx="644" cy="295"/>
            </a:xfrm>
            <a:custGeom>
              <a:avLst/>
              <a:gdLst>
                <a:gd name="T0" fmla="*/ 11 w 622"/>
                <a:gd name="T1" fmla="*/ 7 h 287"/>
                <a:gd name="T2" fmla="*/ 9 w 622"/>
                <a:gd name="T3" fmla="*/ 2 h 287"/>
                <a:gd name="T4" fmla="*/ 673 w 622"/>
                <a:gd name="T5" fmla="*/ 96 h 287"/>
                <a:gd name="T6" fmla="*/ 1249 w 622"/>
                <a:gd name="T7" fmla="*/ 105 h 287"/>
                <a:gd name="T8" fmla="*/ 2280 w 622"/>
                <a:gd name="T9" fmla="*/ 510 h 287"/>
                <a:gd name="T10" fmla="*/ 3289 w 622"/>
                <a:gd name="T11" fmla="*/ 986 h 287"/>
                <a:gd name="T12" fmla="*/ 3289 w 622"/>
                <a:gd name="T13" fmla="*/ 1070 h 287"/>
                <a:gd name="T14" fmla="*/ 2589 w 622"/>
                <a:gd name="T15" fmla="*/ 699 h 287"/>
                <a:gd name="T16" fmla="*/ 2030 w 622"/>
                <a:gd name="T17" fmla="*/ 685 h 287"/>
                <a:gd name="T18" fmla="*/ 1412 w 622"/>
                <a:gd name="T19" fmla="*/ 619 h 287"/>
                <a:gd name="T20" fmla="*/ 787 w 622"/>
                <a:gd name="T21" fmla="*/ 397 h 287"/>
                <a:gd name="T22" fmla="*/ 287 w 622"/>
                <a:gd name="T23" fmla="*/ 259 h 287"/>
                <a:gd name="T24" fmla="*/ 0 w 622"/>
                <a:gd name="T25" fmla="*/ 0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2"/>
                <a:gd name="T40" fmla="*/ 0 h 287"/>
                <a:gd name="T41" fmla="*/ 622 w 622"/>
                <a:gd name="T42" fmla="*/ 287 h 2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2" h="287">
                  <a:moveTo>
                    <a:pt x="11" y="7"/>
                  </a:moveTo>
                  <a:cubicBezTo>
                    <a:pt x="8" y="6"/>
                    <a:pt x="7" y="4"/>
                    <a:pt x="9" y="2"/>
                  </a:cubicBezTo>
                  <a:cubicBezTo>
                    <a:pt x="49" y="7"/>
                    <a:pt x="85" y="24"/>
                    <a:pt x="127" y="26"/>
                  </a:cubicBezTo>
                  <a:cubicBezTo>
                    <a:pt x="162" y="28"/>
                    <a:pt x="198" y="24"/>
                    <a:pt x="234" y="29"/>
                  </a:cubicBezTo>
                  <a:cubicBezTo>
                    <a:pt x="318" y="42"/>
                    <a:pt x="358" y="100"/>
                    <a:pt x="430" y="137"/>
                  </a:cubicBezTo>
                  <a:cubicBezTo>
                    <a:pt x="499" y="174"/>
                    <a:pt x="616" y="164"/>
                    <a:pt x="621" y="264"/>
                  </a:cubicBezTo>
                  <a:cubicBezTo>
                    <a:pt x="622" y="272"/>
                    <a:pt x="621" y="280"/>
                    <a:pt x="621" y="287"/>
                  </a:cubicBezTo>
                  <a:cubicBezTo>
                    <a:pt x="589" y="239"/>
                    <a:pt x="550" y="196"/>
                    <a:pt x="489" y="187"/>
                  </a:cubicBezTo>
                  <a:cubicBezTo>
                    <a:pt x="455" y="182"/>
                    <a:pt x="417" y="180"/>
                    <a:pt x="382" y="183"/>
                  </a:cubicBezTo>
                  <a:cubicBezTo>
                    <a:pt x="338" y="187"/>
                    <a:pt x="308" y="182"/>
                    <a:pt x="266" y="166"/>
                  </a:cubicBezTo>
                  <a:cubicBezTo>
                    <a:pt x="225" y="151"/>
                    <a:pt x="189" y="126"/>
                    <a:pt x="149" y="107"/>
                  </a:cubicBezTo>
                  <a:cubicBezTo>
                    <a:pt x="119" y="93"/>
                    <a:pt x="86" y="82"/>
                    <a:pt x="55" y="70"/>
                  </a:cubicBezTo>
                  <a:cubicBezTo>
                    <a:pt x="28" y="59"/>
                    <a:pt x="1" y="31"/>
                    <a:pt x="0" y="0"/>
                  </a:cubicBezTo>
                </a:path>
              </a:pathLst>
            </a:custGeom>
            <a:solidFill>
              <a:srgbClr val="F4D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2150735-8355-ECA7-9807-27C08DC4B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" y="2196"/>
              <a:ext cx="568" cy="650"/>
            </a:xfrm>
            <a:custGeom>
              <a:avLst/>
              <a:gdLst>
                <a:gd name="T0" fmla="*/ 0 w 550"/>
                <a:gd name="T1" fmla="*/ 9 h 631"/>
                <a:gd name="T2" fmla="*/ 357 w 550"/>
                <a:gd name="T3" fmla="*/ 1154 h 631"/>
                <a:gd name="T4" fmla="*/ 1000 w 550"/>
                <a:gd name="T5" fmla="*/ 1973 h 631"/>
                <a:gd name="T6" fmla="*/ 1900 w 550"/>
                <a:gd name="T7" fmla="*/ 2326 h 631"/>
                <a:gd name="T8" fmla="*/ 2250 w 550"/>
                <a:gd name="T9" fmla="*/ 2454 h 631"/>
                <a:gd name="T10" fmla="*/ 2499 w 550"/>
                <a:gd name="T11" fmla="*/ 2542 h 631"/>
                <a:gd name="T12" fmla="*/ 2534 w 550"/>
                <a:gd name="T13" fmla="*/ 2188 h 631"/>
                <a:gd name="T14" fmla="*/ 2559 w 550"/>
                <a:gd name="T15" fmla="*/ 1761 h 631"/>
                <a:gd name="T16" fmla="*/ 2454 w 550"/>
                <a:gd name="T17" fmla="*/ 1389 h 631"/>
                <a:gd name="T18" fmla="*/ 2303 w 550"/>
                <a:gd name="T19" fmla="*/ 1555 h 631"/>
                <a:gd name="T20" fmla="*/ 1995 w 550"/>
                <a:gd name="T21" fmla="*/ 1712 h 631"/>
                <a:gd name="T22" fmla="*/ 711 w 550"/>
                <a:gd name="T23" fmla="*/ 1037 h 631"/>
                <a:gd name="T24" fmla="*/ 409 w 550"/>
                <a:gd name="T25" fmla="*/ 637 h 631"/>
                <a:gd name="T26" fmla="*/ 259 w 550"/>
                <a:gd name="T27" fmla="*/ 228 h 631"/>
                <a:gd name="T28" fmla="*/ 2 w 550"/>
                <a:gd name="T29" fmla="*/ 0 h 6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0"/>
                <a:gd name="T46" fmla="*/ 0 h 631"/>
                <a:gd name="T47" fmla="*/ 550 w 550"/>
                <a:gd name="T48" fmla="*/ 631 h 6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0" h="631">
                  <a:moveTo>
                    <a:pt x="0" y="9"/>
                  </a:moveTo>
                  <a:cubicBezTo>
                    <a:pt x="47" y="87"/>
                    <a:pt x="38" y="192"/>
                    <a:pt x="76" y="276"/>
                  </a:cubicBezTo>
                  <a:cubicBezTo>
                    <a:pt x="112" y="356"/>
                    <a:pt x="137" y="422"/>
                    <a:pt x="212" y="475"/>
                  </a:cubicBezTo>
                  <a:cubicBezTo>
                    <a:pt x="268" y="516"/>
                    <a:pt x="336" y="544"/>
                    <a:pt x="403" y="560"/>
                  </a:cubicBezTo>
                  <a:cubicBezTo>
                    <a:pt x="430" y="567"/>
                    <a:pt x="456" y="574"/>
                    <a:pt x="480" y="591"/>
                  </a:cubicBezTo>
                  <a:cubicBezTo>
                    <a:pt x="494" y="600"/>
                    <a:pt x="517" y="631"/>
                    <a:pt x="534" y="612"/>
                  </a:cubicBezTo>
                  <a:cubicBezTo>
                    <a:pt x="546" y="599"/>
                    <a:pt x="536" y="544"/>
                    <a:pt x="538" y="527"/>
                  </a:cubicBezTo>
                  <a:cubicBezTo>
                    <a:pt x="541" y="493"/>
                    <a:pt x="542" y="458"/>
                    <a:pt x="545" y="424"/>
                  </a:cubicBezTo>
                  <a:cubicBezTo>
                    <a:pt x="547" y="407"/>
                    <a:pt x="550" y="335"/>
                    <a:pt x="521" y="335"/>
                  </a:cubicBezTo>
                  <a:cubicBezTo>
                    <a:pt x="514" y="335"/>
                    <a:pt x="494" y="368"/>
                    <a:pt x="489" y="374"/>
                  </a:cubicBezTo>
                  <a:cubicBezTo>
                    <a:pt x="471" y="393"/>
                    <a:pt x="452" y="404"/>
                    <a:pt x="427" y="413"/>
                  </a:cubicBezTo>
                  <a:cubicBezTo>
                    <a:pt x="283" y="461"/>
                    <a:pt x="227" y="353"/>
                    <a:pt x="153" y="250"/>
                  </a:cubicBezTo>
                  <a:cubicBezTo>
                    <a:pt x="131" y="219"/>
                    <a:pt x="104" y="186"/>
                    <a:pt x="88" y="152"/>
                  </a:cubicBezTo>
                  <a:cubicBezTo>
                    <a:pt x="74" y="121"/>
                    <a:pt x="71" y="86"/>
                    <a:pt x="56" y="55"/>
                  </a:cubicBezTo>
                  <a:cubicBezTo>
                    <a:pt x="44" y="30"/>
                    <a:pt x="27" y="14"/>
                    <a:pt x="2" y="0"/>
                  </a:cubicBezTo>
                </a:path>
              </a:pathLst>
            </a:custGeom>
            <a:solidFill>
              <a:srgbClr val="F4D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F3EB410-7298-8E11-5908-BDD889ABD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" y="3149"/>
              <a:ext cx="547" cy="668"/>
            </a:xfrm>
            <a:custGeom>
              <a:avLst/>
              <a:gdLst>
                <a:gd name="T0" fmla="*/ 0 w 529"/>
                <a:gd name="T1" fmla="*/ 2280 h 648"/>
                <a:gd name="T2" fmla="*/ 1652 w 529"/>
                <a:gd name="T3" fmla="*/ 2065 h 648"/>
                <a:gd name="T4" fmla="*/ 2455 w 529"/>
                <a:gd name="T5" fmla="*/ 0 h 648"/>
                <a:gd name="T6" fmla="*/ 0 w 529"/>
                <a:gd name="T7" fmla="*/ 2280 h 6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9"/>
                <a:gd name="T13" fmla="*/ 0 h 648"/>
                <a:gd name="T14" fmla="*/ 529 w 529"/>
                <a:gd name="T15" fmla="*/ 648 h 6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9" h="648">
                  <a:moveTo>
                    <a:pt x="0" y="531"/>
                  </a:moveTo>
                  <a:cubicBezTo>
                    <a:pt x="0" y="531"/>
                    <a:pt x="166" y="648"/>
                    <a:pt x="331" y="479"/>
                  </a:cubicBezTo>
                  <a:cubicBezTo>
                    <a:pt x="497" y="309"/>
                    <a:pt x="529" y="158"/>
                    <a:pt x="491" y="0"/>
                  </a:cubicBezTo>
                  <a:cubicBezTo>
                    <a:pt x="491" y="0"/>
                    <a:pt x="436" y="574"/>
                    <a:pt x="0" y="53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FD33C7A-4FD6-DB59-174A-88276927B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3585"/>
              <a:ext cx="248" cy="208"/>
            </a:xfrm>
            <a:custGeom>
              <a:avLst/>
              <a:gdLst>
                <a:gd name="T0" fmla="*/ 0 w 239"/>
                <a:gd name="T1" fmla="*/ 679 h 202"/>
                <a:gd name="T2" fmla="*/ 1413 w 239"/>
                <a:gd name="T3" fmla="*/ 0 h 202"/>
                <a:gd name="T4" fmla="*/ 0 w 239"/>
                <a:gd name="T5" fmla="*/ 679 h 202"/>
                <a:gd name="T6" fmla="*/ 0 60000 65536"/>
                <a:gd name="T7" fmla="*/ 0 60000 65536"/>
                <a:gd name="T8" fmla="*/ 0 60000 65536"/>
                <a:gd name="T9" fmla="*/ 0 w 239"/>
                <a:gd name="T10" fmla="*/ 0 h 202"/>
                <a:gd name="T11" fmla="*/ 239 w 239"/>
                <a:gd name="T12" fmla="*/ 202 h 2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9" h="202">
                  <a:moveTo>
                    <a:pt x="0" y="167"/>
                  </a:moveTo>
                  <a:cubicBezTo>
                    <a:pt x="0" y="167"/>
                    <a:pt x="133" y="154"/>
                    <a:pt x="239" y="0"/>
                  </a:cubicBezTo>
                  <a:cubicBezTo>
                    <a:pt x="239" y="0"/>
                    <a:pt x="197" y="202"/>
                    <a:pt x="0" y="167"/>
                  </a:cubicBezTo>
                  <a:close/>
                </a:path>
              </a:pathLst>
            </a:custGeom>
            <a:solidFill>
              <a:srgbClr val="E5B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7486AE-EDCE-166B-F2B0-9C8653207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848"/>
              <a:ext cx="364" cy="730"/>
            </a:xfrm>
            <a:custGeom>
              <a:avLst/>
              <a:gdLst>
                <a:gd name="T0" fmla="*/ 548 w 352"/>
                <a:gd name="T1" fmla="*/ 87 h 708"/>
                <a:gd name="T2" fmla="*/ 1438 w 352"/>
                <a:gd name="T3" fmla="*/ 668 h 708"/>
                <a:gd name="T4" fmla="*/ 1657 w 352"/>
                <a:gd name="T5" fmla="*/ 1719 h 708"/>
                <a:gd name="T6" fmla="*/ 496 w 352"/>
                <a:gd name="T7" fmla="*/ 3067 h 708"/>
                <a:gd name="T8" fmla="*/ 206 w 352"/>
                <a:gd name="T9" fmla="*/ 2353 h 708"/>
                <a:gd name="T10" fmla="*/ 422 w 352"/>
                <a:gd name="T11" fmla="*/ 1305 h 708"/>
                <a:gd name="T12" fmla="*/ 206 w 352"/>
                <a:gd name="T13" fmla="*/ 495 h 708"/>
                <a:gd name="T14" fmla="*/ 244 w 352"/>
                <a:gd name="T15" fmla="*/ 118 h 708"/>
                <a:gd name="T16" fmla="*/ 601 w 352"/>
                <a:gd name="T17" fmla="*/ 87 h 7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2"/>
                <a:gd name="T28" fmla="*/ 0 h 708"/>
                <a:gd name="T29" fmla="*/ 352 w 352"/>
                <a:gd name="T30" fmla="*/ 708 h 7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2" h="708">
                  <a:moveTo>
                    <a:pt x="109" y="19"/>
                  </a:moveTo>
                  <a:cubicBezTo>
                    <a:pt x="183" y="48"/>
                    <a:pt x="254" y="77"/>
                    <a:pt x="287" y="153"/>
                  </a:cubicBezTo>
                  <a:cubicBezTo>
                    <a:pt x="319" y="225"/>
                    <a:pt x="321" y="319"/>
                    <a:pt x="332" y="396"/>
                  </a:cubicBezTo>
                  <a:cubicBezTo>
                    <a:pt x="352" y="527"/>
                    <a:pt x="246" y="708"/>
                    <a:pt x="99" y="705"/>
                  </a:cubicBezTo>
                  <a:cubicBezTo>
                    <a:pt x="0" y="703"/>
                    <a:pt x="21" y="609"/>
                    <a:pt x="41" y="542"/>
                  </a:cubicBezTo>
                  <a:cubicBezTo>
                    <a:pt x="64" y="465"/>
                    <a:pt x="102" y="381"/>
                    <a:pt x="85" y="300"/>
                  </a:cubicBezTo>
                  <a:cubicBezTo>
                    <a:pt x="72" y="237"/>
                    <a:pt x="47" y="177"/>
                    <a:pt x="41" y="113"/>
                  </a:cubicBezTo>
                  <a:cubicBezTo>
                    <a:pt x="39" y="87"/>
                    <a:pt x="32" y="52"/>
                    <a:pt x="48" y="29"/>
                  </a:cubicBezTo>
                  <a:cubicBezTo>
                    <a:pt x="68" y="0"/>
                    <a:pt x="93" y="7"/>
                    <a:pt x="120" y="19"/>
                  </a:cubicBezTo>
                </a:path>
              </a:pathLst>
            </a:custGeom>
            <a:solidFill>
              <a:srgbClr val="F8F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74D0252-18A2-3B14-42B9-C1B5AC923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1245"/>
              <a:ext cx="521" cy="577"/>
            </a:xfrm>
            <a:custGeom>
              <a:avLst/>
              <a:gdLst>
                <a:gd name="T0" fmla="*/ 1013 w 504"/>
                <a:gd name="T1" fmla="*/ 11 h 560"/>
                <a:gd name="T2" fmla="*/ 1576 w 504"/>
                <a:gd name="T3" fmla="*/ 246 h 560"/>
                <a:gd name="T4" fmla="*/ 1918 w 504"/>
                <a:gd name="T5" fmla="*/ 500 h 560"/>
                <a:gd name="T6" fmla="*/ 2415 w 504"/>
                <a:gd name="T7" fmla="*/ 1199 h 560"/>
                <a:gd name="T8" fmla="*/ 2205 w 504"/>
                <a:gd name="T9" fmla="*/ 2054 h 560"/>
                <a:gd name="T10" fmla="*/ 1629 w 504"/>
                <a:gd name="T11" fmla="*/ 2293 h 560"/>
                <a:gd name="T12" fmla="*/ 846 w 504"/>
                <a:gd name="T13" fmla="*/ 2034 h 560"/>
                <a:gd name="T14" fmla="*/ 382 w 504"/>
                <a:gd name="T15" fmla="*/ 1713 h 560"/>
                <a:gd name="T16" fmla="*/ 4 w 504"/>
                <a:gd name="T17" fmla="*/ 1428 h 560"/>
                <a:gd name="T18" fmla="*/ 417 w 504"/>
                <a:gd name="T19" fmla="*/ 970 h 560"/>
                <a:gd name="T20" fmla="*/ 582 w 504"/>
                <a:gd name="T21" fmla="*/ 425 h 560"/>
                <a:gd name="T22" fmla="*/ 1041 w 504"/>
                <a:gd name="T23" fmla="*/ 5 h 5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4"/>
                <a:gd name="T37" fmla="*/ 0 h 560"/>
                <a:gd name="T38" fmla="*/ 504 w 504"/>
                <a:gd name="T39" fmla="*/ 560 h 5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4" h="560">
                  <a:moveTo>
                    <a:pt x="207" y="11"/>
                  </a:moveTo>
                  <a:cubicBezTo>
                    <a:pt x="243" y="28"/>
                    <a:pt x="285" y="31"/>
                    <a:pt x="320" y="59"/>
                  </a:cubicBezTo>
                  <a:cubicBezTo>
                    <a:pt x="344" y="78"/>
                    <a:pt x="366" y="99"/>
                    <a:pt x="389" y="119"/>
                  </a:cubicBezTo>
                  <a:cubicBezTo>
                    <a:pt x="432" y="157"/>
                    <a:pt x="480" y="229"/>
                    <a:pt x="491" y="286"/>
                  </a:cubicBezTo>
                  <a:cubicBezTo>
                    <a:pt x="504" y="355"/>
                    <a:pt x="473" y="425"/>
                    <a:pt x="449" y="489"/>
                  </a:cubicBezTo>
                  <a:cubicBezTo>
                    <a:pt x="429" y="543"/>
                    <a:pt x="387" y="560"/>
                    <a:pt x="331" y="545"/>
                  </a:cubicBezTo>
                  <a:cubicBezTo>
                    <a:pt x="280" y="531"/>
                    <a:pt x="214" y="513"/>
                    <a:pt x="171" y="484"/>
                  </a:cubicBezTo>
                  <a:cubicBezTo>
                    <a:pt x="138" y="461"/>
                    <a:pt x="113" y="428"/>
                    <a:pt x="77" y="408"/>
                  </a:cubicBezTo>
                  <a:cubicBezTo>
                    <a:pt x="47" y="392"/>
                    <a:pt x="0" y="384"/>
                    <a:pt x="4" y="340"/>
                  </a:cubicBezTo>
                  <a:cubicBezTo>
                    <a:pt x="8" y="294"/>
                    <a:pt x="61" y="265"/>
                    <a:pt x="85" y="231"/>
                  </a:cubicBezTo>
                  <a:cubicBezTo>
                    <a:pt x="112" y="193"/>
                    <a:pt x="102" y="145"/>
                    <a:pt x="118" y="102"/>
                  </a:cubicBezTo>
                  <a:cubicBezTo>
                    <a:pt x="132" y="69"/>
                    <a:pt x="167" y="0"/>
                    <a:pt x="212" y="5"/>
                  </a:cubicBezTo>
                </a:path>
              </a:pathLst>
            </a:custGeom>
            <a:solidFill>
              <a:srgbClr val="F8F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DAABF56-D24F-C063-774D-8D342D5BC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1010"/>
              <a:ext cx="136" cy="156"/>
            </a:xfrm>
            <a:custGeom>
              <a:avLst/>
              <a:gdLst>
                <a:gd name="T0" fmla="*/ 346 w 131"/>
                <a:gd name="T1" fmla="*/ 13 h 152"/>
                <a:gd name="T2" fmla="*/ 2 w 131"/>
                <a:gd name="T3" fmla="*/ 219 h 152"/>
                <a:gd name="T4" fmla="*/ 152 w 131"/>
                <a:gd name="T5" fmla="*/ 436 h 152"/>
                <a:gd name="T6" fmla="*/ 450 w 131"/>
                <a:gd name="T7" fmla="*/ 502 h 152"/>
                <a:gd name="T8" fmla="*/ 646 w 131"/>
                <a:gd name="T9" fmla="*/ 315 h 152"/>
                <a:gd name="T10" fmla="*/ 602 w 131"/>
                <a:gd name="T11" fmla="*/ 8 h 152"/>
                <a:gd name="T12" fmla="*/ 346 w 131"/>
                <a:gd name="T13" fmla="*/ 13 h 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1"/>
                <a:gd name="T22" fmla="*/ 0 h 152"/>
                <a:gd name="T23" fmla="*/ 131 w 131"/>
                <a:gd name="T24" fmla="*/ 152 h 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1" h="152">
                  <a:moveTo>
                    <a:pt x="58" y="13"/>
                  </a:moveTo>
                  <a:cubicBezTo>
                    <a:pt x="29" y="1"/>
                    <a:pt x="5" y="40"/>
                    <a:pt x="2" y="63"/>
                  </a:cubicBezTo>
                  <a:cubicBezTo>
                    <a:pt x="0" y="88"/>
                    <a:pt x="9" y="110"/>
                    <a:pt x="27" y="126"/>
                  </a:cubicBezTo>
                  <a:cubicBezTo>
                    <a:pt x="39" y="137"/>
                    <a:pt x="59" y="152"/>
                    <a:pt x="75" y="145"/>
                  </a:cubicBezTo>
                  <a:cubicBezTo>
                    <a:pt x="96" y="137"/>
                    <a:pt x="102" y="109"/>
                    <a:pt x="107" y="91"/>
                  </a:cubicBezTo>
                  <a:cubicBezTo>
                    <a:pt x="115" y="63"/>
                    <a:pt x="131" y="25"/>
                    <a:pt x="100" y="8"/>
                  </a:cubicBezTo>
                  <a:cubicBezTo>
                    <a:pt x="86" y="0"/>
                    <a:pt x="70" y="3"/>
                    <a:pt x="58" y="13"/>
                  </a:cubicBezTo>
                </a:path>
              </a:pathLst>
            </a:custGeom>
            <a:solidFill>
              <a:srgbClr val="F9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FAF5974-DA63-4CE9-C0A9-0882DB606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" y="1196"/>
              <a:ext cx="115" cy="162"/>
            </a:xfrm>
            <a:custGeom>
              <a:avLst/>
              <a:gdLst>
                <a:gd name="T0" fmla="*/ 492 w 111"/>
                <a:gd name="T1" fmla="*/ 13 h 157"/>
                <a:gd name="T2" fmla="*/ 190 w 111"/>
                <a:gd name="T3" fmla="*/ 221 h 157"/>
                <a:gd name="T4" fmla="*/ 2 w 111"/>
                <a:gd name="T5" fmla="*/ 406 h 157"/>
                <a:gd name="T6" fmla="*/ 371 w 111"/>
                <a:gd name="T7" fmla="*/ 654 h 157"/>
                <a:gd name="T8" fmla="*/ 456 w 111"/>
                <a:gd name="T9" fmla="*/ 419 h 157"/>
                <a:gd name="T10" fmla="*/ 584 w 111"/>
                <a:gd name="T11" fmla="*/ 207 h 157"/>
                <a:gd name="T12" fmla="*/ 489 w 111"/>
                <a:gd name="T13" fmla="*/ 11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157"/>
                <a:gd name="T23" fmla="*/ 111 w 111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157">
                  <a:moveTo>
                    <a:pt x="91" y="13"/>
                  </a:moveTo>
                  <a:cubicBezTo>
                    <a:pt x="70" y="19"/>
                    <a:pt x="53" y="34"/>
                    <a:pt x="36" y="48"/>
                  </a:cubicBezTo>
                  <a:cubicBezTo>
                    <a:pt x="23" y="58"/>
                    <a:pt x="0" y="73"/>
                    <a:pt x="2" y="91"/>
                  </a:cubicBezTo>
                  <a:cubicBezTo>
                    <a:pt x="4" y="113"/>
                    <a:pt x="44" y="157"/>
                    <a:pt x="68" y="145"/>
                  </a:cubicBezTo>
                  <a:cubicBezTo>
                    <a:pt x="84" y="137"/>
                    <a:pt x="79" y="108"/>
                    <a:pt x="84" y="94"/>
                  </a:cubicBezTo>
                  <a:cubicBezTo>
                    <a:pt x="90" y="77"/>
                    <a:pt x="101" y="63"/>
                    <a:pt x="107" y="46"/>
                  </a:cubicBezTo>
                  <a:cubicBezTo>
                    <a:pt x="110" y="35"/>
                    <a:pt x="111" y="0"/>
                    <a:pt x="90" y="11"/>
                  </a:cubicBezTo>
                </a:path>
              </a:pathLst>
            </a:custGeom>
            <a:solidFill>
              <a:srgbClr val="F9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B9C0D22-9CDE-10EB-7528-409A9642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872"/>
              <a:ext cx="251" cy="150"/>
            </a:xfrm>
            <a:custGeom>
              <a:avLst/>
              <a:gdLst>
                <a:gd name="T0" fmla="*/ 952 w 242"/>
                <a:gd name="T1" fmla="*/ 91 h 146"/>
                <a:gd name="T2" fmla="*/ 139 w 242"/>
                <a:gd name="T3" fmla="*/ 170 h 146"/>
                <a:gd name="T4" fmla="*/ 104 w 242"/>
                <a:gd name="T5" fmla="*/ 440 h 146"/>
                <a:gd name="T6" fmla="*/ 517 w 242"/>
                <a:gd name="T7" fmla="*/ 449 h 146"/>
                <a:gd name="T8" fmla="*/ 1014 w 242"/>
                <a:gd name="T9" fmla="*/ 459 h 146"/>
                <a:gd name="T10" fmla="*/ 1321 w 242"/>
                <a:gd name="T11" fmla="*/ 447 h 146"/>
                <a:gd name="T12" fmla="*/ 1221 w 242"/>
                <a:gd name="T13" fmla="*/ 229 h 146"/>
                <a:gd name="T14" fmla="*/ 952 w 242"/>
                <a:gd name="T15" fmla="*/ 91 h 1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2"/>
                <a:gd name="T25" fmla="*/ 0 h 146"/>
                <a:gd name="T26" fmla="*/ 242 w 242"/>
                <a:gd name="T27" fmla="*/ 146 h 1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2" h="146">
                  <a:moveTo>
                    <a:pt x="165" y="25"/>
                  </a:moveTo>
                  <a:cubicBezTo>
                    <a:pt x="122" y="0"/>
                    <a:pt x="55" y="5"/>
                    <a:pt x="26" y="48"/>
                  </a:cubicBezTo>
                  <a:cubicBezTo>
                    <a:pt x="11" y="69"/>
                    <a:pt x="0" y="99"/>
                    <a:pt x="18" y="121"/>
                  </a:cubicBezTo>
                  <a:cubicBezTo>
                    <a:pt x="37" y="146"/>
                    <a:pt x="67" y="131"/>
                    <a:pt x="90" y="123"/>
                  </a:cubicBezTo>
                  <a:cubicBezTo>
                    <a:pt x="119" y="113"/>
                    <a:pt x="146" y="116"/>
                    <a:pt x="175" y="125"/>
                  </a:cubicBezTo>
                  <a:cubicBezTo>
                    <a:pt x="190" y="130"/>
                    <a:pt x="218" y="141"/>
                    <a:pt x="229" y="122"/>
                  </a:cubicBezTo>
                  <a:cubicBezTo>
                    <a:pt x="242" y="101"/>
                    <a:pt x="223" y="79"/>
                    <a:pt x="212" y="63"/>
                  </a:cubicBezTo>
                  <a:cubicBezTo>
                    <a:pt x="200" y="48"/>
                    <a:pt x="179" y="38"/>
                    <a:pt x="165" y="25"/>
                  </a:cubicBezTo>
                </a:path>
              </a:pathLst>
            </a:custGeom>
            <a:solidFill>
              <a:srgbClr val="F9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F336228-F972-654E-B4E8-69518A154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" y="856"/>
              <a:ext cx="151" cy="101"/>
            </a:xfrm>
            <a:custGeom>
              <a:avLst/>
              <a:gdLst>
                <a:gd name="T0" fmla="*/ 434 w 146"/>
                <a:gd name="T1" fmla="*/ 3 h 98"/>
                <a:gd name="T2" fmla="*/ 108 w 146"/>
                <a:gd name="T3" fmla="*/ 16 h 98"/>
                <a:gd name="T4" fmla="*/ 112 w 146"/>
                <a:gd name="T5" fmla="*/ 344 h 98"/>
                <a:gd name="T6" fmla="*/ 419 w 146"/>
                <a:gd name="T7" fmla="*/ 326 h 98"/>
                <a:gd name="T8" fmla="*/ 627 w 146"/>
                <a:gd name="T9" fmla="*/ 358 h 98"/>
                <a:gd name="T10" fmla="*/ 592 w 146"/>
                <a:gd name="T11" fmla="*/ 110 h 98"/>
                <a:gd name="T12" fmla="*/ 420 w 146"/>
                <a:gd name="T13" fmla="*/ 4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98"/>
                <a:gd name="T23" fmla="*/ 146 w 146"/>
                <a:gd name="T24" fmla="*/ 98 h 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98">
                  <a:moveTo>
                    <a:pt x="87" y="3"/>
                  </a:moveTo>
                  <a:cubicBezTo>
                    <a:pt x="64" y="0"/>
                    <a:pt x="41" y="0"/>
                    <a:pt x="22" y="16"/>
                  </a:cubicBezTo>
                  <a:cubicBezTo>
                    <a:pt x="0" y="33"/>
                    <a:pt x="5" y="61"/>
                    <a:pt x="23" y="80"/>
                  </a:cubicBezTo>
                  <a:cubicBezTo>
                    <a:pt x="40" y="98"/>
                    <a:pt x="62" y="77"/>
                    <a:pt x="83" y="77"/>
                  </a:cubicBezTo>
                  <a:cubicBezTo>
                    <a:pt x="96" y="77"/>
                    <a:pt x="112" y="91"/>
                    <a:pt x="124" y="84"/>
                  </a:cubicBezTo>
                  <a:cubicBezTo>
                    <a:pt x="146" y="71"/>
                    <a:pt x="129" y="41"/>
                    <a:pt x="119" y="27"/>
                  </a:cubicBezTo>
                  <a:cubicBezTo>
                    <a:pt x="111" y="15"/>
                    <a:pt x="98" y="6"/>
                    <a:pt x="84" y="4"/>
                  </a:cubicBezTo>
                </a:path>
              </a:pathLst>
            </a:custGeom>
            <a:solidFill>
              <a:srgbClr val="F9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23A8CA5-D69A-6CA5-AF66-7D837EEC7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" y="895"/>
              <a:ext cx="135" cy="97"/>
            </a:xfrm>
            <a:custGeom>
              <a:avLst/>
              <a:gdLst>
                <a:gd name="T0" fmla="*/ 284 w 131"/>
                <a:gd name="T1" fmla="*/ 0 h 94"/>
                <a:gd name="T2" fmla="*/ 5 w 131"/>
                <a:gd name="T3" fmla="*/ 198 h 94"/>
                <a:gd name="T4" fmla="*/ 5 w 131"/>
                <a:gd name="T5" fmla="*/ 344 h 94"/>
                <a:gd name="T6" fmla="*/ 143 w 131"/>
                <a:gd name="T7" fmla="*/ 371 h 94"/>
                <a:gd name="T8" fmla="*/ 284 w 131"/>
                <a:gd name="T9" fmla="*/ 378 h 94"/>
                <a:gd name="T10" fmla="*/ 391 w 131"/>
                <a:gd name="T11" fmla="*/ 413 h 94"/>
                <a:gd name="T12" fmla="*/ 497 w 131"/>
                <a:gd name="T13" fmla="*/ 285 h 94"/>
                <a:gd name="T14" fmla="*/ 284 w 131"/>
                <a:gd name="T15" fmla="*/ 1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94"/>
                <a:gd name="T26" fmla="*/ 131 w 131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94">
                  <a:moveTo>
                    <a:pt x="68" y="0"/>
                  </a:moveTo>
                  <a:cubicBezTo>
                    <a:pt x="43" y="11"/>
                    <a:pt x="17" y="16"/>
                    <a:pt x="5" y="44"/>
                  </a:cubicBezTo>
                  <a:cubicBezTo>
                    <a:pt x="1" y="53"/>
                    <a:pt x="0" y="67"/>
                    <a:pt x="5" y="76"/>
                  </a:cubicBezTo>
                  <a:cubicBezTo>
                    <a:pt x="13" y="91"/>
                    <a:pt x="23" y="86"/>
                    <a:pt x="36" y="82"/>
                  </a:cubicBezTo>
                  <a:cubicBezTo>
                    <a:pt x="48" y="78"/>
                    <a:pt x="56" y="77"/>
                    <a:pt x="68" y="83"/>
                  </a:cubicBezTo>
                  <a:cubicBezTo>
                    <a:pt x="75" y="86"/>
                    <a:pt x="83" y="94"/>
                    <a:pt x="92" y="92"/>
                  </a:cubicBezTo>
                  <a:cubicBezTo>
                    <a:pt x="103" y="89"/>
                    <a:pt x="112" y="73"/>
                    <a:pt x="116" y="64"/>
                  </a:cubicBezTo>
                  <a:cubicBezTo>
                    <a:pt x="131" y="28"/>
                    <a:pt x="102" y="1"/>
                    <a:pt x="68" y="1"/>
                  </a:cubicBezTo>
                </a:path>
              </a:pathLst>
            </a:custGeom>
            <a:solidFill>
              <a:srgbClr val="F9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DC2E38F-EE36-2077-4E23-1DD896B6A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918"/>
              <a:ext cx="91" cy="49"/>
            </a:xfrm>
            <a:custGeom>
              <a:avLst/>
              <a:gdLst>
                <a:gd name="T0" fmla="*/ 289 w 88"/>
                <a:gd name="T1" fmla="*/ 7 h 47"/>
                <a:gd name="T2" fmla="*/ 13 w 88"/>
                <a:gd name="T3" fmla="*/ 211 h 47"/>
                <a:gd name="T4" fmla="*/ 380 w 88"/>
                <a:gd name="T5" fmla="*/ 249 h 47"/>
                <a:gd name="T6" fmla="*/ 280 w 88"/>
                <a:gd name="T7" fmla="*/ 6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47"/>
                <a:gd name="T14" fmla="*/ 88 w 88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47">
                  <a:moveTo>
                    <a:pt x="58" y="7"/>
                  </a:moveTo>
                  <a:cubicBezTo>
                    <a:pt x="45" y="2"/>
                    <a:pt x="0" y="5"/>
                    <a:pt x="13" y="30"/>
                  </a:cubicBezTo>
                  <a:cubicBezTo>
                    <a:pt x="22" y="47"/>
                    <a:pt x="63" y="46"/>
                    <a:pt x="75" y="34"/>
                  </a:cubicBezTo>
                  <a:cubicBezTo>
                    <a:pt x="88" y="22"/>
                    <a:pt x="73" y="0"/>
                    <a:pt x="57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BEE7239-0E1E-D25B-EBC4-FE0F75A88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920"/>
              <a:ext cx="142" cy="59"/>
            </a:xfrm>
            <a:custGeom>
              <a:avLst/>
              <a:gdLst>
                <a:gd name="T0" fmla="*/ 289 w 138"/>
                <a:gd name="T1" fmla="*/ 4 h 57"/>
                <a:gd name="T2" fmla="*/ 153 w 138"/>
                <a:gd name="T3" fmla="*/ 6 h 57"/>
                <a:gd name="T4" fmla="*/ 80 w 138"/>
                <a:gd name="T5" fmla="*/ 250 h 57"/>
                <a:gd name="T6" fmla="*/ 256 w 138"/>
                <a:gd name="T7" fmla="*/ 194 h 57"/>
                <a:gd name="T8" fmla="*/ 483 w 138"/>
                <a:gd name="T9" fmla="*/ 201 h 57"/>
                <a:gd name="T10" fmla="*/ 404 w 138"/>
                <a:gd name="T11" fmla="*/ 9 h 57"/>
                <a:gd name="T12" fmla="*/ 295 w 138"/>
                <a:gd name="T13" fmla="*/ 3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57"/>
                <a:gd name="T23" fmla="*/ 138 w 138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57">
                  <a:moveTo>
                    <a:pt x="75" y="4"/>
                  </a:moveTo>
                  <a:cubicBezTo>
                    <a:pt x="65" y="0"/>
                    <a:pt x="51" y="1"/>
                    <a:pt x="41" y="6"/>
                  </a:cubicBezTo>
                  <a:cubicBezTo>
                    <a:pt x="30" y="11"/>
                    <a:pt x="0" y="35"/>
                    <a:pt x="18" y="48"/>
                  </a:cubicBezTo>
                  <a:cubicBezTo>
                    <a:pt x="31" y="57"/>
                    <a:pt x="53" y="39"/>
                    <a:pt x="66" y="38"/>
                  </a:cubicBezTo>
                  <a:cubicBezTo>
                    <a:pt x="79" y="37"/>
                    <a:pt x="114" y="47"/>
                    <a:pt x="123" y="39"/>
                  </a:cubicBezTo>
                  <a:cubicBezTo>
                    <a:pt x="138" y="26"/>
                    <a:pt x="112" y="12"/>
                    <a:pt x="103" y="9"/>
                  </a:cubicBezTo>
                  <a:cubicBezTo>
                    <a:pt x="96" y="7"/>
                    <a:pt x="81" y="7"/>
                    <a:pt x="7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2D7CBB7-9903-88E0-F099-35B4C0C2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" y="877"/>
              <a:ext cx="72" cy="52"/>
            </a:xfrm>
            <a:custGeom>
              <a:avLst/>
              <a:gdLst>
                <a:gd name="T0" fmla="*/ 103 w 69"/>
                <a:gd name="T1" fmla="*/ 13 h 51"/>
                <a:gd name="T2" fmla="*/ 3 w 69"/>
                <a:gd name="T3" fmla="*/ 93 h 51"/>
                <a:gd name="T4" fmla="*/ 285 w 69"/>
                <a:gd name="T5" fmla="*/ 87 h 51"/>
                <a:gd name="T6" fmla="*/ 394 w 69"/>
                <a:gd name="T7" fmla="*/ 14 h 51"/>
                <a:gd name="T8" fmla="*/ 9 w 69"/>
                <a:gd name="T9" fmla="*/ 1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51"/>
                <a:gd name="T17" fmla="*/ 69 w 69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51">
                  <a:moveTo>
                    <a:pt x="12" y="13"/>
                  </a:moveTo>
                  <a:cubicBezTo>
                    <a:pt x="4" y="13"/>
                    <a:pt x="0" y="30"/>
                    <a:pt x="3" y="37"/>
                  </a:cubicBezTo>
                  <a:cubicBezTo>
                    <a:pt x="10" y="51"/>
                    <a:pt x="28" y="37"/>
                    <a:pt x="37" y="34"/>
                  </a:cubicBezTo>
                  <a:cubicBezTo>
                    <a:pt x="50" y="29"/>
                    <a:pt x="69" y="30"/>
                    <a:pt x="52" y="14"/>
                  </a:cubicBezTo>
                  <a:cubicBezTo>
                    <a:pt x="40" y="3"/>
                    <a:pt x="20" y="0"/>
                    <a:pt x="9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31CF0A2-9D6C-15B8-30F5-A9F37EB0F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1034"/>
              <a:ext cx="60" cy="79"/>
            </a:xfrm>
            <a:custGeom>
              <a:avLst/>
              <a:gdLst>
                <a:gd name="T0" fmla="*/ 192 w 58"/>
                <a:gd name="T1" fmla="*/ 1 h 77"/>
                <a:gd name="T2" fmla="*/ 4 w 58"/>
                <a:gd name="T3" fmla="*/ 137 h 77"/>
                <a:gd name="T4" fmla="*/ 92 w 58"/>
                <a:gd name="T5" fmla="*/ 248 h 77"/>
                <a:gd name="T6" fmla="*/ 162 w 58"/>
                <a:gd name="T7" fmla="*/ 177 h 77"/>
                <a:gd name="T8" fmla="*/ 269 w 58"/>
                <a:gd name="T9" fmla="*/ 12 h 77"/>
                <a:gd name="T10" fmla="*/ 186 w 58"/>
                <a:gd name="T11" fmla="*/ 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77"/>
                <a:gd name="T20" fmla="*/ 58 w 58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77">
                  <a:moveTo>
                    <a:pt x="39" y="1"/>
                  </a:moveTo>
                  <a:cubicBezTo>
                    <a:pt x="23" y="11"/>
                    <a:pt x="0" y="18"/>
                    <a:pt x="4" y="43"/>
                  </a:cubicBezTo>
                  <a:cubicBezTo>
                    <a:pt x="5" y="50"/>
                    <a:pt x="9" y="71"/>
                    <a:pt x="17" y="74"/>
                  </a:cubicBezTo>
                  <a:cubicBezTo>
                    <a:pt x="27" y="77"/>
                    <a:pt x="29" y="60"/>
                    <a:pt x="34" y="53"/>
                  </a:cubicBezTo>
                  <a:cubicBezTo>
                    <a:pt x="40" y="42"/>
                    <a:pt x="58" y="27"/>
                    <a:pt x="53" y="12"/>
                  </a:cubicBezTo>
                  <a:cubicBezTo>
                    <a:pt x="51" y="6"/>
                    <a:pt x="44" y="0"/>
                    <a:pt x="38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70AF092-CB4C-B409-1734-331617484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1243"/>
              <a:ext cx="71" cy="103"/>
            </a:xfrm>
            <a:custGeom>
              <a:avLst/>
              <a:gdLst>
                <a:gd name="T0" fmla="*/ 404 w 68"/>
                <a:gd name="T1" fmla="*/ 11 h 100"/>
                <a:gd name="T2" fmla="*/ 0 w 68"/>
                <a:gd name="T3" fmla="*/ 253 h 100"/>
                <a:gd name="T4" fmla="*/ 145 w 68"/>
                <a:gd name="T5" fmla="*/ 390 h 100"/>
                <a:gd name="T6" fmla="*/ 242 w 68"/>
                <a:gd name="T7" fmla="*/ 294 h 100"/>
                <a:gd name="T8" fmla="*/ 526 w 68"/>
                <a:gd name="T9" fmla="*/ 87 h 100"/>
                <a:gd name="T10" fmla="*/ 373 w 68"/>
                <a:gd name="T11" fmla="*/ 9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100"/>
                <a:gd name="T20" fmla="*/ 68 w 68"/>
                <a:gd name="T21" fmla="*/ 100 h 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100">
                  <a:moveTo>
                    <a:pt x="51" y="11"/>
                  </a:moveTo>
                  <a:cubicBezTo>
                    <a:pt x="34" y="9"/>
                    <a:pt x="2" y="45"/>
                    <a:pt x="0" y="62"/>
                  </a:cubicBezTo>
                  <a:cubicBezTo>
                    <a:pt x="0" y="71"/>
                    <a:pt x="10" y="91"/>
                    <a:pt x="19" y="95"/>
                  </a:cubicBezTo>
                  <a:cubicBezTo>
                    <a:pt x="32" y="100"/>
                    <a:pt x="27" y="81"/>
                    <a:pt x="31" y="72"/>
                  </a:cubicBezTo>
                  <a:cubicBezTo>
                    <a:pt x="37" y="54"/>
                    <a:pt x="68" y="39"/>
                    <a:pt x="67" y="20"/>
                  </a:cubicBezTo>
                  <a:cubicBezTo>
                    <a:pt x="66" y="12"/>
                    <a:pt x="53" y="0"/>
                    <a:pt x="48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A7DEC94-B39E-D199-526C-ED2CE8C8D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1430"/>
              <a:ext cx="125" cy="113"/>
            </a:xfrm>
            <a:custGeom>
              <a:avLst/>
              <a:gdLst>
                <a:gd name="T0" fmla="*/ 566 w 120"/>
                <a:gd name="T1" fmla="*/ 3 h 109"/>
                <a:gd name="T2" fmla="*/ 443 w 120"/>
                <a:gd name="T3" fmla="*/ 12 h 109"/>
                <a:gd name="T4" fmla="*/ 344 w 120"/>
                <a:gd name="T5" fmla="*/ 192 h 109"/>
                <a:gd name="T6" fmla="*/ 171 w 120"/>
                <a:gd name="T7" fmla="*/ 279 h 109"/>
                <a:gd name="T8" fmla="*/ 3 w 120"/>
                <a:gd name="T9" fmla="*/ 386 h 109"/>
                <a:gd name="T10" fmla="*/ 5 w 120"/>
                <a:gd name="T11" fmla="*/ 545 h 109"/>
                <a:gd name="T12" fmla="*/ 123 w 120"/>
                <a:gd name="T13" fmla="*/ 595 h 109"/>
                <a:gd name="T14" fmla="*/ 256 w 120"/>
                <a:gd name="T15" fmla="*/ 586 h 109"/>
                <a:gd name="T16" fmla="*/ 328 w 120"/>
                <a:gd name="T17" fmla="*/ 580 h 109"/>
                <a:gd name="T18" fmla="*/ 373 w 120"/>
                <a:gd name="T19" fmla="*/ 580 h 109"/>
                <a:gd name="T20" fmla="*/ 373 w 120"/>
                <a:gd name="T21" fmla="*/ 455 h 109"/>
                <a:gd name="T22" fmla="*/ 480 w 120"/>
                <a:gd name="T23" fmla="*/ 507 h 109"/>
                <a:gd name="T24" fmla="*/ 540 w 120"/>
                <a:gd name="T25" fmla="*/ 555 h 109"/>
                <a:gd name="T26" fmla="*/ 644 w 120"/>
                <a:gd name="T27" fmla="*/ 534 h 109"/>
                <a:gd name="T28" fmla="*/ 689 w 120"/>
                <a:gd name="T29" fmla="*/ 462 h 109"/>
                <a:gd name="T30" fmla="*/ 811 w 120"/>
                <a:gd name="T31" fmla="*/ 408 h 109"/>
                <a:gd name="T32" fmla="*/ 836 w 120"/>
                <a:gd name="T33" fmla="*/ 322 h 109"/>
                <a:gd name="T34" fmla="*/ 755 w 120"/>
                <a:gd name="T35" fmla="*/ 300 h 109"/>
                <a:gd name="T36" fmla="*/ 610 w 120"/>
                <a:gd name="T37" fmla="*/ 311 h 109"/>
                <a:gd name="T38" fmla="*/ 543 w 120"/>
                <a:gd name="T39" fmla="*/ 222 h 109"/>
                <a:gd name="T40" fmla="*/ 635 w 120"/>
                <a:gd name="T41" fmla="*/ 104 h 109"/>
                <a:gd name="T42" fmla="*/ 563 w 120"/>
                <a:gd name="T43" fmla="*/ 2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09"/>
                <a:gd name="T68" fmla="*/ 120 w 120"/>
                <a:gd name="T69" fmla="*/ 109 h 1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09">
                  <a:moveTo>
                    <a:pt x="80" y="3"/>
                  </a:moveTo>
                  <a:cubicBezTo>
                    <a:pt x="75" y="0"/>
                    <a:pt x="66" y="9"/>
                    <a:pt x="62" y="12"/>
                  </a:cubicBezTo>
                  <a:cubicBezTo>
                    <a:pt x="56" y="19"/>
                    <a:pt x="55" y="28"/>
                    <a:pt x="49" y="35"/>
                  </a:cubicBezTo>
                  <a:cubicBezTo>
                    <a:pt x="43" y="43"/>
                    <a:pt x="34" y="47"/>
                    <a:pt x="25" y="50"/>
                  </a:cubicBezTo>
                  <a:cubicBezTo>
                    <a:pt x="17" y="52"/>
                    <a:pt x="6" y="60"/>
                    <a:pt x="3" y="68"/>
                  </a:cubicBezTo>
                  <a:cubicBezTo>
                    <a:pt x="1" y="76"/>
                    <a:pt x="0" y="89"/>
                    <a:pt x="5" y="96"/>
                  </a:cubicBezTo>
                  <a:cubicBezTo>
                    <a:pt x="8" y="100"/>
                    <a:pt x="13" y="103"/>
                    <a:pt x="17" y="105"/>
                  </a:cubicBezTo>
                  <a:cubicBezTo>
                    <a:pt x="24" y="109"/>
                    <a:pt x="29" y="108"/>
                    <a:pt x="35" y="104"/>
                  </a:cubicBezTo>
                  <a:cubicBezTo>
                    <a:pt x="39" y="101"/>
                    <a:pt x="41" y="102"/>
                    <a:pt x="46" y="103"/>
                  </a:cubicBezTo>
                  <a:cubicBezTo>
                    <a:pt x="48" y="104"/>
                    <a:pt x="51" y="106"/>
                    <a:pt x="53" y="103"/>
                  </a:cubicBezTo>
                  <a:cubicBezTo>
                    <a:pt x="56" y="96"/>
                    <a:pt x="41" y="85"/>
                    <a:pt x="53" y="81"/>
                  </a:cubicBezTo>
                  <a:cubicBezTo>
                    <a:pt x="59" y="79"/>
                    <a:pt x="65" y="87"/>
                    <a:pt x="68" y="90"/>
                  </a:cubicBezTo>
                  <a:cubicBezTo>
                    <a:pt x="71" y="93"/>
                    <a:pt x="72" y="97"/>
                    <a:pt x="76" y="98"/>
                  </a:cubicBezTo>
                  <a:cubicBezTo>
                    <a:pt x="80" y="100"/>
                    <a:pt x="87" y="97"/>
                    <a:pt x="91" y="94"/>
                  </a:cubicBezTo>
                  <a:cubicBezTo>
                    <a:pt x="94" y="90"/>
                    <a:pt x="93" y="85"/>
                    <a:pt x="97" y="82"/>
                  </a:cubicBezTo>
                  <a:cubicBezTo>
                    <a:pt x="102" y="78"/>
                    <a:pt x="109" y="76"/>
                    <a:pt x="114" y="72"/>
                  </a:cubicBezTo>
                  <a:cubicBezTo>
                    <a:pt x="118" y="69"/>
                    <a:pt x="120" y="63"/>
                    <a:pt x="118" y="58"/>
                  </a:cubicBezTo>
                  <a:cubicBezTo>
                    <a:pt x="116" y="52"/>
                    <a:pt x="111" y="53"/>
                    <a:pt x="106" y="54"/>
                  </a:cubicBezTo>
                  <a:cubicBezTo>
                    <a:pt x="100" y="56"/>
                    <a:pt x="91" y="58"/>
                    <a:pt x="85" y="56"/>
                  </a:cubicBezTo>
                  <a:cubicBezTo>
                    <a:pt x="80" y="53"/>
                    <a:pt x="77" y="44"/>
                    <a:pt x="77" y="39"/>
                  </a:cubicBezTo>
                  <a:cubicBezTo>
                    <a:pt x="77" y="29"/>
                    <a:pt x="88" y="26"/>
                    <a:pt x="89" y="18"/>
                  </a:cubicBezTo>
                  <a:cubicBezTo>
                    <a:pt x="90" y="11"/>
                    <a:pt x="88" y="1"/>
                    <a:pt x="79" y="2"/>
                  </a:cubicBezTo>
                </a:path>
              </a:pathLst>
            </a:custGeom>
            <a:solidFill>
              <a:srgbClr val="631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A74A511-C15C-3B0A-CC74-9C20C1D7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1400"/>
              <a:ext cx="85" cy="58"/>
            </a:xfrm>
            <a:custGeom>
              <a:avLst/>
              <a:gdLst>
                <a:gd name="T0" fmla="*/ 2 w 82"/>
                <a:gd name="T1" fmla="*/ 143 h 56"/>
                <a:gd name="T2" fmla="*/ 116 w 82"/>
                <a:gd name="T3" fmla="*/ 116 h 56"/>
                <a:gd name="T4" fmla="*/ 206 w 82"/>
                <a:gd name="T5" fmla="*/ 13 h 56"/>
                <a:gd name="T6" fmla="*/ 276 w 82"/>
                <a:gd name="T7" fmla="*/ 5 h 56"/>
                <a:gd name="T8" fmla="*/ 330 w 82"/>
                <a:gd name="T9" fmla="*/ 3 h 56"/>
                <a:gd name="T10" fmla="*/ 366 w 82"/>
                <a:gd name="T11" fmla="*/ 189 h 56"/>
                <a:gd name="T12" fmla="*/ 424 w 82"/>
                <a:gd name="T13" fmla="*/ 254 h 56"/>
                <a:gd name="T14" fmla="*/ 424 w 82"/>
                <a:gd name="T15" fmla="*/ 289 h 56"/>
                <a:gd name="T16" fmla="*/ 355 w 82"/>
                <a:gd name="T17" fmla="*/ 226 h 56"/>
                <a:gd name="T18" fmla="*/ 276 w 82"/>
                <a:gd name="T19" fmla="*/ 148 h 56"/>
                <a:gd name="T20" fmla="*/ 275 w 82"/>
                <a:gd name="T21" fmla="*/ 13 h 56"/>
                <a:gd name="T22" fmla="*/ 238 w 82"/>
                <a:gd name="T23" fmla="*/ 112 h 56"/>
                <a:gd name="T24" fmla="*/ 149 w 82"/>
                <a:gd name="T25" fmla="*/ 148 h 56"/>
                <a:gd name="T26" fmla="*/ 104 w 82"/>
                <a:gd name="T27" fmla="*/ 148 h 56"/>
                <a:gd name="T28" fmla="*/ 13 w 82"/>
                <a:gd name="T29" fmla="*/ 170 h 56"/>
                <a:gd name="T30" fmla="*/ 9 w 82"/>
                <a:gd name="T31" fmla="*/ 158 h 56"/>
                <a:gd name="T32" fmla="*/ 1 w 82"/>
                <a:gd name="T33" fmla="*/ 158 h 56"/>
                <a:gd name="T34" fmla="*/ 0 w 82"/>
                <a:gd name="T35" fmla="*/ 148 h 56"/>
                <a:gd name="T36" fmla="*/ 1 w 82"/>
                <a:gd name="T37" fmla="*/ 143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56"/>
                <a:gd name="T59" fmla="*/ 82 w 82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56">
                  <a:moveTo>
                    <a:pt x="2" y="28"/>
                  </a:moveTo>
                  <a:cubicBezTo>
                    <a:pt x="8" y="25"/>
                    <a:pt x="15" y="25"/>
                    <a:pt x="21" y="22"/>
                  </a:cubicBezTo>
                  <a:cubicBezTo>
                    <a:pt x="26" y="19"/>
                    <a:pt x="31" y="16"/>
                    <a:pt x="37" y="13"/>
                  </a:cubicBezTo>
                  <a:cubicBezTo>
                    <a:pt x="41" y="10"/>
                    <a:pt x="46" y="8"/>
                    <a:pt x="50" y="5"/>
                  </a:cubicBezTo>
                  <a:cubicBezTo>
                    <a:pt x="53" y="2"/>
                    <a:pt x="56" y="0"/>
                    <a:pt x="60" y="3"/>
                  </a:cubicBezTo>
                  <a:cubicBezTo>
                    <a:pt x="68" y="12"/>
                    <a:pt x="61" y="26"/>
                    <a:pt x="65" y="36"/>
                  </a:cubicBezTo>
                  <a:cubicBezTo>
                    <a:pt x="67" y="41"/>
                    <a:pt x="72" y="44"/>
                    <a:pt x="76" y="47"/>
                  </a:cubicBezTo>
                  <a:cubicBezTo>
                    <a:pt x="78" y="50"/>
                    <a:pt x="82" y="56"/>
                    <a:pt x="76" y="54"/>
                  </a:cubicBezTo>
                  <a:cubicBezTo>
                    <a:pt x="71" y="51"/>
                    <a:pt x="67" y="45"/>
                    <a:pt x="64" y="41"/>
                  </a:cubicBezTo>
                  <a:cubicBezTo>
                    <a:pt x="60" y="36"/>
                    <a:pt x="53" y="35"/>
                    <a:pt x="50" y="29"/>
                  </a:cubicBezTo>
                  <a:cubicBezTo>
                    <a:pt x="49" y="25"/>
                    <a:pt x="54" y="16"/>
                    <a:pt x="49" y="13"/>
                  </a:cubicBezTo>
                  <a:cubicBezTo>
                    <a:pt x="45" y="11"/>
                    <a:pt x="43" y="18"/>
                    <a:pt x="41" y="21"/>
                  </a:cubicBezTo>
                  <a:cubicBezTo>
                    <a:pt x="38" y="25"/>
                    <a:pt x="34" y="30"/>
                    <a:pt x="28" y="29"/>
                  </a:cubicBezTo>
                  <a:cubicBezTo>
                    <a:pt x="23" y="28"/>
                    <a:pt x="22" y="25"/>
                    <a:pt x="18" y="29"/>
                  </a:cubicBezTo>
                  <a:cubicBezTo>
                    <a:pt x="16" y="30"/>
                    <a:pt x="16" y="32"/>
                    <a:pt x="13" y="33"/>
                  </a:cubicBezTo>
                  <a:cubicBezTo>
                    <a:pt x="11" y="33"/>
                    <a:pt x="10" y="32"/>
                    <a:pt x="9" y="31"/>
                  </a:cubicBezTo>
                  <a:cubicBezTo>
                    <a:pt x="7" y="31"/>
                    <a:pt x="4" y="32"/>
                    <a:pt x="1" y="31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1" y="28"/>
                    <a:pt x="1" y="28"/>
                    <a:pt x="1" y="28"/>
                  </a:cubicBezTo>
                </a:path>
              </a:pathLst>
            </a:custGeom>
            <a:solidFill>
              <a:srgbClr val="631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5C83767-42F0-318B-37FA-48DC5AB8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" y="1464"/>
              <a:ext cx="45" cy="83"/>
            </a:xfrm>
            <a:custGeom>
              <a:avLst/>
              <a:gdLst>
                <a:gd name="T0" fmla="*/ 376 w 43"/>
                <a:gd name="T1" fmla="*/ 0 h 80"/>
                <a:gd name="T2" fmla="*/ 207 w 43"/>
                <a:gd name="T3" fmla="*/ 119 h 80"/>
                <a:gd name="T4" fmla="*/ 9 w 43"/>
                <a:gd name="T5" fmla="*/ 222 h 80"/>
                <a:gd name="T6" fmla="*/ 132 w 43"/>
                <a:gd name="T7" fmla="*/ 463 h 80"/>
                <a:gd name="T8" fmla="*/ 8 w 43"/>
                <a:gd name="T9" fmla="*/ 344 h 80"/>
                <a:gd name="T10" fmla="*/ 138 w 43"/>
                <a:gd name="T11" fmla="*/ 214 h 80"/>
                <a:gd name="T12" fmla="*/ 306 w 43"/>
                <a:gd name="T13" fmla="*/ 107 h 80"/>
                <a:gd name="T14" fmla="*/ 376 w 43"/>
                <a:gd name="T15" fmla="*/ 1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80"/>
                <a:gd name="T26" fmla="*/ 43 w 43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80">
                  <a:moveTo>
                    <a:pt x="43" y="0"/>
                  </a:moveTo>
                  <a:cubicBezTo>
                    <a:pt x="39" y="8"/>
                    <a:pt x="31" y="15"/>
                    <a:pt x="25" y="21"/>
                  </a:cubicBezTo>
                  <a:cubicBezTo>
                    <a:pt x="20" y="27"/>
                    <a:pt x="13" y="32"/>
                    <a:pt x="9" y="38"/>
                  </a:cubicBezTo>
                  <a:cubicBezTo>
                    <a:pt x="0" y="50"/>
                    <a:pt x="3" y="72"/>
                    <a:pt x="15" y="80"/>
                  </a:cubicBezTo>
                  <a:cubicBezTo>
                    <a:pt x="9" y="75"/>
                    <a:pt x="6" y="67"/>
                    <a:pt x="8" y="59"/>
                  </a:cubicBezTo>
                  <a:cubicBezTo>
                    <a:pt x="10" y="50"/>
                    <a:pt x="10" y="44"/>
                    <a:pt x="16" y="37"/>
                  </a:cubicBezTo>
                  <a:cubicBezTo>
                    <a:pt x="22" y="31"/>
                    <a:pt x="29" y="25"/>
                    <a:pt x="34" y="18"/>
                  </a:cubicBezTo>
                  <a:cubicBezTo>
                    <a:pt x="38" y="13"/>
                    <a:pt x="40" y="5"/>
                    <a:pt x="43" y="1"/>
                  </a:cubicBezTo>
                </a:path>
              </a:pathLst>
            </a:custGeom>
            <a:solidFill>
              <a:srgbClr val="DD7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3E55BD2-4230-74B5-630C-EBB389174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1387"/>
              <a:ext cx="75" cy="38"/>
            </a:xfrm>
            <a:custGeom>
              <a:avLst/>
              <a:gdLst>
                <a:gd name="T0" fmla="*/ 0 w 72"/>
                <a:gd name="T1" fmla="*/ 84 h 37"/>
                <a:gd name="T2" fmla="*/ 108 w 72"/>
                <a:gd name="T3" fmla="*/ 13 h 37"/>
                <a:gd name="T4" fmla="*/ 188 w 72"/>
                <a:gd name="T5" fmla="*/ 8 h 37"/>
                <a:gd name="T6" fmla="*/ 295 w 72"/>
                <a:gd name="T7" fmla="*/ 14 h 37"/>
                <a:gd name="T8" fmla="*/ 423 w 72"/>
                <a:gd name="T9" fmla="*/ 86 h 37"/>
                <a:gd name="T10" fmla="*/ 459 w 72"/>
                <a:gd name="T11" fmla="*/ 100 h 37"/>
                <a:gd name="T12" fmla="*/ 503 w 72"/>
                <a:gd name="T13" fmla="*/ 124 h 37"/>
                <a:gd name="T14" fmla="*/ 423 w 72"/>
                <a:gd name="T15" fmla="*/ 82 h 37"/>
                <a:gd name="T16" fmla="*/ 358 w 72"/>
                <a:gd name="T17" fmla="*/ 17 h 37"/>
                <a:gd name="T18" fmla="*/ 307 w 72"/>
                <a:gd name="T19" fmla="*/ 12 h 37"/>
                <a:gd name="T20" fmla="*/ 211 w 72"/>
                <a:gd name="T21" fmla="*/ 4 h 37"/>
                <a:gd name="T22" fmla="*/ 115 w 72"/>
                <a:gd name="T23" fmla="*/ 8 h 37"/>
                <a:gd name="T24" fmla="*/ 7 w 72"/>
                <a:gd name="T25" fmla="*/ 16 h 37"/>
                <a:gd name="T26" fmla="*/ 3 w 72"/>
                <a:gd name="T27" fmla="*/ 78 h 37"/>
                <a:gd name="T28" fmla="*/ 0 w 72"/>
                <a:gd name="T29" fmla="*/ 84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37"/>
                <a:gd name="T47" fmla="*/ 72 w 72"/>
                <a:gd name="T48" fmla="*/ 37 h 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37">
                  <a:moveTo>
                    <a:pt x="0" y="22"/>
                  </a:moveTo>
                  <a:cubicBezTo>
                    <a:pt x="5" y="20"/>
                    <a:pt x="9" y="15"/>
                    <a:pt x="14" y="13"/>
                  </a:cubicBezTo>
                  <a:cubicBezTo>
                    <a:pt x="18" y="10"/>
                    <a:pt x="23" y="8"/>
                    <a:pt x="28" y="8"/>
                  </a:cubicBezTo>
                  <a:cubicBezTo>
                    <a:pt x="33" y="8"/>
                    <a:pt x="38" y="11"/>
                    <a:pt x="42" y="14"/>
                  </a:cubicBezTo>
                  <a:cubicBezTo>
                    <a:pt x="48" y="17"/>
                    <a:pt x="54" y="20"/>
                    <a:pt x="60" y="23"/>
                  </a:cubicBezTo>
                  <a:cubicBezTo>
                    <a:pt x="62" y="25"/>
                    <a:pt x="64" y="27"/>
                    <a:pt x="65" y="29"/>
                  </a:cubicBezTo>
                  <a:cubicBezTo>
                    <a:pt x="67" y="32"/>
                    <a:pt x="70" y="35"/>
                    <a:pt x="72" y="37"/>
                  </a:cubicBezTo>
                  <a:cubicBezTo>
                    <a:pt x="68" y="32"/>
                    <a:pt x="65" y="25"/>
                    <a:pt x="60" y="21"/>
                  </a:cubicBezTo>
                  <a:cubicBezTo>
                    <a:pt x="57" y="19"/>
                    <a:pt x="54" y="18"/>
                    <a:pt x="51" y="17"/>
                  </a:cubicBezTo>
                  <a:cubicBezTo>
                    <a:pt x="48" y="15"/>
                    <a:pt x="46" y="13"/>
                    <a:pt x="44" y="12"/>
                  </a:cubicBezTo>
                  <a:cubicBezTo>
                    <a:pt x="39" y="10"/>
                    <a:pt x="35" y="6"/>
                    <a:pt x="31" y="4"/>
                  </a:cubicBezTo>
                  <a:cubicBezTo>
                    <a:pt x="25" y="0"/>
                    <a:pt x="19" y="4"/>
                    <a:pt x="16" y="8"/>
                  </a:cubicBezTo>
                  <a:cubicBezTo>
                    <a:pt x="13" y="12"/>
                    <a:pt x="11" y="14"/>
                    <a:pt x="7" y="16"/>
                  </a:cubicBezTo>
                  <a:cubicBezTo>
                    <a:pt x="6" y="17"/>
                    <a:pt x="4" y="18"/>
                    <a:pt x="3" y="19"/>
                  </a:cubicBezTo>
                  <a:cubicBezTo>
                    <a:pt x="2" y="20"/>
                    <a:pt x="1" y="21"/>
                    <a:pt x="0" y="22"/>
                  </a:cubicBezTo>
                </a:path>
              </a:pathLst>
            </a:custGeom>
            <a:solidFill>
              <a:srgbClr val="DD7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C704691-A256-E941-0EA8-0CD79D4BE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1558"/>
              <a:ext cx="71" cy="24"/>
            </a:xfrm>
            <a:custGeom>
              <a:avLst/>
              <a:gdLst>
                <a:gd name="T0" fmla="*/ 0 w 69"/>
                <a:gd name="T1" fmla="*/ 0 h 23"/>
                <a:gd name="T2" fmla="*/ 8 w 69"/>
                <a:gd name="T3" fmla="*/ 5 h 23"/>
                <a:gd name="T4" fmla="*/ 16 w 69"/>
                <a:gd name="T5" fmla="*/ 10 h 23"/>
                <a:gd name="T6" fmla="*/ 118 w 69"/>
                <a:gd name="T7" fmla="*/ 127 h 23"/>
                <a:gd name="T8" fmla="*/ 265 w 69"/>
                <a:gd name="T9" fmla="*/ 2 h 23"/>
                <a:gd name="T10" fmla="*/ 177 w 69"/>
                <a:gd name="T11" fmla="*/ 122 h 23"/>
                <a:gd name="T12" fmla="*/ 121 w 69"/>
                <a:gd name="T13" fmla="*/ 158 h 23"/>
                <a:gd name="T14" fmla="*/ 94 w 69"/>
                <a:gd name="T15" fmla="*/ 151 h 23"/>
                <a:gd name="T16" fmla="*/ 16 w 69"/>
                <a:gd name="T17" fmla="*/ 107 h 23"/>
                <a:gd name="T18" fmla="*/ 8 w 69"/>
                <a:gd name="T19" fmla="*/ 9 h 23"/>
                <a:gd name="T20" fmla="*/ 1 w 69"/>
                <a:gd name="T21" fmla="*/ 1 h 23"/>
                <a:gd name="T22" fmla="*/ 1 w 69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23"/>
                <a:gd name="T38" fmla="*/ 69 w 69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23">
                  <a:moveTo>
                    <a:pt x="0" y="0"/>
                  </a:moveTo>
                  <a:cubicBezTo>
                    <a:pt x="2" y="2"/>
                    <a:pt x="5" y="3"/>
                    <a:pt x="8" y="5"/>
                  </a:cubicBezTo>
                  <a:cubicBezTo>
                    <a:pt x="10" y="7"/>
                    <a:pt x="13" y="9"/>
                    <a:pt x="16" y="10"/>
                  </a:cubicBezTo>
                  <a:cubicBezTo>
                    <a:pt x="20" y="13"/>
                    <a:pt x="27" y="16"/>
                    <a:pt x="32" y="17"/>
                  </a:cubicBezTo>
                  <a:cubicBezTo>
                    <a:pt x="46" y="19"/>
                    <a:pt x="55" y="3"/>
                    <a:pt x="69" y="2"/>
                  </a:cubicBezTo>
                  <a:cubicBezTo>
                    <a:pt x="60" y="5"/>
                    <a:pt x="53" y="11"/>
                    <a:pt x="46" y="16"/>
                  </a:cubicBezTo>
                  <a:cubicBezTo>
                    <a:pt x="42" y="18"/>
                    <a:pt x="38" y="20"/>
                    <a:pt x="33" y="22"/>
                  </a:cubicBezTo>
                  <a:cubicBezTo>
                    <a:pt x="30" y="23"/>
                    <a:pt x="27" y="23"/>
                    <a:pt x="24" y="21"/>
                  </a:cubicBezTo>
                  <a:cubicBezTo>
                    <a:pt x="21" y="19"/>
                    <a:pt x="19" y="15"/>
                    <a:pt x="16" y="13"/>
                  </a:cubicBezTo>
                  <a:cubicBezTo>
                    <a:pt x="14" y="11"/>
                    <a:pt x="11" y="11"/>
                    <a:pt x="8" y="9"/>
                  </a:cubicBezTo>
                  <a:cubicBezTo>
                    <a:pt x="5" y="7"/>
                    <a:pt x="2" y="4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D7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2C42FE5-5B84-40FF-17A8-9A8597FA4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" y="1469"/>
              <a:ext cx="127" cy="147"/>
            </a:xfrm>
            <a:custGeom>
              <a:avLst/>
              <a:gdLst>
                <a:gd name="T0" fmla="*/ 237 w 123"/>
                <a:gd name="T1" fmla="*/ 7 h 142"/>
                <a:gd name="T2" fmla="*/ 104 w 123"/>
                <a:gd name="T3" fmla="*/ 258 h 142"/>
                <a:gd name="T4" fmla="*/ 152 w 123"/>
                <a:gd name="T5" fmla="*/ 497 h 142"/>
                <a:gd name="T6" fmla="*/ 561 w 123"/>
                <a:gd name="T7" fmla="*/ 700 h 142"/>
                <a:gd name="T8" fmla="*/ 568 w 123"/>
                <a:gd name="T9" fmla="*/ 725 h 142"/>
                <a:gd name="T10" fmla="*/ 562 w 123"/>
                <a:gd name="T11" fmla="*/ 744 h 142"/>
                <a:gd name="T12" fmla="*/ 479 w 123"/>
                <a:gd name="T13" fmla="*/ 695 h 142"/>
                <a:gd name="T14" fmla="*/ 383 w 123"/>
                <a:gd name="T15" fmla="*/ 637 h 142"/>
                <a:gd name="T16" fmla="*/ 245 w 123"/>
                <a:gd name="T17" fmla="*/ 648 h 142"/>
                <a:gd name="T18" fmla="*/ 104 w 123"/>
                <a:gd name="T19" fmla="*/ 605 h 142"/>
                <a:gd name="T20" fmla="*/ 3 w 123"/>
                <a:gd name="T21" fmla="*/ 288 h 142"/>
                <a:gd name="T22" fmla="*/ 142 w 123"/>
                <a:gd name="T23" fmla="*/ 10 h 142"/>
                <a:gd name="T24" fmla="*/ 216 w 123"/>
                <a:gd name="T25" fmla="*/ 1 h 142"/>
                <a:gd name="T26" fmla="*/ 235 w 123"/>
                <a:gd name="T27" fmla="*/ 9 h 1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3"/>
                <a:gd name="T43" fmla="*/ 0 h 142"/>
                <a:gd name="T44" fmla="*/ 123 w 123"/>
                <a:gd name="T45" fmla="*/ 142 h 1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3" h="142">
                  <a:moveTo>
                    <a:pt x="51" y="7"/>
                  </a:moveTo>
                  <a:cubicBezTo>
                    <a:pt x="44" y="23"/>
                    <a:pt x="27" y="30"/>
                    <a:pt x="23" y="49"/>
                  </a:cubicBezTo>
                  <a:cubicBezTo>
                    <a:pt x="19" y="65"/>
                    <a:pt x="22" y="84"/>
                    <a:pt x="35" y="95"/>
                  </a:cubicBezTo>
                  <a:cubicBezTo>
                    <a:pt x="59" y="115"/>
                    <a:pt x="104" y="101"/>
                    <a:pt x="120" y="133"/>
                  </a:cubicBezTo>
                  <a:cubicBezTo>
                    <a:pt x="121" y="135"/>
                    <a:pt x="122" y="136"/>
                    <a:pt x="123" y="138"/>
                  </a:cubicBezTo>
                  <a:cubicBezTo>
                    <a:pt x="123" y="137"/>
                    <a:pt x="121" y="141"/>
                    <a:pt x="121" y="141"/>
                  </a:cubicBezTo>
                  <a:cubicBezTo>
                    <a:pt x="114" y="142"/>
                    <a:pt x="109" y="135"/>
                    <a:pt x="104" y="131"/>
                  </a:cubicBezTo>
                  <a:cubicBezTo>
                    <a:pt x="98" y="127"/>
                    <a:pt x="90" y="123"/>
                    <a:pt x="83" y="122"/>
                  </a:cubicBezTo>
                  <a:cubicBezTo>
                    <a:pt x="73" y="120"/>
                    <a:pt x="63" y="124"/>
                    <a:pt x="53" y="123"/>
                  </a:cubicBezTo>
                  <a:cubicBezTo>
                    <a:pt x="42" y="123"/>
                    <a:pt x="32" y="121"/>
                    <a:pt x="23" y="115"/>
                  </a:cubicBezTo>
                  <a:cubicBezTo>
                    <a:pt x="2" y="102"/>
                    <a:pt x="5" y="77"/>
                    <a:pt x="3" y="56"/>
                  </a:cubicBezTo>
                  <a:cubicBezTo>
                    <a:pt x="0" y="30"/>
                    <a:pt x="16" y="24"/>
                    <a:pt x="33" y="10"/>
                  </a:cubicBezTo>
                  <a:cubicBezTo>
                    <a:pt x="37" y="7"/>
                    <a:pt x="41" y="1"/>
                    <a:pt x="46" y="1"/>
                  </a:cubicBezTo>
                  <a:cubicBezTo>
                    <a:pt x="52" y="0"/>
                    <a:pt x="54" y="4"/>
                    <a:pt x="50" y="9"/>
                  </a:cubicBezTo>
                </a:path>
              </a:pathLst>
            </a:custGeom>
            <a:solidFill>
              <a:srgbClr val="F8F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1D03130-5A47-92F4-032F-E4194AA77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1490"/>
              <a:ext cx="37" cy="99"/>
            </a:xfrm>
            <a:custGeom>
              <a:avLst/>
              <a:gdLst>
                <a:gd name="T0" fmla="*/ 79 w 36"/>
                <a:gd name="T1" fmla="*/ 10 h 96"/>
                <a:gd name="T2" fmla="*/ 11 w 36"/>
                <a:gd name="T3" fmla="*/ 238 h 96"/>
                <a:gd name="T4" fmla="*/ 81 w 36"/>
                <a:gd name="T5" fmla="*/ 318 h 96"/>
                <a:gd name="T6" fmla="*/ 124 w 36"/>
                <a:gd name="T7" fmla="*/ 372 h 96"/>
                <a:gd name="T8" fmla="*/ 1 w 36"/>
                <a:gd name="T9" fmla="*/ 219 h 96"/>
                <a:gd name="T10" fmla="*/ 5 w 36"/>
                <a:gd name="T11" fmla="*/ 101 h 96"/>
                <a:gd name="T12" fmla="*/ 79 w 36"/>
                <a:gd name="T13" fmla="*/ 12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96"/>
                <a:gd name="T23" fmla="*/ 36 w 36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96">
                  <a:moveTo>
                    <a:pt x="19" y="10"/>
                  </a:moveTo>
                  <a:cubicBezTo>
                    <a:pt x="8" y="22"/>
                    <a:pt x="7" y="40"/>
                    <a:pt x="11" y="54"/>
                  </a:cubicBezTo>
                  <a:cubicBezTo>
                    <a:pt x="13" y="61"/>
                    <a:pt x="15" y="68"/>
                    <a:pt x="20" y="73"/>
                  </a:cubicBezTo>
                  <a:cubicBezTo>
                    <a:pt x="24" y="78"/>
                    <a:pt x="32" y="80"/>
                    <a:pt x="36" y="85"/>
                  </a:cubicBezTo>
                  <a:cubicBezTo>
                    <a:pt x="26" y="96"/>
                    <a:pt x="2" y="57"/>
                    <a:pt x="1" y="49"/>
                  </a:cubicBezTo>
                  <a:cubicBezTo>
                    <a:pt x="0" y="40"/>
                    <a:pt x="3" y="31"/>
                    <a:pt x="5" y="23"/>
                  </a:cubicBezTo>
                  <a:cubicBezTo>
                    <a:pt x="6" y="19"/>
                    <a:pt x="20" y="0"/>
                    <a:pt x="19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D400AE-53C2-E392-2E94-A0DC040C9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" y="1339"/>
              <a:ext cx="133" cy="201"/>
            </a:xfrm>
            <a:custGeom>
              <a:avLst/>
              <a:gdLst>
                <a:gd name="T0" fmla="*/ 5 w 129"/>
                <a:gd name="T1" fmla="*/ 15 h 196"/>
                <a:gd name="T2" fmla="*/ 402 w 129"/>
                <a:gd name="T3" fmla="*/ 270 h 196"/>
                <a:gd name="T4" fmla="*/ 378 w 129"/>
                <a:gd name="T5" fmla="*/ 500 h 196"/>
                <a:gd name="T6" fmla="*/ 305 w 129"/>
                <a:gd name="T7" fmla="*/ 560 h 196"/>
                <a:gd name="T8" fmla="*/ 218 w 129"/>
                <a:gd name="T9" fmla="*/ 627 h 196"/>
                <a:gd name="T10" fmla="*/ 344 w 129"/>
                <a:gd name="T11" fmla="*/ 561 h 196"/>
                <a:gd name="T12" fmla="*/ 481 w 129"/>
                <a:gd name="T13" fmla="*/ 481 h 196"/>
                <a:gd name="T14" fmla="*/ 453 w 129"/>
                <a:gd name="T15" fmla="*/ 158 h 196"/>
                <a:gd name="T16" fmla="*/ 187 w 129"/>
                <a:gd name="T17" fmla="*/ 11 h 196"/>
                <a:gd name="T18" fmla="*/ 4 w 129"/>
                <a:gd name="T19" fmla="*/ 12 h 196"/>
                <a:gd name="T20" fmla="*/ 5 w 129"/>
                <a:gd name="T21" fmla="*/ 14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9"/>
                <a:gd name="T34" fmla="*/ 0 h 196"/>
                <a:gd name="T35" fmla="*/ 129 w 129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9" h="196">
                  <a:moveTo>
                    <a:pt x="5" y="15"/>
                  </a:moveTo>
                  <a:cubicBezTo>
                    <a:pt x="42" y="17"/>
                    <a:pt x="83" y="46"/>
                    <a:pt x="94" y="82"/>
                  </a:cubicBezTo>
                  <a:cubicBezTo>
                    <a:pt x="101" y="103"/>
                    <a:pt x="99" y="130"/>
                    <a:pt x="88" y="149"/>
                  </a:cubicBezTo>
                  <a:cubicBezTo>
                    <a:pt x="84" y="157"/>
                    <a:pt x="79" y="162"/>
                    <a:pt x="71" y="167"/>
                  </a:cubicBezTo>
                  <a:cubicBezTo>
                    <a:pt x="66" y="170"/>
                    <a:pt x="49" y="179"/>
                    <a:pt x="49" y="187"/>
                  </a:cubicBezTo>
                  <a:cubicBezTo>
                    <a:pt x="50" y="196"/>
                    <a:pt x="74" y="172"/>
                    <a:pt x="79" y="168"/>
                  </a:cubicBezTo>
                  <a:cubicBezTo>
                    <a:pt x="89" y="159"/>
                    <a:pt x="104" y="154"/>
                    <a:pt x="111" y="143"/>
                  </a:cubicBezTo>
                  <a:cubicBezTo>
                    <a:pt x="129" y="116"/>
                    <a:pt x="123" y="74"/>
                    <a:pt x="105" y="49"/>
                  </a:cubicBezTo>
                  <a:cubicBezTo>
                    <a:pt x="91" y="29"/>
                    <a:pt x="67" y="19"/>
                    <a:pt x="44" y="11"/>
                  </a:cubicBezTo>
                  <a:cubicBezTo>
                    <a:pt x="39" y="9"/>
                    <a:pt x="0" y="0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</a:path>
              </a:pathLst>
            </a:custGeom>
            <a:solidFill>
              <a:srgbClr val="F8F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DC49185-F3E5-C9DC-565B-A6F0A7BE0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" y="1386"/>
              <a:ext cx="34" cy="125"/>
            </a:xfrm>
            <a:custGeom>
              <a:avLst/>
              <a:gdLst>
                <a:gd name="T0" fmla="*/ 5 w 33"/>
                <a:gd name="T1" fmla="*/ 5 h 121"/>
                <a:gd name="T2" fmla="*/ 90 w 33"/>
                <a:gd name="T3" fmla="*/ 355 h 121"/>
                <a:gd name="T4" fmla="*/ 14 w 33"/>
                <a:gd name="T5" fmla="*/ 479 h 121"/>
                <a:gd name="T6" fmla="*/ 0 w 33"/>
                <a:gd name="T7" fmla="*/ 576 h 121"/>
                <a:gd name="T8" fmla="*/ 105 w 33"/>
                <a:gd name="T9" fmla="*/ 446 h 121"/>
                <a:gd name="T10" fmla="*/ 117 w 33"/>
                <a:gd name="T11" fmla="*/ 251 h 121"/>
                <a:gd name="T12" fmla="*/ 8 w 33"/>
                <a:gd name="T13" fmla="*/ 0 h 121"/>
                <a:gd name="T14" fmla="*/ 6 w 33"/>
                <a:gd name="T15" fmla="*/ 4 h 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21"/>
                <a:gd name="T26" fmla="*/ 33 w 33"/>
                <a:gd name="T27" fmla="*/ 121 h 1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21">
                  <a:moveTo>
                    <a:pt x="5" y="5"/>
                  </a:moveTo>
                  <a:cubicBezTo>
                    <a:pt x="22" y="22"/>
                    <a:pt x="25" y="51"/>
                    <a:pt x="21" y="74"/>
                  </a:cubicBezTo>
                  <a:cubicBezTo>
                    <a:pt x="20" y="83"/>
                    <a:pt x="18" y="93"/>
                    <a:pt x="14" y="101"/>
                  </a:cubicBezTo>
                  <a:cubicBezTo>
                    <a:pt x="10" y="108"/>
                    <a:pt x="3" y="114"/>
                    <a:pt x="0" y="121"/>
                  </a:cubicBezTo>
                  <a:cubicBezTo>
                    <a:pt x="9" y="121"/>
                    <a:pt x="22" y="102"/>
                    <a:pt x="26" y="94"/>
                  </a:cubicBezTo>
                  <a:cubicBezTo>
                    <a:pt x="33" y="81"/>
                    <a:pt x="33" y="67"/>
                    <a:pt x="30" y="53"/>
                  </a:cubicBezTo>
                  <a:cubicBezTo>
                    <a:pt x="27" y="36"/>
                    <a:pt x="21" y="11"/>
                    <a:pt x="8" y="0"/>
                  </a:cubicBezTo>
                  <a:cubicBezTo>
                    <a:pt x="6" y="1"/>
                    <a:pt x="6" y="2"/>
                    <a:pt x="6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A4966F4-2C06-089A-C1C3-41A0280D8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1561"/>
              <a:ext cx="189" cy="99"/>
            </a:xfrm>
            <a:custGeom>
              <a:avLst/>
              <a:gdLst>
                <a:gd name="T0" fmla="*/ 28 w 182"/>
                <a:gd name="T1" fmla="*/ 224 h 96"/>
                <a:gd name="T2" fmla="*/ 390 w 182"/>
                <a:gd name="T3" fmla="*/ 295 h 96"/>
                <a:gd name="T4" fmla="*/ 647 w 182"/>
                <a:gd name="T5" fmla="*/ 219 h 96"/>
                <a:gd name="T6" fmla="*/ 881 w 182"/>
                <a:gd name="T7" fmla="*/ 113 h 96"/>
                <a:gd name="T8" fmla="*/ 1097 w 182"/>
                <a:gd name="T9" fmla="*/ 0 h 96"/>
                <a:gd name="T10" fmla="*/ 872 w 182"/>
                <a:gd name="T11" fmla="*/ 210 h 96"/>
                <a:gd name="T12" fmla="*/ 543 w 182"/>
                <a:gd name="T13" fmla="*/ 401 h 96"/>
                <a:gd name="T14" fmla="*/ 169 w 182"/>
                <a:gd name="T15" fmla="*/ 344 h 96"/>
                <a:gd name="T16" fmla="*/ 10 w 182"/>
                <a:gd name="T17" fmla="*/ 217 h 96"/>
                <a:gd name="T18" fmla="*/ 104 w 182"/>
                <a:gd name="T19" fmla="*/ 22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96"/>
                <a:gd name="T32" fmla="*/ 182 w 182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96">
                  <a:moveTo>
                    <a:pt x="13" y="50"/>
                  </a:moveTo>
                  <a:cubicBezTo>
                    <a:pt x="30" y="56"/>
                    <a:pt x="43" y="68"/>
                    <a:pt x="63" y="68"/>
                  </a:cubicBezTo>
                  <a:cubicBezTo>
                    <a:pt x="81" y="68"/>
                    <a:pt x="91" y="57"/>
                    <a:pt x="106" y="49"/>
                  </a:cubicBezTo>
                  <a:cubicBezTo>
                    <a:pt x="118" y="42"/>
                    <a:pt x="133" y="36"/>
                    <a:pt x="144" y="27"/>
                  </a:cubicBezTo>
                  <a:cubicBezTo>
                    <a:pt x="153" y="19"/>
                    <a:pt x="166" y="0"/>
                    <a:pt x="179" y="0"/>
                  </a:cubicBezTo>
                  <a:cubicBezTo>
                    <a:pt x="182" y="21"/>
                    <a:pt x="154" y="36"/>
                    <a:pt x="141" y="47"/>
                  </a:cubicBezTo>
                  <a:cubicBezTo>
                    <a:pt x="121" y="64"/>
                    <a:pt x="116" y="87"/>
                    <a:pt x="89" y="92"/>
                  </a:cubicBezTo>
                  <a:cubicBezTo>
                    <a:pt x="70" y="96"/>
                    <a:pt x="48" y="84"/>
                    <a:pt x="29" y="78"/>
                  </a:cubicBezTo>
                  <a:cubicBezTo>
                    <a:pt x="19" y="75"/>
                    <a:pt x="0" y="60"/>
                    <a:pt x="10" y="48"/>
                  </a:cubicBezTo>
                  <a:cubicBezTo>
                    <a:pt x="12" y="48"/>
                    <a:pt x="14" y="49"/>
                    <a:pt x="16" y="51"/>
                  </a:cubicBezTo>
                </a:path>
              </a:pathLst>
            </a:custGeom>
            <a:solidFill>
              <a:srgbClr val="F2D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0DC1254-7BF0-572E-B346-273BBB346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1332"/>
              <a:ext cx="183" cy="122"/>
            </a:xfrm>
            <a:custGeom>
              <a:avLst/>
              <a:gdLst>
                <a:gd name="T0" fmla="*/ 878 w 177"/>
                <a:gd name="T1" fmla="*/ 96 h 118"/>
                <a:gd name="T2" fmla="*/ 673 w 177"/>
                <a:gd name="T3" fmla="*/ 200 h 118"/>
                <a:gd name="T4" fmla="*/ 393 w 177"/>
                <a:gd name="T5" fmla="*/ 265 h 118"/>
                <a:gd name="T6" fmla="*/ 187 w 177"/>
                <a:gd name="T7" fmla="*/ 383 h 118"/>
                <a:gd name="T8" fmla="*/ 102 w 177"/>
                <a:gd name="T9" fmla="*/ 464 h 118"/>
                <a:gd name="T10" fmla="*/ 1 w 177"/>
                <a:gd name="T11" fmla="*/ 570 h 118"/>
                <a:gd name="T12" fmla="*/ 0 w 177"/>
                <a:gd name="T13" fmla="*/ 586 h 118"/>
                <a:gd name="T14" fmla="*/ 14 w 177"/>
                <a:gd name="T15" fmla="*/ 464 h 118"/>
                <a:gd name="T16" fmla="*/ 105 w 177"/>
                <a:gd name="T17" fmla="*/ 335 h 118"/>
                <a:gd name="T18" fmla="*/ 335 w 177"/>
                <a:gd name="T19" fmla="*/ 153 h 118"/>
                <a:gd name="T20" fmla="*/ 496 w 177"/>
                <a:gd name="T21" fmla="*/ 158 h 118"/>
                <a:gd name="T22" fmla="*/ 664 w 177"/>
                <a:gd name="T23" fmla="*/ 93 h 118"/>
                <a:gd name="T24" fmla="*/ 878 w 177"/>
                <a:gd name="T25" fmla="*/ 99 h 1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7"/>
                <a:gd name="T40" fmla="*/ 0 h 118"/>
                <a:gd name="T41" fmla="*/ 177 w 177"/>
                <a:gd name="T42" fmla="*/ 118 h 1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7" h="118">
                  <a:moveTo>
                    <a:pt x="177" y="19"/>
                  </a:moveTo>
                  <a:cubicBezTo>
                    <a:pt x="157" y="12"/>
                    <a:pt x="148" y="30"/>
                    <a:pt x="136" y="41"/>
                  </a:cubicBezTo>
                  <a:cubicBezTo>
                    <a:pt x="122" y="53"/>
                    <a:pt x="96" y="53"/>
                    <a:pt x="79" y="54"/>
                  </a:cubicBezTo>
                  <a:cubicBezTo>
                    <a:pt x="59" y="55"/>
                    <a:pt x="48" y="60"/>
                    <a:pt x="39" y="77"/>
                  </a:cubicBezTo>
                  <a:cubicBezTo>
                    <a:pt x="34" y="86"/>
                    <a:pt x="30" y="88"/>
                    <a:pt x="21" y="94"/>
                  </a:cubicBezTo>
                  <a:cubicBezTo>
                    <a:pt x="13" y="101"/>
                    <a:pt x="8" y="108"/>
                    <a:pt x="1" y="116"/>
                  </a:cubicBezTo>
                  <a:cubicBezTo>
                    <a:pt x="1" y="116"/>
                    <a:pt x="0" y="118"/>
                    <a:pt x="0" y="118"/>
                  </a:cubicBezTo>
                  <a:cubicBezTo>
                    <a:pt x="0" y="110"/>
                    <a:pt x="10" y="102"/>
                    <a:pt x="14" y="94"/>
                  </a:cubicBezTo>
                  <a:cubicBezTo>
                    <a:pt x="20" y="84"/>
                    <a:pt x="20" y="78"/>
                    <a:pt x="22" y="68"/>
                  </a:cubicBezTo>
                  <a:cubicBezTo>
                    <a:pt x="27" y="49"/>
                    <a:pt x="49" y="32"/>
                    <a:pt x="68" y="33"/>
                  </a:cubicBezTo>
                  <a:cubicBezTo>
                    <a:pt x="79" y="34"/>
                    <a:pt x="89" y="37"/>
                    <a:pt x="100" y="34"/>
                  </a:cubicBezTo>
                  <a:cubicBezTo>
                    <a:pt x="112" y="31"/>
                    <a:pt x="122" y="23"/>
                    <a:pt x="133" y="18"/>
                  </a:cubicBezTo>
                  <a:cubicBezTo>
                    <a:pt x="148" y="10"/>
                    <a:pt x="167" y="0"/>
                    <a:pt x="177" y="20"/>
                  </a:cubicBezTo>
                </a:path>
              </a:pathLst>
            </a:custGeom>
            <a:solidFill>
              <a:srgbClr val="F2D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8" name="Εικόνα 77" descr="Εικόνα που περιέχει ζωγραφιά, σκίτσο/σχέδιο, clipart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19440D2-4571-0247-E055-9C46EC0BD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15566"/>
            <a:ext cx="3891130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526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Σπόγγοι αρνητικής πίεσης</a:t>
            </a:r>
          </a:p>
        </p:txBody>
      </p:sp>
      <p:pic>
        <p:nvPicPr>
          <p:cNvPr id="97283" name="Picture 4" descr="Image(36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00150"/>
            <a:ext cx="2590800" cy="14335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7284" name="Picture 5" descr="Image(39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943100"/>
            <a:ext cx="2743200" cy="15430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7285" name="Picture 6" descr="Image(399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1200" y="3043238"/>
            <a:ext cx="2711450" cy="1525191"/>
          </a:xfr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Τίτλο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Σπόγγοι αρνητικής πίεσης</a:t>
            </a:r>
            <a:endParaRPr lang="en-US" altLang="en-US" dirty="0">
              <a:solidFill>
                <a:srgbClr val="FFC000"/>
              </a:solidFill>
            </a:endParaRPr>
          </a:p>
        </p:txBody>
      </p:sp>
      <p:pic>
        <p:nvPicPr>
          <p:cNvPr id="98307" name="Θέση περιεχομένου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0489" y="1216819"/>
            <a:ext cx="2617787" cy="3069431"/>
          </a:xfrm>
          <a:ln w="28575">
            <a:solidFill>
              <a:srgbClr val="C00000"/>
            </a:solidFill>
          </a:ln>
        </p:spPr>
      </p:pic>
      <p:pic>
        <p:nvPicPr>
          <p:cNvPr id="98308" name="Εικόνα 6" descr="Εικόνα που περιέχει βωλίτης&#10;&#10;Περιγραφή που δημιουργήθηκε αυτόματ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4" y="1199771"/>
            <a:ext cx="3086075" cy="308648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8309" name="Εικόνα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1" y="1175845"/>
            <a:ext cx="2721247" cy="311040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Τίτλο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C00000"/>
                </a:solidFill>
                <a:latin typeface="Book Antiqua" pitchFamily="18" charset="0"/>
              </a:rPr>
              <a:t>COVID-19</a:t>
            </a:r>
            <a:r>
              <a:rPr lang="el-GR" altLang="en-US" dirty="0">
                <a:solidFill>
                  <a:srgbClr val="C00000"/>
                </a:solidFill>
                <a:latin typeface="Book Antiqua" pitchFamily="18" charset="0"/>
              </a:rPr>
              <a:t>,  ΣΔ</a:t>
            </a:r>
            <a:endParaRPr lang="en-US" altLang="en-US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99331" name="Θέση περιεχομένου 4" descr="Εικόνα που περιέχει κείμενο&#10;&#10;Περιγραφή που δημιουργήθηκε αυτόματα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164" y="1257301"/>
            <a:ext cx="8067675" cy="3394472"/>
          </a:xfr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Τίτλο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Σπόγγοι αρνητικής πίεσης</a:t>
            </a:r>
            <a:endParaRPr lang="en-US" altLang="en-US" dirty="0"/>
          </a:p>
        </p:txBody>
      </p:sp>
      <p:pic>
        <p:nvPicPr>
          <p:cNvPr id="101379" name="Θέση περιεχομένου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475656" cy="2479972"/>
          </a:xfrm>
          <a:ln w="28575">
            <a:solidFill>
              <a:schemeClr val="tx1"/>
            </a:solidFill>
          </a:ln>
        </p:spPr>
      </p:pic>
      <p:pic>
        <p:nvPicPr>
          <p:cNvPr id="101380" name="Εικόνα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1419622"/>
            <a:ext cx="1906163" cy="17281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13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1430" y="1851670"/>
            <a:ext cx="2085514" cy="237626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1382" name="Picture 7" descr="C:\Users\spapad\Desktop\ΔΙΑΒΗΤΙΚΟ ΠΟΔΙ\Untitled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490" y="2139702"/>
            <a:ext cx="2392108" cy="241136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3117" y="2278393"/>
            <a:ext cx="1840198" cy="245359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1F2944-6935-BEBC-BDE7-F772B70D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i="0" u="none" strike="noStrike" baseline="0" dirty="0">
                <a:solidFill>
                  <a:srgbClr val="C00000"/>
                </a:solidFill>
                <a:latin typeface="Book Antiqua" panose="02040602050305030304" pitchFamily="18" charset="0"/>
              </a:rPr>
              <a:t>Person‐</a:t>
            </a:r>
            <a:r>
              <a:rPr lang="en-US" sz="3600" b="0" i="0" u="none" strike="noStrike" baseline="0" dirty="0" err="1">
                <a:solidFill>
                  <a:srgbClr val="C00000"/>
                </a:solidFill>
                <a:latin typeface="Book Antiqua" panose="02040602050305030304" pitchFamily="18" charset="0"/>
              </a:rPr>
              <a:t>centred</a:t>
            </a:r>
            <a:r>
              <a:rPr lang="en-US" sz="3600" b="0" i="0" u="none" strike="noStrike" baseline="0" dirty="0">
                <a:solidFill>
                  <a:srgbClr val="C00000"/>
                </a:solidFill>
                <a:latin typeface="Book Antiqua" panose="02040602050305030304" pitchFamily="18" charset="0"/>
              </a:rPr>
              <a:t> care</a:t>
            </a:r>
            <a:endParaRPr lang="en-US" sz="36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FCA1E0-2A95-5B38-52DB-167C6BFAF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Optimise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sng" strike="noStrike" baseline="0" dirty="0" err="1">
                <a:latin typeface="Book Antiqua" panose="02040602050305030304" pitchFamily="18" charset="0"/>
              </a:rPr>
              <a:t>glycaemic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 control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if necessary, with insulin.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Treat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oedema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or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malnutrition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if present.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Treat cardiovascular risk factors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(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cessation of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smoking, control of hypertension and </a:t>
            </a:r>
            <a:r>
              <a:rPr lang="en-US" sz="1800" b="0" i="0" u="none" strike="noStrike" baseline="0" dirty="0" err="1">
                <a:latin typeface="Book Antiqua" panose="02040602050305030304" pitchFamily="18" charset="0"/>
              </a:rPr>
              <a:t>dyslipidaemia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, use of antiplatelet</a:t>
            </a:r>
            <a:r>
              <a:rPr lang="el-GR" sz="1800" b="0" i="0" u="none" strike="noStrike" baseline="0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drugs, SGLT2‐inhibitor or GLP1‐agonist).</a:t>
            </a:r>
          </a:p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Treat depression or other psycho‐social difficulties.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041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ook Antiqua" pitchFamily="18" charset="0"/>
              </a:rPr>
              <a:t>Active Charcot </a:t>
            </a:r>
            <a:r>
              <a:rPr lang="en-US" sz="3200" dirty="0" err="1">
                <a:solidFill>
                  <a:srgbClr val="C00000"/>
                </a:solidFill>
                <a:latin typeface="Book Antiqua" pitchFamily="18" charset="0"/>
              </a:rPr>
              <a:t>Neuro-osteo-arthropathy</a:t>
            </a:r>
            <a:endParaRPr lang="el-GR" sz="3200" dirty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203598"/>
            <a:ext cx="2239628" cy="3394075"/>
          </a:xfrm>
          <a:noFill/>
          <a:ln w="28575">
            <a:solidFill>
              <a:srgbClr val="C0000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203598"/>
            <a:ext cx="6146511" cy="338437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>
                <a:solidFill>
                  <a:srgbClr val="C00000"/>
                </a:solidFill>
                <a:latin typeface="Book Antiqua" pitchFamily="18" charset="0"/>
              </a:rPr>
              <a:t>Πρόληψη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063229"/>
            <a:ext cx="8229600" cy="33944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Αποφυγή τραυματισμών,</a:t>
            </a:r>
            <a:endParaRPr lang="en-US" altLang="el-GR" sz="1800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μην περπατά ξυπόλητος, </a:t>
            </a: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Χρήση άνετων υποδημάτων με μαλακό δέρμα, </a:t>
            </a: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μην περπατά πολύ ώρα με καινούργια παπούτσια,</a:t>
            </a: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φορά καθημερινά καθαρές κάλτσες (ανάποδη πλευρά), </a:t>
            </a: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Καθημερινή επισκόπηση των ποδιών με ενημέρωση του θεράποντος ιατρού για κάθε αλλαγή</a:t>
            </a:r>
            <a:r>
              <a:rPr lang="en-US" altLang="el-GR" sz="1800" dirty="0">
                <a:latin typeface="Book Antiqua" pitchFamily="18" charset="0"/>
              </a:rPr>
              <a:t>,</a:t>
            </a:r>
            <a:r>
              <a:rPr lang="el-GR" altLang="el-GR" sz="1800" dirty="0">
                <a:latin typeface="Book Antiqua" pitchFamily="18" charset="0"/>
              </a:rPr>
              <a:t> </a:t>
            </a:r>
            <a:endParaRPr lang="en-US" altLang="el-GR" sz="1800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τα πλένει καθημερινά και να κάνει επάλειψη με βαζελίνη </a:t>
            </a:r>
          </a:p>
          <a:p>
            <a:pPr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Στις μεσοδακτύλιες πτυχές να τα στεγνώνει καλά. </a:t>
            </a:r>
            <a:endParaRPr lang="en-US" altLang="el-GR" sz="1800" dirty="0">
              <a:latin typeface="Book Antiqua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μην κόβει βαθιά τα νύχια, </a:t>
            </a:r>
            <a:endParaRPr lang="en-US" altLang="el-GR" sz="1800" dirty="0">
              <a:latin typeface="Book Antiqua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μην τοποθετεί θερμοφόρες πάνω στα πόδια, </a:t>
            </a:r>
            <a:endParaRPr lang="en-US" altLang="el-GR" sz="1800" dirty="0">
              <a:latin typeface="Book Antiqua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1800" dirty="0">
                <a:latin typeface="Book Antiqua" pitchFamily="18" charset="0"/>
              </a:rPr>
              <a:t>Να κρατά τα πόδια του μακριά από τζάκια και θερμάστρες, </a:t>
            </a:r>
            <a:endParaRPr lang="en-US" altLang="el-GR" sz="1800" dirty="0">
              <a:latin typeface="Book Antiqua" pitchFamily="18" charset="0"/>
            </a:endParaRPr>
          </a:p>
        </p:txBody>
      </p:sp>
      <p:pic>
        <p:nvPicPr>
          <p:cNvPr id="107524" name="Picture 4" descr="DSC00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9122" y="3363838"/>
            <a:ext cx="1600200" cy="90368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7525" name="Line 5"/>
          <p:cNvSpPr>
            <a:spLocks noChangeShapeType="1"/>
          </p:cNvSpPr>
          <p:nvPr/>
        </p:nvSpPr>
        <p:spPr bwMode="auto">
          <a:xfrm flipV="1">
            <a:off x="5868144" y="3867894"/>
            <a:ext cx="1680976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Ειδικά υποδήματα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Book Antiqua" pitchFamily="18" charset="0"/>
              </a:rPr>
              <a:t>Persons with </a:t>
            </a:r>
            <a:r>
              <a:rPr lang="en-US" sz="1800" u="sng" dirty="0">
                <a:latin typeface="Book Antiqua" pitchFamily="18" charset="0"/>
              </a:rPr>
              <a:t>LOPS</a:t>
            </a:r>
            <a:r>
              <a:rPr lang="en-US" sz="1800" dirty="0">
                <a:latin typeface="Book Antiqua" pitchFamily="18" charset="0"/>
              </a:rPr>
              <a:t> must have (and may need financial assistance to acquire) </a:t>
            </a:r>
            <a:r>
              <a:rPr lang="en-US" sz="1800" u="sng" dirty="0">
                <a:latin typeface="Book Antiqua" pitchFamily="18" charset="0"/>
              </a:rPr>
              <a:t>appropriate footwear</a:t>
            </a:r>
            <a:r>
              <a:rPr lang="en-US" sz="1800" dirty="0">
                <a:latin typeface="Book Antiqua" pitchFamily="18" charset="0"/>
              </a:rPr>
              <a:t>, and should be encouraged to wear this at all times, both </a:t>
            </a:r>
            <a:r>
              <a:rPr lang="en-US" sz="1800" u="sng" dirty="0">
                <a:latin typeface="Book Antiqua" pitchFamily="18" charset="0"/>
              </a:rPr>
              <a:t>indoors</a:t>
            </a:r>
            <a:r>
              <a:rPr lang="en-US" sz="1800" dirty="0">
                <a:latin typeface="Book Antiqua" pitchFamily="18" charset="0"/>
              </a:rPr>
              <a:t> and outdoors. All footwear should be adapted to </a:t>
            </a:r>
            <a:r>
              <a:rPr lang="en-US" sz="1800" u="sng" dirty="0">
                <a:latin typeface="Book Antiqua" pitchFamily="18" charset="0"/>
              </a:rPr>
              <a:t>conform to any alteration </a:t>
            </a:r>
            <a:r>
              <a:rPr lang="en-US" sz="1800" dirty="0">
                <a:latin typeface="Book Antiqua" pitchFamily="18" charset="0"/>
              </a:rPr>
              <a:t>in foot structure or foot biomechanics affecting the foot</a:t>
            </a:r>
            <a:r>
              <a:rPr lang="el-GR" sz="1800" dirty="0">
                <a:latin typeface="Book Antiqua" pitchFamily="18" charset="0"/>
              </a:rPr>
              <a:t>.</a:t>
            </a:r>
          </a:p>
        </p:txBody>
      </p:sp>
      <p:pic>
        <p:nvPicPr>
          <p:cNvPr id="4" name="Picture 2" descr="F:\DIAB F\8.tif">
            <a:extLst>
              <a:ext uri="{FF2B5EF4-FFF2-40B4-BE49-F238E27FC236}">
                <a16:creationId xmlns:a16="http://schemas.microsoft.com/office/drawing/2014/main" id="{C8388060-CC89-7686-BF6F-AC451070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79965"/>
            <a:ext cx="3733800" cy="230624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3" descr="F:\DIAB F\22.tif">
            <a:extLst>
              <a:ext uri="{FF2B5EF4-FFF2-40B4-BE49-F238E27FC236}">
                <a16:creationId xmlns:a16="http://schemas.microsoft.com/office/drawing/2014/main" id="{3B7CCF1D-FDAF-0DD9-F101-E007A076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679965"/>
            <a:ext cx="4109766" cy="19146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Ειδικά υποδήματα</a:t>
            </a:r>
            <a:endParaRPr lang="el-GR" altLang="el-GR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106500" name="Picture 4" descr="σάρωση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200151"/>
            <a:ext cx="59769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6" descr="F:\DIAB F\1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065" y="3393981"/>
            <a:ext cx="2232936" cy="12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Εικόνα 2" descr="Εικόνα που περιέχει ρουχισμός, παπούτσι, δερμάτινο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21DA38CE-ED78-FC32-43D8-417E24416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16" y="1868220"/>
            <a:ext cx="2257388" cy="1504925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πόδια, άτομο, παπούτσι&#10;&#10;Περιγραφή που δημιουργήθηκε αυτόματα">
            <a:extLst>
              <a:ext uri="{FF2B5EF4-FFF2-40B4-BE49-F238E27FC236}">
                <a16:creationId xmlns:a16="http://schemas.microsoft.com/office/drawing/2014/main" id="{7A4DE8E4-9000-6F68-3329-E00CA425C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56" y="852179"/>
            <a:ext cx="1221478" cy="1233401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παπούτσι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FB5AED8A-7B9B-A438-8860-65AB5C6E12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" y="3722926"/>
            <a:ext cx="1060723" cy="9635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Εικόνα 8" descr="Εικόνα που περιέχει ρουχισμός, παπούτσι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DCD9E54E-9FAA-BD52-3BA0-52B31C814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32" y="76554"/>
            <a:ext cx="1791666" cy="1791666"/>
          </a:xfrm>
          <a:prstGeom prst="rect">
            <a:avLst/>
          </a:prstGeom>
        </p:spPr>
      </p:pic>
      <p:pic>
        <p:nvPicPr>
          <p:cNvPr id="13" name="Εικόνα 12" descr="Εικόνα που περιέχει προστατευτικό ένδυμα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2193F227-AE7F-E6FC-2A07-BAA88646CD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" y="957891"/>
            <a:ext cx="1596080" cy="1061080"/>
          </a:xfrm>
          <a:prstGeom prst="rect">
            <a:avLst/>
          </a:prstGeom>
        </p:spPr>
      </p:pic>
      <p:pic>
        <p:nvPicPr>
          <p:cNvPr id="14" name="Εικόνα 13" descr="Εικόνα που περιέχει ρουχισμός, προστατευτικό ένδυ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B2F7476-70F7-98F7-918E-51BC32631D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" y="34947"/>
            <a:ext cx="1591621" cy="1061080"/>
          </a:xfrm>
          <a:prstGeom prst="rect">
            <a:avLst/>
          </a:prstGeom>
        </p:spPr>
      </p:pic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2B399330-981C-ED7F-6024-BDB15838F5FE}"/>
              </a:ext>
            </a:extLst>
          </p:cNvPr>
          <p:cNvCxnSpPr/>
          <p:nvPr/>
        </p:nvCxnSpPr>
        <p:spPr>
          <a:xfrm>
            <a:off x="1638682" y="0"/>
            <a:ext cx="0" cy="201897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DD77856A-E8B4-CF2D-37C1-59A1B8CC50B0}"/>
              </a:ext>
            </a:extLst>
          </p:cNvPr>
          <p:cNvCxnSpPr>
            <a:cxnSpLocks/>
          </p:cNvCxnSpPr>
          <p:nvPr/>
        </p:nvCxnSpPr>
        <p:spPr>
          <a:xfrm>
            <a:off x="0" y="2018971"/>
            <a:ext cx="163868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A047EFF0-507D-1AC5-3354-282C084802C7}"/>
              </a:ext>
            </a:extLst>
          </p:cNvPr>
          <p:cNvCxnSpPr/>
          <p:nvPr/>
        </p:nvCxnSpPr>
        <p:spPr>
          <a:xfrm>
            <a:off x="7164288" y="2059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CCEEAE9C-BDFA-7CBF-69B6-401E9423C28E}"/>
              </a:ext>
            </a:extLst>
          </p:cNvPr>
          <p:cNvCxnSpPr>
            <a:cxnSpLocks/>
          </p:cNvCxnSpPr>
          <p:nvPr/>
        </p:nvCxnSpPr>
        <p:spPr>
          <a:xfrm>
            <a:off x="7284226" y="0"/>
            <a:ext cx="0" cy="98574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6A9B4E59-FB1F-2A27-2C04-F09223811091}"/>
              </a:ext>
            </a:extLst>
          </p:cNvPr>
          <p:cNvCxnSpPr>
            <a:cxnSpLocks/>
          </p:cNvCxnSpPr>
          <p:nvPr/>
        </p:nvCxnSpPr>
        <p:spPr>
          <a:xfrm flipV="1">
            <a:off x="6135156" y="972387"/>
            <a:ext cx="1149070" cy="587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Ευθεία γραμμή σύνδεσης 29">
            <a:extLst>
              <a:ext uri="{FF2B5EF4-FFF2-40B4-BE49-F238E27FC236}">
                <a16:creationId xmlns:a16="http://schemas.microsoft.com/office/drawing/2014/main" id="{228C6F78-832A-5236-0222-5392B37E44E8}"/>
              </a:ext>
            </a:extLst>
          </p:cNvPr>
          <p:cNvCxnSpPr>
            <a:cxnSpLocks/>
          </p:cNvCxnSpPr>
          <p:nvPr/>
        </p:nvCxnSpPr>
        <p:spPr>
          <a:xfrm>
            <a:off x="6147909" y="985743"/>
            <a:ext cx="0" cy="112067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8910B1AD-EFEA-2E64-A798-F69A39F2090B}"/>
              </a:ext>
            </a:extLst>
          </p:cNvPr>
          <p:cNvCxnSpPr>
            <a:cxnSpLocks/>
          </p:cNvCxnSpPr>
          <p:nvPr/>
        </p:nvCxnSpPr>
        <p:spPr>
          <a:xfrm>
            <a:off x="6135156" y="2085580"/>
            <a:ext cx="756180" cy="2831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Ευθεία γραμμή σύνδεσης 35">
            <a:extLst>
              <a:ext uri="{FF2B5EF4-FFF2-40B4-BE49-F238E27FC236}">
                <a16:creationId xmlns:a16="http://schemas.microsoft.com/office/drawing/2014/main" id="{FB69FC1E-DFB3-8608-66AD-C875B88DA06F}"/>
              </a:ext>
            </a:extLst>
          </p:cNvPr>
          <p:cNvCxnSpPr>
            <a:cxnSpLocks/>
          </p:cNvCxnSpPr>
          <p:nvPr/>
        </p:nvCxnSpPr>
        <p:spPr>
          <a:xfrm>
            <a:off x="6891336" y="2099738"/>
            <a:ext cx="12753" cy="129424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Ευθεία γραμμή σύνδεσης 38">
            <a:extLst>
              <a:ext uri="{FF2B5EF4-FFF2-40B4-BE49-F238E27FC236}">
                <a16:creationId xmlns:a16="http://schemas.microsoft.com/office/drawing/2014/main" id="{5BEA7B4B-7C12-58F0-3684-7AD489E84F90}"/>
              </a:ext>
            </a:extLst>
          </p:cNvPr>
          <p:cNvCxnSpPr>
            <a:cxnSpLocks/>
          </p:cNvCxnSpPr>
          <p:nvPr/>
        </p:nvCxnSpPr>
        <p:spPr>
          <a:xfrm flipV="1">
            <a:off x="6907576" y="3393981"/>
            <a:ext cx="0" cy="121399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itchFamily="18" charset="0"/>
              </a:rPr>
              <a:t>Ειδικές σόλες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Book Antiqua" pitchFamily="18" charset="0"/>
              </a:rPr>
              <a:t>If there is no off‐the‐shelf footwear that can accommodate the foot (e.g., if the fit is poor due to </a:t>
            </a:r>
            <a:r>
              <a:rPr lang="en-US" sz="1800" u="sng" dirty="0">
                <a:latin typeface="Book Antiqua" pitchFamily="18" charset="0"/>
              </a:rPr>
              <a:t>foot deformity</a:t>
            </a:r>
            <a:r>
              <a:rPr lang="en-US" sz="1800" dirty="0">
                <a:latin typeface="Book Antiqua" pitchFamily="18" charset="0"/>
              </a:rPr>
              <a:t>) or if there are signs of abnormal loading of the foot (e.g., </a:t>
            </a:r>
            <a:r>
              <a:rPr lang="en-US" sz="1800" dirty="0" err="1">
                <a:latin typeface="Book Antiqua" pitchFamily="18" charset="0"/>
              </a:rPr>
              <a:t>hyperaemia</a:t>
            </a:r>
            <a:r>
              <a:rPr lang="en-US" sz="1800" dirty="0">
                <a:latin typeface="Book Antiqua" pitchFamily="18" charset="0"/>
              </a:rPr>
              <a:t>, callus, and (previous) ulceration), prescribe therapeutic footwear, possibly including extra‐ depth shoes, custom‐made footwear and </a:t>
            </a:r>
            <a:r>
              <a:rPr lang="en-US" sz="1800" u="sng" dirty="0">
                <a:latin typeface="Book Antiqua" pitchFamily="18" charset="0"/>
              </a:rPr>
              <a:t>custom‐made insoles</a:t>
            </a:r>
            <a:r>
              <a:rPr lang="en-US" sz="1800" dirty="0">
                <a:latin typeface="Book Antiqua" pitchFamily="18" charset="0"/>
              </a:rPr>
              <a:t>. This may also include the prescription and fabrication of (toe) </a:t>
            </a:r>
            <a:r>
              <a:rPr lang="en-US" sz="1800" dirty="0" err="1">
                <a:latin typeface="Book Antiqua" pitchFamily="18" charset="0"/>
              </a:rPr>
              <a:t>orthoses</a:t>
            </a:r>
            <a:endParaRPr lang="el-GR" sz="1800" dirty="0">
              <a:latin typeface="Book Antiqua" pitchFamily="18" charset="0"/>
            </a:endParaRPr>
          </a:p>
        </p:txBody>
      </p:sp>
      <p:pic>
        <p:nvPicPr>
          <p:cNvPr id="4" name="Picture 8" descr="σάρωση">
            <a:extLst>
              <a:ext uri="{FF2B5EF4-FFF2-40B4-BE49-F238E27FC236}">
                <a16:creationId xmlns:a16="http://schemas.microsoft.com/office/drawing/2014/main" id="{CFAB1516-6018-9D6C-C8B9-6C5B9082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077" y="3010641"/>
            <a:ext cx="3090796" cy="166915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4" descr="13FF5">
            <a:extLst>
              <a:ext uri="{FF2B5EF4-FFF2-40B4-BE49-F238E27FC236}">
                <a16:creationId xmlns:a16="http://schemas.microsoft.com/office/drawing/2014/main" id="{5CBF29AF-49F0-0049-B16C-547298C5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575" r="15575" b="8264"/>
          <a:stretch>
            <a:fillRect/>
          </a:stretch>
        </p:blipFill>
        <p:spPr bwMode="auto">
          <a:xfrm>
            <a:off x="353274" y="3007646"/>
            <a:ext cx="2664297" cy="166915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 descr="F:\29052008.jpg">
            <a:extLst>
              <a:ext uri="{FF2B5EF4-FFF2-40B4-BE49-F238E27FC236}">
                <a16:creationId xmlns:a16="http://schemas.microsoft.com/office/drawing/2014/main" id="{E9256F7A-2CC3-DBDB-2F73-BD245748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6626" y="2640756"/>
            <a:ext cx="2040422" cy="20390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347A55-92E6-84E8-6971-9B2ADDEF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003664"/>
            <a:ext cx="1512168" cy="792088"/>
          </a:xfrm>
          <a:ln w="3810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l-GR" sz="2800" dirty="0">
                <a:solidFill>
                  <a:srgbClr val="C00000"/>
                </a:solidFill>
                <a:latin typeface="Book Antiqua" panose="02040602050305030304" pitchFamily="18" charset="0"/>
              </a:rPr>
              <a:t>Φυσική πορεία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621A9-976B-332F-F5C4-14588A873209}"/>
              </a:ext>
            </a:extLst>
          </p:cNvPr>
          <p:cNvSpPr txBox="1"/>
          <p:nvPr/>
        </p:nvSpPr>
        <p:spPr>
          <a:xfrm>
            <a:off x="6660232" y="3936677"/>
            <a:ext cx="248376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continued walking on the insensitive foot impairs healing</a:t>
            </a:r>
            <a:r>
              <a:rPr lang="el-GR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of the ulcer.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0AE8C-958E-CCB6-FCEA-137864E400A4}"/>
              </a:ext>
            </a:extLst>
          </p:cNvPr>
          <p:cNvSpPr txBox="1"/>
          <p:nvPr/>
        </p:nvSpPr>
        <p:spPr>
          <a:xfrm>
            <a:off x="8172400" y="1923678"/>
            <a:ext cx="64807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848F472-846A-C9F2-DB5C-8C06EB6B7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D5FE67-CB4C-45C2-BE57-846E2593F5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8568" y="6494"/>
            <a:ext cx="62554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EBC066-8AE4-048A-E13F-47E2F0C3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Book Antiqua" panose="02040602050305030304" pitchFamily="18" charset="0"/>
              </a:rPr>
              <a:t>Ομάδα διαβητικού ποδιού</a:t>
            </a:r>
            <a:endParaRPr lang="en-US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119D46-7DB2-4BB5-18B1-107F812A7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Book Antiqua" panose="02040602050305030304" pitchFamily="18" charset="0"/>
              </a:rPr>
              <a:t>Studies around the world have shown that setting up an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interdisciplinary</a:t>
            </a:r>
            <a:r>
              <a:rPr lang="en-US" sz="1800" b="0" i="0" u="sng" strike="noStrike" dirty="0">
                <a:latin typeface="Book Antiqua" panose="02040602050305030304" pitchFamily="18" charset="0"/>
              </a:rPr>
              <a:t>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foot care team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and implementing prevention and management</a:t>
            </a:r>
            <a:r>
              <a:rPr lang="en-US" sz="1800" b="0" i="0" u="none" strike="noStrike" dirty="0"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of diabetic foot disease according to the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principles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 outlined in these practical guidelines are associated with a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decrease in the frequency </a:t>
            </a:r>
            <a:r>
              <a:rPr lang="en-US" sz="1800" b="0" i="0" u="none" strike="noStrike" baseline="0" dirty="0">
                <a:latin typeface="Book Antiqua" panose="02040602050305030304" pitchFamily="18" charset="0"/>
              </a:rPr>
              <a:t>of diabetes related lower‐extremity </a:t>
            </a:r>
            <a:r>
              <a:rPr lang="en-US" sz="1800" b="0" i="0" u="sng" strike="noStrike" baseline="0" dirty="0">
                <a:latin typeface="Book Antiqua" panose="02040602050305030304" pitchFamily="18" charset="0"/>
              </a:rPr>
              <a:t>amputations.</a:t>
            </a:r>
            <a:endParaRPr lang="en-US" u="sng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8496-18C0-B67B-27E8-0C11AED0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897387"/>
            <a:ext cx="4217988" cy="158234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5EB03-FB96-0174-2C91-8E95825BA3F6}"/>
              </a:ext>
            </a:extLst>
          </p:cNvPr>
          <p:cNvSpPr txBox="1"/>
          <p:nvPr/>
        </p:nvSpPr>
        <p:spPr>
          <a:xfrm>
            <a:off x="843430" y="2715766"/>
            <a:ext cx="3528392" cy="20313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latin typeface="Book Antiqua" pitchFamily="18" charset="0"/>
              </a:rPr>
              <a:t>Χειρουργός</a:t>
            </a:r>
          </a:p>
          <a:p>
            <a:pPr lvl="1"/>
            <a:r>
              <a:rPr lang="el-GR" altLang="en-US" sz="1400" dirty="0">
                <a:latin typeface="Book Antiqua" pitchFamily="18" charset="0"/>
              </a:rPr>
              <a:t>Αγγειοχειρουργός</a:t>
            </a:r>
          </a:p>
          <a:p>
            <a:pPr lvl="1"/>
            <a:r>
              <a:rPr lang="el-GR" altLang="en-US" sz="1400" dirty="0">
                <a:latin typeface="Book Antiqua" pitchFamily="18" charset="0"/>
              </a:rPr>
              <a:t>Γενικός χειρουργός</a:t>
            </a:r>
          </a:p>
          <a:p>
            <a:pPr lvl="1"/>
            <a:r>
              <a:rPr lang="el-GR" altLang="en-US" sz="1400" dirty="0">
                <a:latin typeface="Book Antiqua" pitchFamily="18" charset="0"/>
              </a:rPr>
              <a:t>Επεμβατικός Ακτινολόγος</a:t>
            </a:r>
          </a:p>
          <a:p>
            <a:pPr lvl="1"/>
            <a:r>
              <a:rPr lang="el-GR" altLang="en-US" sz="1400" dirty="0" err="1">
                <a:latin typeface="Book Antiqua" pitchFamily="18" charset="0"/>
              </a:rPr>
              <a:t>Ορθοπαιδικός</a:t>
            </a:r>
            <a:endParaRPr lang="el-GR" altLang="en-US" sz="1400" dirty="0">
              <a:latin typeface="Book Antiqua" pitchFamily="18" charset="0"/>
            </a:endParaRPr>
          </a:p>
          <a:p>
            <a:r>
              <a:rPr lang="el-GR" altLang="en-US" sz="1400" dirty="0" err="1">
                <a:latin typeface="Book Antiqua" pitchFamily="18" charset="0"/>
              </a:rPr>
              <a:t>Λοιμωξιολόγος</a:t>
            </a:r>
            <a:endParaRPr lang="el-GR" altLang="en-US" sz="1400" dirty="0">
              <a:latin typeface="Book Antiqua" pitchFamily="18" charset="0"/>
            </a:endParaRPr>
          </a:p>
          <a:p>
            <a:r>
              <a:rPr lang="el-GR" altLang="en-US" sz="1400" dirty="0" err="1">
                <a:latin typeface="Book Antiqua" pitchFamily="18" charset="0"/>
              </a:rPr>
              <a:t>Διαβητολόγος</a:t>
            </a:r>
            <a:endParaRPr lang="el-GR" altLang="en-US" sz="1400" dirty="0">
              <a:latin typeface="Book Antiqua" pitchFamily="18" charset="0"/>
            </a:endParaRPr>
          </a:p>
          <a:p>
            <a:r>
              <a:rPr lang="el-GR" altLang="en-US" sz="1400" dirty="0" err="1">
                <a:latin typeface="Book Antiqua" pitchFamily="18" charset="0"/>
              </a:rPr>
              <a:t>Ποδίατρος</a:t>
            </a:r>
            <a:endParaRPr lang="el-GR" altLang="en-US" sz="1400" dirty="0">
              <a:latin typeface="Book Antiqua" pitchFamily="18" charset="0"/>
            </a:endParaRPr>
          </a:p>
          <a:p>
            <a:r>
              <a:rPr lang="el-GR" altLang="en-US" sz="1400" dirty="0">
                <a:latin typeface="Book Antiqua" pitchFamily="18" charset="0"/>
              </a:rPr>
              <a:t>Φυσικοθεραπευτής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06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639" y="-12250"/>
            <a:ext cx="4114800" cy="51435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3478"/>
            <a:ext cx="3419872" cy="455983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1331640" y="4567436"/>
            <a:ext cx="2981744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C00000"/>
                </a:solidFill>
                <a:latin typeface="Book Antiqua" pitchFamily="18" charset="0"/>
              </a:rPr>
              <a:t>Ευχαριστώ</a:t>
            </a:r>
          </a:p>
        </p:txBody>
      </p:sp>
    </p:spTree>
    <p:extLst>
      <p:ext uri="{BB962C8B-B14F-4D97-AF65-F5344CB8AC3E}">
        <p14:creationId xmlns:p14="http://schemas.microsoft.com/office/powerpoint/2010/main" val="2653296734"/>
      </p:ext>
    </p:extLst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1847</Words>
  <Application>Microsoft Office PowerPoint</Application>
  <PresentationFormat>Προβολή στην οθόνη (16:9)</PresentationFormat>
  <Paragraphs>270</Paragraphs>
  <Slides>91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101" baseType="lpstr">
      <vt:lpstr>Arial</vt:lpstr>
      <vt:lpstr>Book Antiqua</vt:lpstr>
      <vt:lpstr>Bookman Old Style</vt:lpstr>
      <vt:lpstr>Calibri</vt:lpstr>
      <vt:lpstr>Calibri Light</vt:lpstr>
      <vt:lpstr>Garamond</vt:lpstr>
      <vt:lpstr>Lato-Regular</vt:lpstr>
      <vt:lpstr>MinionPro-Regular</vt:lpstr>
      <vt:lpstr>Perpetua</vt:lpstr>
      <vt:lpstr>1_Θέμα του Office</vt:lpstr>
      <vt:lpstr>Διαβητικό πόδι: Η σημασία της έγκαιρης  χειρουργικής παρέμβασης</vt:lpstr>
      <vt:lpstr>Diabetes related foot-disease</vt:lpstr>
      <vt:lpstr>Evidence-based IWGDF Guidelines (2023 update) </vt:lpstr>
      <vt:lpstr>Παρουσίαση του PowerPoint</vt:lpstr>
      <vt:lpstr>Επιδημιολογικά στοιχεία</vt:lpstr>
      <vt:lpstr>Παθο- φυσιο- λογία  έλκους</vt:lpstr>
      <vt:lpstr>Τραύμα</vt:lpstr>
      <vt:lpstr>Τύποι έλκους</vt:lpstr>
      <vt:lpstr>Φυσική πορεία</vt:lpstr>
      <vt:lpstr>Περιγραφή έλκους</vt:lpstr>
      <vt:lpstr>Διερεύνηση έλκους </vt:lpstr>
      <vt:lpstr>Λοίμωξη</vt:lpstr>
      <vt:lpstr>Έγκαιρη  χειρουργική παρέμβαση</vt:lpstr>
      <vt:lpstr>Έγκαιρη  χειρουργική παρέμβαση</vt:lpstr>
      <vt:lpstr>Συμβολή Αγγειοχειρουργού</vt:lpstr>
      <vt:lpstr>Λοίμωξη</vt:lpstr>
      <vt:lpstr>Λοίμωξη</vt:lpstr>
      <vt:lpstr>Λοίμωξη</vt:lpstr>
      <vt:lpstr>Λοίμωξη</vt:lpstr>
      <vt:lpstr>Λοίμωξη</vt:lpstr>
      <vt:lpstr>Μη επεμβατική θεραπεία</vt:lpstr>
      <vt:lpstr>Χειρουργικός καθαρισμός </vt:lpstr>
      <vt:lpstr>Χειρουργικός καθαρισμός </vt:lpstr>
      <vt:lpstr>Σχάσεις πέλματος</vt:lpstr>
      <vt:lpstr>Σχάσεις πέλματος</vt:lpstr>
      <vt:lpstr>Σχάσεις πέλματος</vt:lpstr>
      <vt:lpstr>Σχάσεις πέλματος</vt:lpstr>
      <vt:lpstr>Σχάσεις πέλματος</vt:lpstr>
      <vt:lpstr>Διαφαλαγγικός ακρωτηριασμός</vt:lpstr>
      <vt:lpstr>Ακρωτηριασμός τύπου Ray</vt:lpstr>
      <vt:lpstr>Ανοικτό τραύμα</vt:lpstr>
      <vt:lpstr>Ακρωτηριασμός δακτύλων</vt:lpstr>
      <vt:lpstr>Ανοικτό τραύμα</vt:lpstr>
      <vt:lpstr>Σύγκλειση κατά 2ο σκοπό</vt:lpstr>
      <vt:lpstr>Πρωτογενής σύγκλειση</vt:lpstr>
      <vt:lpstr>      Άκρο πόδα</vt:lpstr>
      <vt:lpstr>Διαμετατάρσιος</vt:lpstr>
      <vt:lpstr>Διαμετατάρσιος</vt:lpstr>
      <vt:lpstr>Lisfranc</vt:lpstr>
      <vt:lpstr>Lisfranc</vt:lpstr>
      <vt:lpstr>Chopart</vt:lpstr>
      <vt:lpstr>Chopart</vt:lpstr>
      <vt:lpstr>Guillotine</vt:lpstr>
      <vt:lpstr>Ξηρή γάγγραινα</vt:lpstr>
      <vt:lpstr>Παρουσίαση του PowerPoint</vt:lpstr>
      <vt:lpstr>Παρουσίαση του PowerPoint</vt:lpstr>
      <vt:lpstr>Κάτωθεν του γόνατος</vt:lpstr>
      <vt:lpstr>Άνωθεν του γόνατος</vt:lpstr>
      <vt:lpstr>Τεχνητή κνημιαία πρόθεση</vt:lpstr>
      <vt:lpstr>Έλεγχος αιμάτωσης</vt:lpstr>
      <vt:lpstr>Έλεγχος αιμάτωσης</vt:lpstr>
      <vt:lpstr>Παρουσίαση του PowerPoint</vt:lpstr>
      <vt:lpstr>Έλεγχος αιμάτωσης</vt:lpstr>
      <vt:lpstr>Παρουσίαση του PowerPoint</vt:lpstr>
      <vt:lpstr>Ισχαιμία</vt:lpstr>
      <vt:lpstr>Ισχαιμία</vt:lpstr>
      <vt:lpstr>Θεωρία αγγειοσωματίων</vt:lpstr>
      <vt:lpstr>Επαναιμάτωση</vt:lpstr>
      <vt:lpstr>Limb Severity</vt:lpstr>
      <vt:lpstr>Μέγεθος του τραύματος (έλκος-γάγγραινα)</vt:lpstr>
      <vt:lpstr>Βαρύτητα της ισχαιμίας</vt:lpstr>
      <vt:lpstr>Βαρύτητα της λοίμωξης</vt:lpstr>
      <vt:lpstr>WIfI score</vt:lpstr>
      <vt:lpstr>Παρουσίαση του PowerPoint</vt:lpstr>
      <vt:lpstr>Χειρουργική επαναιμάτωση</vt:lpstr>
      <vt:lpstr>Χειρουργική επαναιμάτωση</vt:lpstr>
      <vt:lpstr>Παρουσίαση του PowerPoint</vt:lpstr>
      <vt:lpstr>Αγγειοπλαστική με μπαλόνι</vt:lpstr>
      <vt:lpstr>Παρουσίαση του PowerPoint</vt:lpstr>
      <vt:lpstr>Αγγειοπλαστική-stenting</vt:lpstr>
      <vt:lpstr>Αγγειοπλαστική-stenting</vt:lpstr>
      <vt:lpstr>Υβριδική θεραπεία</vt:lpstr>
      <vt:lpstr>Υβριδική θεραπεία</vt:lpstr>
      <vt:lpstr>Αορτοδιμηριαία παράκαμψη</vt:lpstr>
      <vt:lpstr>Επαναιμάτωση</vt:lpstr>
      <vt:lpstr>Επαναιμάτωση</vt:lpstr>
      <vt:lpstr>Αποφόρτιση</vt:lpstr>
      <vt:lpstr>Τοπική περιποίηση έλκους/τραύματος</vt:lpstr>
      <vt:lpstr>Σπόγγοι αρνητικής πίεσης</vt:lpstr>
      <vt:lpstr>Σπόγγοι αρνητικής πίεσης</vt:lpstr>
      <vt:lpstr>Σπόγγοι αρνητικής πίεσης</vt:lpstr>
      <vt:lpstr>COVID-19,  ΣΔ</vt:lpstr>
      <vt:lpstr>Σπόγγοι αρνητικής πίεσης</vt:lpstr>
      <vt:lpstr>Person‐centred care</vt:lpstr>
      <vt:lpstr>Active Charcot Neuro-osteo-arthropathy</vt:lpstr>
      <vt:lpstr>Πρόληψη</vt:lpstr>
      <vt:lpstr>Ειδικά υποδήματα</vt:lpstr>
      <vt:lpstr>Ειδικά υποδήματα</vt:lpstr>
      <vt:lpstr>Ειδικές σόλες</vt:lpstr>
      <vt:lpstr>Ομάδα διαβητικού ποδιού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Διαβητικό πόδι: Η σημασία της έγκαιρης  χειρουργικής παρέμβασης</dc:title>
  <dc:creator>Παπαδούλας Σ.</dc:creator>
  <cp:lastModifiedBy>ar810</cp:lastModifiedBy>
  <cp:revision>49</cp:revision>
  <dcterms:modified xsi:type="dcterms:W3CDTF">2023-11-10T20:26:25Z</dcterms:modified>
</cp:coreProperties>
</file>