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90" r:id="rId3"/>
    <p:sldId id="300" r:id="rId4"/>
    <p:sldId id="289" r:id="rId5"/>
    <p:sldId id="287" r:id="rId6"/>
    <p:sldId id="279" r:id="rId7"/>
    <p:sldId id="260" r:id="rId8"/>
    <p:sldId id="281" r:id="rId9"/>
    <p:sldId id="278" r:id="rId10"/>
    <p:sldId id="291" r:id="rId11"/>
    <p:sldId id="280" r:id="rId12"/>
    <p:sldId id="277" r:id="rId13"/>
    <p:sldId id="261" r:id="rId14"/>
    <p:sldId id="293" r:id="rId15"/>
    <p:sldId id="273" r:id="rId16"/>
    <p:sldId id="292" r:id="rId17"/>
    <p:sldId id="295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97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9F341-6F8D-4E1E-98EF-69C8EB9B9D0B}" type="datetimeFigureOut">
              <a:rPr lang="el-GR" smtClean="0"/>
              <a:pPr/>
              <a:t>24/9/2023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38D4-0A5E-4DBB-9A51-75C1BDEF12A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____________Microsoft_Office_Word_97_-_2003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2800" dirty="0" err="1" smtClean="0">
                <a:solidFill>
                  <a:srgbClr val="FF0000"/>
                </a:solidFill>
              </a:rPr>
              <a:t>by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pass</a:t>
            </a:r>
            <a:r>
              <a:rPr lang="el-GR" sz="2800" dirty="0" smtClean="0">
                <a:solidFill>
                  <a:srgbClr val="FF0000"/>
                </a:solidFill>
              </a:rPr>
              <a:t>. Πρέπει να      παίρνει αντιθρομβωτική αγωγή ?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rgbClr val="00B0F0"/>
                </a:solidFill>
              </a:rPr>
              <a:t>“ Σε εγχείρηση για αρτηριακό ανεύρυσμα πρέπει   να δίνουμε αγωγή ? ”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rgbClr val="00B050"/>
                </a:solidFill>
              </a:rPr>
              <a:t>“ Σε εγχείρηση καρωτίδων πρέπει να δίνουμε αντιθρομβωτικά φάρμακα ?”. </a:t>
            </a:r>
            <a:endParaRPr lang="el-GR" sz="2800" dirty="0">
              <a:solidFill>
                <a:srgbClr val="00B05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733800" y="4876800"/>
            <a:ext cx="51816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dirty="0" smtClean="0"/>
              <a:t>Σπύρος </a:t>
            </a:r>
            <a:r>
              <a:rPr lang="el-GR" sz="2400" dirty="0" err="1" smtClean="0"/>
              <a:t>Παπαδούλας</a:t>
            </a:r>
            <a:endParaRPr lang="el-GR" sz="2400" dirty="0" smtClean="0"/>
          </a:p>
          <a:p>
            <a:pPr algn="l"/>
            <a:r>
              <a:rPr lang="el-GR" sz="2400" dirty="0" smtClean="0"/>
              <a:t>Επιμελητής Α΄</a:t>
            </a:r>
          </a:p>
          <a:p>
            <a:pPr algn="l"/>
            <a:r>
              <a:rPr lang="el-GR" sz="2400" dirty="0" smtClean="0"/>
              <a:t>Αγγειοχειρουργική Κλινική </a:t>
            </a:r>
            <a:r>
              <a:rPr lang="el-GR" sz="2400" dirty="0" err="1" smtClean="0"/>
              <a:t>ΠΓΝΠατρών</a:t>
            </a:r>
            <a:endParaRPr lang="el-GR" sz="2400" dirty="0" smtClean="0"/>
          </a:p>
          <a:p>
            <a:pPr algn="l"/>
            <a:r>
              <a:rPr lang="el-GR" sz="2400" dirty="0" smtClean="0"/>
              <a:t>Διευθυντής: Καθηγητής Ι. </a:t>
            </a:r>
            <a:r>
              <a:rPr lang="el-GR" sz="2400" dirty="0" err="1" smtClean="0"/>
              <a:t>Τσολάκης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191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 smtClean="0">
                <a:solidFill>
                  <a:schemeClr val="bg1">
                    <a:lumMod val="65000"/>
                  </a:schemeClr>
                </a:solidFill>
              </a:rPr>
              <a:t>Πάλη κατά της </a:t>
            </a:r>
            <a:r>
              <a:rPr lang="el-GR" i="1" dirty="0" err="1" smtClean="0">
                <a:solidFill>
                  <a:schemeClr val="bg1">
                    <a:lumMod val="65000"/>
                  </a:schemeClr>
                </a:solidFill>
              </a:rPr>
              <a:t>Θρομβοεμβολής</a:t>
            </a:r>
            <a:r>
              <a:rPr lang="el-GR" i="1" dirty="0" smtClean="0">
                <a:solidFill>
                  <a:schemeClr val="bg1">
                    <a:lumMod val="65000"/>
                  </a:schemeClr>
                </a:solidFill>
              </a:rPr>
              <a:t>... Παγκόσμια Ημέρα Θρόμβωσης</a:t>
            </a:r>
            <a:endParaRPr lang="el-GR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 descr="http://www.alpinesurgical.net/wp-content/uploads/2014/05/vascul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5308"/>
            <a:ext cx="2514600" cy="2472691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447800" y="228600"/>
            <a:ext cx="22098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2015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3200" dirty="0" err="1" smtClean="0">
                <a:solidFill>
                  <a:srgbClr val="FF0000"/>
                </a:solidFill>
              </a:rPr>
              <a:t>by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pass</a:t>
            </a:r>
            <a:r>
              <a:rPr lang="el-GR" sz="3200" dirty="0" smtClean="0">
                <a:solidFill>
                  <a:srgbClr val="FF0000"/>
                </a:solidFill>
              </a:rPr>
              <a:t>. Πρέπει να παίρνει αντιθρομβωτική αγωγή ? ”</a:t>
            </a:r>
            <a:endParaRPr lang="el-GR" sz="32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1" y="2667000"/>
            <a:ext cx="9151187" cy="23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err="1" smtClean="0"/>
              <a:t>Maufus</a:t>
            </a:r>
            <a:r>
              <a:rPr lang="en-US" sz="1600" i="1" dirty="0" smtClean="0"/>
              <a:t> M. et al. Antithrombotic therapy after </a:t>
            </a:r>
            <a:r>
              <a:rPr lang="en-US" sz="1600" i="1" dirty="0" err="1" smtClean="0"/>
              <a:t>infrainguinal</a:t>
            </a:r>
            <a:r>
              <a:rPr lang="en-US" sz="1600" i="1" dirty="0" smtClean="0"/>
              <a:t> bypass. J </a:t>
            </a:r>
            <a:r>
              <a:rPr lang="en-US" sz="1600" i="1" dirty="0" err="1" smtClean="0"/>
              <a:t>Vasc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Surg</a:t>
            </a:r>
            <a:r>
              <a:rPr lang="en-US" sz="1600" i="1" dirty="0" smtClean="0"/>
              <a:t> 2014. </a:t>
            </a:r>
            <a:endParaRPr lang="el-GR" sz="1600" i="1" dirty="0"/>
          </a:p>
        </p:txBody>
      </p:sp>
      <p:sp>
        <p:nvSpPr>
          <p:cNvPr id="6" name="5 - Έλλειψη"/>
          <p:cNvSpPr/>
          <p:nvPr/>
        </p:nvSpPr>
        <p:spPr>
          <a:xfrm>
            <a:off x="4343400" y="32004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7924800" y="32004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by pass. Πρέπει να παίρνει αντιθρομβωτική αγωγή ? ”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19800" cy="4190999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Αγγειοπλαστική με </a:t>
            </a:r>
            <a:r>
              <a:rPr lang="en-US" dirty="0" smtClean="0">
                <a:solidFill>
                  <a:schemeClr val="bg1"/>
                </a:solidFill>
              </a:rPr>
              <a:t>stent </a:t>
            </a:r>
            <a:r>
              <a:rPr lang="el-GR" dirty="0" smtClean="0">
                <a:solidFill>
                  <a:schemeClr val="bg1"/>
                </a:solidFill>
              </a:rPr>
              <a:t>στα περιφερικά αγγεία:</a:t>
            </a:r>
          </a:p>
          <a:p>
            <a:pPr lvl="1"/>
            <a:r>
              <a:rPr lang="el-GR" sz="2400" dirty="0" smtClean="0">
                <a:solidFill>
                  <a:schemeClr val="bg1"/>
                </a:solidFill>
              </a:rPr>
              <a:t>Χορήγηση ασπιρίνης ή κλοπιδογρέλης προ και μετά την παρέμβαση με σκοπό τη μείωση των περιεγχειρητικών θρομβώσεων και την αύξηση της βατότητας.</a:t>
            </a:r>
          </a:p>
          <a:p>
            <a:pPr lvl="1"/>
            <a:r>
              <a:rPr lang="el-GR" sz="2400" dirty="0" smtClean="0">
                <a:solidFill>
                  <a:schemeClr val="bg1"/>
                </a:solidFill>
              </a:rPr>
              <a:t>Η διπλή αγωγή με ασπιρίνη και </a:t>
            </a:r>
            <a:r>
              <a:rPr lang="el-GR" sz="2400" dirty="0" err="1" smtClean="0">
                <a:solidFill>
                  <a:schemeClr val="bg1"/>
                </a:solidFill>
              </a:rPr>
              <a:t>κλοπιδογρέλη</a:t>
            </a:r>
            <a:r>
              <a:rPr lang="el-GR" sz="2400" dirty="0" smtClean="0">
                <a:solidFill>
                  <a:schemeClr val="bg1"/>
                </a:solidFill>
              </a:rPr>
              <a:t> υπερέχει (τουλάχιστον </a:t>
            </a:r>
            <a:r>
              <a:rPr lang="en-US" sz="2400" dirty="0" smtClean="0">
                <a:solidFill>
                  <a:schemeClr val="bg1"/>
                </a:solidFill>
              </a:rPr>
              <a:t>1 </a:t>
            </a:r>
            <a:r>
              <a:rPr lang="el-GR" sz="2400" smtClean="0">
                <a:solidFill>
                  <a:schemeClr val="bg1"/>
                </a:solidFill>
              </a:rPr>
              <a:t>ως 6 </a:t>
            </a:r>
            <a:r>
              <a:rPr lang="el-GR" sz="2400" dirty="0" smtClean="0">
                <a:solidFill>
                  <a:schemeClr val="bg1"/>
                </a:solidFill>
              </a:rPr>
              <a:t>μήνες, ενώ για κάτωθεν του γόνατος </a:t>
            </a:r>
            <a:r>
              <a:rPr lang="el-GR" sz="2400" dirty="0" err="1" smtClean="0">
                <a:solidFill>
                  <a:schemeClr val="bg1"/>
                </a:solidFill>
              </a:rPr>
              <a:t>εφ’όρου</a:t>
            </a:r>
            <a:r>
              <a:rPr lang="el-GR" sz="2400" dirty="0" smtClean="0">
                <a:solidFill>
                  <a:schemeClr val="bg1"/>
                </a:solidFill>
              </a:rPr>
              <a:t> ζωής).</a:t>
            </a:r>
          </a:p>
          <a:p>
            <a:pPr lvl="1"/>
            <a:endParaRPr lang="el-GR" sz="2400" dirty="0" smtClean="0">
              <a:solidFill>
                <a:schemeClr val="bg1"/>
              </a:solidFill>
            </a:endParaRPr>
          </a:p>
          <a:p>
            <a:pPr lvl="1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Tepe</a:t>
            </a:r>
            <a:r>
              <a:rPr lang="en-US" dirty="0" smtClean="0">
                <a:solidFill>
                  <a:schemeClr val="bg1"/>
                </a:solidFill>
              </a:rPr>
              <a:t> G et al. Management of peripheral arterial interventions with mono or dual </a:t>
            </a:r>
            <a:r>
              <a:rPr lang="en-US" dirty="0" err="1" smtClean="0">
                <a:solidFill>
                  <a:schemeClr val="bg1"/>
                </a:solidFill>
              </a:rPr>
              <a:t>antiplatelet</a:t>
            </a:r>
            <a:r>
              <a:rPr lang="en-US" dirty="0" smtClean="0">
                <a:solidFill>
                  <a:schemeClr val="bg1"/>
                </a:solidFill>
              </a:rPr>
              <a:t> therapy-the MIRROR study: a randomized and double-</a:t>
            </a:r>
            <a:r>
              <a:rPr lang="en-US" dirty="0" err="1" smtClean="0">
                <a:solidFill>
                  <a:schemeClr val="bg1"/>
                </a:solidFill>
              </a:rPr>
              <a:t>blined</a:t>
            </a:r>
            <a:r>
              <a:rPr lang="en-US" dirty="0" smtClean="0">
                <a:solidFill>
                  <a:schemeClr val="bg1"/>
                </a:solidFill>
              </a:rPr>
              <a:t> clinical trial. </a:t>
            </a:r>
            <a:r>
              <a:rPr lang="en-US" dirty="0" err="1" smtClean="0">
                <a:solidFill>
                  <a:schemeClr val="bg1"/>
                </a:solidFill>
              </a:rPr>
              <a:t>Eur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Radiol</a:t>
            </a:r>
            <a:r>
              <a:rPr lang="en-US" dirty="0" smtClean="0">
                <a:solidFill>
                  <a:schemeClr val="bg1"/>
                </a:solidFill>
              </a:rPr>
              <a:t> 2012; 22: 1998-2006. 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Picture 6" descr="angiopla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645" y="2286000"/>
            <a:ext cx="2451205" cy="2384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rgbClr val="00B0F0"/>
                </a:solidFill>
              </a:rPr>
              <a:t>“ </a:t>
            </a:r>
            <a:r>
              <a:rPr lang="el-GR" sz="3600" dirty="0" smtClean="0">
                <a:solidFill>
                  <a:srgbClr val="00B0F0"/>
                </a:solidFill>
              </a:rPr>
              <a:t>Σε εγχείρηση για αρτηριακό ανεύρυσμα πρέπει   να δίνουμε αγωγή ? ”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Ανοικτή αποκατάσταση ανευρύσματος κοιλιακής αορτής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Ενδαγγειακή αποκατάσταση ανευρύσματος κοιλιακής αορτής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 descr="F:\AAA ENDOLEAK1AB\IMG_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1600200" cy="1200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12954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3" descr="Patient Ed Chart Imag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5029200"/>
            <a:ext cx="1344955" cy="160607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" name="Picture 4" descr="Patient Ed Chart Imag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95800" y="4953000"/>
            <a:ext cx="1143000" cy="162127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286000"/>
            <a:ext cx="1350962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5867400" y="30480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3581400" y="58674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angio-surgery.ru/wp-content/uploads/2013/06/endo-aneurysm-st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419600"/>
            <a:ext cx="1295400" cy="2250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rgbClr val="00B0F0"/>
                </a:solidFill>
              </a:rPr>
              <a:t>“ </a:t>
            </a:r>
            <a:r>
              <a:rPr lang="el-GR" sz="3600" dirty="0" smtClean="0">
                <a:solidFill>
                  <a:srgbClr val="00B0F0"/>
                </a:solidFill>
              </a:rPr>
              <a:t>Σε εγχείρηση για αρτηριακό ανεύρυσμα πρέπει   να δίνουμε αγωγή ? ”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5100" u="sng" dirty="0" smtClean="0">
                <a:solidFill>
                  <a:schemeClr val="bg1"/>
                </a:solidFill>
                <a:cs typeface="Arial" pitchFamily="34" charset="0"/>
              </a:rPr>
              <a:t>Ασθενής με ανεύρυσμα κοιλιακής αορτής</a:t>
            </a:r>
            <a:r>
              <a:rPr lang="el-GR" sz="510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lvl="1"/>
            <a:r>
              <a:rPr lang="el-GR" sz="4200" dirty="0" err="1" smtClean="0">
                <a:solidFill>
                  <a:schemeClr val="bg1"/>
                </a:solidFill>
                <a:cs typeface="Arial" pitchFamily="34" charset="0"/>
              </a:rPr>
              <a:t>Αντιαιμοπεταλιακή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αγωγή με ασπιρίνη (75-100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mg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l-GR" sz="4200" u="sng" dirty="0" smtClean="0">
                <a:solidFill>
                  <a:schemeClr val="bg1"/>
                </a:solidFill>
                <a:cs typeface="Arial" pitchFamily="34" charset="0"/>
              </a:rPr>
              <a:t>εφ’ όρου ζωής</a:t>
            </a:r>
            <a:r>
              <a:rPr lang="en-US" sz="4200" u="sng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l-GR" sz="4200" u="sng" dirty="0" smtClean="0">
              <a:solidFill>
                <a:schemeClr val="bg1"/>
              </a:solidFill>
              <a:cs typeface="Arial" pitchFamily="34" charset="0"/>
            </a:endParaRPr>
          </a:p>
          <a:p>
            <a:pPr lvl="1"/>
            <a:r>
              <a:rPr lang="el-GR" sz="4200" dirty="0" err="1" smtClean="0">
                <a:solidFill>
                  <a:schemeClr val="bg1"/>
                </a:solidFill>
                <a:cs typeface="Arial" pitchFamily="34" charset="0"/>
              </a:rPr>
              <a:t>Στατίνη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(στόχος 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LDL&lt;100mg/dl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l-GR" sz="4200" u="sng" dirty="0" smtClean="0">
                <a:solidFill>
                  <a:schemeClr val="bg1"/>
                </a:solidFill>
                <a:cs typeface="Arial" pitchFamily="34" charset="0"/>
              </a:rPr>
              <a:t>εφ’ όρου ζωής</a:t>
            </a:r>
          </a:p>
          <a:p>
            <a:pPr marL="857250" lvl="2" indent="-457200">
              <a:buNone/>
            </a:pP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     (ως πρωτογενή πρόληψη για καρδιαγγειακά επεισόδια</a:t>
            </a:r>
            <a:r>
              <a:rPr lang="el-GR" sz="4200" i="1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n-US" sz="4200" i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857250" lvl="2" indent="-457200">
              <a:buNone/>
            </a:pPr>
            <a:endParaRPr lang="en-US" sz="3600" i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l-GR" sz="5100" dirty="0" smtClean="0">
                <a:solidFill>
                  <a:schemeClr val="bg1"/>
                </a:solidFill>
                <a:cs typeface="Arial" pitchFamily="34" charset="0"/>
              </a:rPr>
              <a:t>Στην </a:t>
            </a:r>
            <a:r>
              <a:rPr lang="el-GR" sz="5100" u="sng" dirty="0" err="1" smtClean="0">
                <a:solidFill>
                  <a:schemeClr val="bg1"/>
                </a:solidFill>
                <a:cs typeface="Arial" pitchFamily="34" charset="0"/>
              </a:rPr>
              <a:t>περιεγχειρητική</a:t>
            </a:r>
            <a:r>
              <a:rPr lang="el-GR" sz="5100" u="sng" dirty="0" smtClean="0">
                <a:solidFill>
                  <a:schemeClr val="bg1"/>
                </a:solidFill>
                <a:cs typeface="Arial" pitchFamily="34" charset="0"/>
              </a:rPr>
              <a:t> περίοδο:</a:t>
            </a:r>
            <a:endParaRPr lang="el-GR" sz="5100" dirty="0" smtClean="0">
              <a:solidFill>
                <a:schemeClr val="bg1"/>
              </a:solidFill>
              <a:cs typeface="Arial" pitchFamily="34" charset="0"/>
            </a:endParaRPr>
          </a:p>
          <a:p>
            <a:pPr lvl="1"/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Ασπιρίνη (75-100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mg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) ή </a:t>
            </a:r>
            <a:r>
              <a:rPr lang="el-GR" sz="4200" dirty="0" err="1" smtClean="0">
                <a:solidFill>
                  <a:schemeClr val="bg1"/>
                </a:solidFill>
                <a:cs typeface="Arial" pitchFamily="34" charset="0"/>
              </a:rPr>
              <a:t>κλοπιδογρέλη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lvl="1"/>
            <a:r>
              <a:rPr lang="el-GR" sz="4200" dirty="0" err="1" smtClean="0">
                <a:solidFill>
                  <a:schemeClr val="bg1"/>
                </a:solidFill>
                <a:cs typeface="Arial" pitchFamily="34" charset="0"/>
              </a:rPr>
              <a:t>Στατίνη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και β-</a:t>
            </a:r>
            <a:r>
              <a:rPr lang="el-GR" sz="4200" dirty="0" err="1" smtClean="0">
                <a:solidFill>
                  <a:schemeClr val="bg1"/>
                </a:solidFill>
                <a:cs typeface="Arial" pitchFamily="34" charset="0"/>
              </a:rPr>
              <a:t>αποκλειστές 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(σε ασθενείς υψηλού καρδιακού κινδύνου) τουλάχιστον 1 μήνα πριν</a:t>
            </a:r>
          </a:p>
          <a:p>
            <a:pPr lvl="1">
              <a:buNone/>
            </a:pP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    (</a:t>
            </a:r>
            <a:r>
              <a:rPr lang="el-GR" sz="4200" i="1" dirty="0" smtClean="0">
                <a:solidFill>
                  <a:schemeClr val="bg1"/>
                </a:solidFill>
                <a:cs typeface="Arial" pitchFamily="34" charset="0"/>
              </a:rPr>
              <a:t>για την πρόληψη των </a:t>
            </a:r>
            <a:r>
              <a:rPr lang="el-GR" sz="4200" i="1" dirty="0" err="1" smtClean="0">
                <a:solidFill>
                  <a:schemeClr val="bg1"/>
                </a:solidFill>
                <a:cs typeface="Arial" pitchFamily="34" charset="0"/>
              </a:rPr>
              <a:t>περιεγχειρητικών</a:t>
            </a:r>
            <a:r>
              <a:rPr lang="el-GR" sz="4200" i="1" dirty="0" smtClean="0">
                <a:solidFill>
                  <a:schemeClr val="bg1"/>
                </a:solidFill>
                <a:cs typeface="Arial" pitchFamily="34" charset="0"/>
              </a:rPr>
              <a:t> καρδιακών επεισοδίων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). </a:t>
            </a:r>
            <a:endParaRPr lang="en-US" sz="4200" dirty="0" smtClean="0">
              <a:solidFill>
                <a:schemeClr val="bg1"/>
              </a:solidFill>
              <a:cs typeface="Arial" pitchFamily="34" charset="0"/>
            </a:endParaRPr>
          </a:p>
          <a:p>
            <a:pPr lvl="1">
              <a:buNone/>
            </a:pPr>
            <a:endParaRPr lang="el-GR" sz="36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l-GR" sz="5100" u="sng" dirty="0" err="1" smtClean="0">
                <a:solidFill>
                  <a:schemeClr val="bg1"/>
                </a:solidFill>
                <a:cs typeface="Arial" pitchFamily="34" charset="0"/>
              </a:rPr>
              <a:t>Εφ’όρου</a:t>
            </a:r>
            <a:r>
              <a:rPr lang="el-GR" sz="5100" u="sng" dirty="0" smtClean="0">
                <a:solidFill>
                  <a:schemeClr val="bg1"/>
                </a:solidFill>
                <a:cs typeface="Arial" pitchFamily="34" charset="0"/>
              </a:rPr>
              <a:t> ζωής</a:t>
            </a:r>
            <a:r>
              <a:rPr lang="el-GR" sz="5100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</a:p>
          <a:p>
            <a:pPr lvl="1"/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Όλοι οι ασθενείς που έχουν </a:t>
            </a:r>
            <a:r>
              <a:rPr lang="el-GR" sz="4200" u="sng" dirty="0" smtClean="0">
                <a:solidFill>
                  <a:schemeClr val="bg1"/>
                </a:solidFill>
                <a:cs typeface="Arial" pitchFamily="34" charset="0"/>
              </a:rPr>
              <a:t>χειρουργηθεί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για ανεύρυσμα (ανοικτά ή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l-GR" sz="4200" dirty="0" err="1" smtClean="0">
                <a:solidFill>
                  <a:schemeClr val="bg1"/>
                </a:solidFill>
                <a:cs typeface="Arial" pitchFamily="34" charset="0"/>
              </a:rPr>
              <a:t>ενδαγγειακά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πρέπει να λαμβάνουν ασπιρίνη και </a:t>
            </a:r>
            <a:r>
              <a:rPr lang="el-GR" sz="4200" dirty="0" err="1" smtClean="0">
                <a:solidFill>
                  <a:schemeClr val="bg1"/>
                </a:solidFill>
                <a:cs typeface="Arial" pitchFamily="34" charset="0"/>
              </a:rPr>
              <a:t>στατίνες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best medical treatment</a:t>
            </a:r>
            <a:r>
              <a:rPr lang="el-GR" sz="4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n-US" sz="42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l-GR" sz="4200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Management of Abdominal Aortic Aneurysms</a:t>
            </a:r>
            <a:r>
              <a:rPr lang="el-GR" i="1" dirty="0" smtClean="0">
                <a:solidFill>
                  <a:schemeClr val="bg1"/>
                </a:solidFill>
              </a:rPr>
              <a:t>. </a:t>
            </a:r>
            <a:r>
              <a:rPr lang="en-US" i="1" dirty="0" smtClean="0">
                <a:solidFill>
                  <a:schemeClr val="bg1"/>
                </a:solidFill>
              </a:rPr>
              <a:t>Clinical Practice Guidelines of the European Society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for Vascular Surgery</a:t>
            </a:r>
            <a:r>
              <a:rPr lang="el-GR" i="1" dirty="0" smtClean="0">
                <a:solidFill>
                  <a:schemeClr val="bg1"/>
                </a:solidFill>
              </a:rPr>
              <a:t>.</a:t>
            </a:r>
            <a:r>
              <a:rPr lang="es-ES" i="1" dirty="0" smtClean="0">
                <a:solidFill>
                  <a:schemeClr val="bg1"/>
                </a:solidFill>
              </a:rPr>
              <a:t> Eur J Vasc Endovasc Surg (2011) 41, S1eS58</a:t>
            </a:r>
            <a:endParaRPr lang="el-G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00B050"/>
                </a:solidFill>
              </a:rPr>
              <a:t>“ Σε εγχείρηση καρωτίδων πρέπει να δίνουμε αντιθρομβωτικά φάρμακα ?”.</a:t>
            </a:r>
            <a:endParaRPr lang="el-GR" sz="3200" dirty="0"/>
          </a:p>
        </p:txBody>
      </p:sp>
      <p:pic>
        <p:nvPicPr>
          <p:cNvPr id="38914" name="Picture 2" descr="http://www.doereport.com/imagescooked/2438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09575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rgbClr val="00B050"/>
                </a:solidFill>
              </a:rPr>
              <a:t>“ Σε εγχείρηση καρωτίδων πρέπει να δίνουμε αντιθρομβωτικά φάρμακα ?”. 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Στένωση καρωτίδας: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Διακοπή καπνίσματος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Ρύθμιση υπέρτασης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Στατίνη</a:t>
            </a:r>
            <a:r>
              <a:rPr lang="el-GR" dirty="0" smtClean="0">
                <a:solidFill>
                  <a:schemeClr val="bg1"/>
                </a:solidFill>
              </a:rPr>
              <a:t> (στόχος </a:t>
            </a:r>
            <a:r>
              <a:rPr lang="en-US" dirty="0" smtClean="0">
                <a:solidFill>
                  <a:schemeClr val="bg1"/>
                </a:solidFill>
              </a:rPr>
              <a:t>LDL&lt;100mg/dl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Αντιαιμοπεταλιακά</a:t>
            </a:r>
            <a:r>
              <a:rPr lang="el-GR" dirty="0" smtClean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σε </a:t>
            </a:r>
            <a:r>
              <a:rPr lang="el-GR" u="sng" dirty="0" err="1" smtClean="0">
                <a:solidFill>
                  <a:schemeClr val="bg1"/>
                </a:solidFill>
              </a:rPr>
              <a:t>ασυμπτωματική</a:t>
            </a:r>
            <a:r>
              <a:rPr lang="el-GR" dirty="0" smtClean="0">
                <a:solidFill>
                  <a:schemeClr val="bg1"/>
                </a:solidFill>
              </a:rPr>
              <a:t> στένωση: Ασπιρίνη (50-325</a:t>
            </a:r>
            <a:r>
              <a:rPr lang="en-US" dirty="0" smtClean="0">
                <a:solidFill>
                  <a:schemeClr val="bg1"/>
                </a:solidFill>
              </a:rPr>
              <a:t>mg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l-GR" dirty="0" smtClean="0">
              <a:solidFill>
                <a:schemeClr val="bg1"/>
              </a:solidFill>
            </a:endParaRP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Σε </a:t>
            </a:r>
            <a:r>
              <a:rPr lang="el-GR" u="sng" dirty="0" smtClean="0">
                <a:solidFill>
                  <a:schemeClr val="bg1"/>
                </a:solidFill>
              </a:rPr>
              <a:t>συμπτωματική</a:t>
            </a:r>
            <a:r>
              <a:rPr lang="el-GR" dirty="0" smtClean="0">
                <a:solidFill>
                  <a:schemeClr val="bg1"/>
                </a:solidFill>
              </a:rPr>
              <a:t> στένωση: Ασπιρίνη (50-325</a:t>
            </a:r>
            <a:r>
              <a:rPr lang="en-US" dirty="0" smtClean="0">
                <a:solidFill>
                  <a:schemeClr val="bg1"/>
                </a:solidFill>
              </a:rPr>
              <a:t>mg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ή </a:t>
            </a:r>
            <a:r>
              <a:rPr lang="el-GR" dirty="0" err="1" smtClean="0">
                <a:solidFill>
                  <a:schemeClr val="bg1"/>
                </a:solidFill>
              </a:rPr>
              <a:t>κλοπιδογρέλη</a:t>
            </a:r>
            <a:r>
              <a:rPr lang="el-GR" dirty="0" smtClean="0">
                <a:solidFill>
                  <a:schemeClr val="bg1"/>
                </a:solidFill>
              </a:rPr>
              <a:t> ή ασπιρίνη και </a:t>
            </a:r>
            <a:r>
              <a:rPr lang="el-GR" dirty="0" err="1" smtClean="0">
                <a:solidFill>
                  <a:schemeClr val="bg1"/>
                </a:solidFill>
              </a:rPr>
              <a:t>διπυριδαμόλη</a:t>
            </a:r>
            <a:endParaRPr lang="el-GR" dirty="0" smtClean="0">
              <a:solidFill>
                <a:schemeClr val="bg1"/>
              </a:solidFill>
            </a:endParaRP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Διπλή </a:t>
            </a:r>
            <a:r>
              <a:rPr lang="el-GR" dirty="0" err="1" smtClean="0">
                <a:solidFill>
                  <a:schemeClr val="bg1"/>
                </a:solidFill>
              </a:rPr>
              <a:t>αντιαιμοπεταλιακή</a:t>
            </a:r>
            <a:r>
              <a:rPr lang="el-GR" dirty="0" smtClean="0">
                <a:solidFill>
                  <a:schemeClr val="bg1"/>
                </a:solidFill>
              </a:rPr>
              <a:t> αγωγή με ασπιρίνη και </a:t>
            </a:r>
            <a:r>
              <a:rPr lang="el-GR" dirty="0" err="1" smtClean="0">
                <a:solidFill>
                  <a:schemeClr val="bg1"/>
                </a:solidFill>
              </a:rPr>
              <a:t>κλοπιδογρέλη</a:t>
            </a:r>
            <a:r>
              <a:rPr lang="el-GR" dirty="0" smtClean="0">
                <a:solidFill>
                  <a:schemeClr val="bg1"/>
                </a:solidFill>
              </a:rPr>
              <a:t> αντενδείκνυται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John J. Ricotta et al. Updated Society for Vascular Surgery guidelines for management of </a:t>
            </a:r>
            <a:r>
              <a:rPr lang="en-US" i="1" dirty="0" err="1" smtClean="0"/>
              <a:t>extracranial</a:t>
            </a:r>
            <a:r>
              <a:rPr lang="en-US" i="1" dirty="0" smtClean="0"/>
              <a:t> carotid disease. J </a:t>
            </a:r>
            <a:r>
              <a:rPr lang="en-US" i="1" dirty="0" err="1" smtClean="0"/>
              <a:t>Vasc</a:t>
            </a:r>
            <a:r>
              <a:rPr lang="en-US" i="1" dirty="0" smtClean="0"/>
              <a:t> </a:t>
            </a:r>
            <a:r>
              <a:rPr lang="en-US" i="1" dirty="0" err="1" smtClean="0"/>
              <a:t>Surg</a:t>
            </a:r>
            <a:r>
              <a:rPr lang="en-US" i="1" dirty="0" smtClean="0"/>
              <a:t> 2011</a:t>
            </a:r>
          </a:p>
        </p:txBody>
      </p:sp>
      <p:pic>
        <p:nvPicPr>
          <p:cNvPr id="37890" name="Picture 2" descr="http://upload.wikimedia.org/wikipedia/commons/7/79/Carotid_artery_steno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447800"/>
            <a:ext cx="1676400" cy="1583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00B050"/>
                </a:solidFill>
              </a:rPr>
              <a:t>“ Σε εγχείρηση καρωτίδων πρέπει να δίνουμε αντιθρομβωτικά φάρμακα ?”.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l-GR" u="sng" dirty="0" err="1" smtClean="0">
                <a:solidFill>
                  <a:schemeClr val="bg1"/>
                </a:solidFill>
              </a:rPr>
              <a:t>Ενδαρτηρεκτομή</a:t>
            </a:r>
            <a:r>
              <a:rPr lang="el-GR" u="sng" dirty="0" smtClean="0">
                <a:solidFill>
                  <a:schemeClr val="bg1"/>
                </a:solidFill>
              </a:rPr>
              <a:t> καρωτίδας: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Η συνήθης αγωγή περιλαμβάνει: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Ασπιρίνη (</a:t>
            </a:r>
            <a:r>
              <a:rPr lang="en-US" dirty="0" err="1" smtClean="0">
                <a:solidFill>
                  <a:schemeClr val="bg1"/>
                </a:solidFill>
              </a:rPr>
              <a:t>Salospir</a:t>
            </a:r>
            <a:r>
              <a:rPr lang="en-US" dirty="0" smtClean="0">
                <a:solidFill>
                  <a:schemeClr val="bg1"/>
                </a:solidFill>
              </a:rPr>
              <a:t> 100 1x1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Στατίνη</a:t>
            </a:r>
            <a:r>
              <a:rPr lang="el-GR" dirty="0" smtClean="0">
                <a:solidFill>
                  <a:schemeClr val="bg1"/>
                </a:solidFill>
              </a:rPr>
              <a:t> (στόχος </a:t>
            </a:r>
            <a:r>
              <a:rPr lang="en-US" dirty="0" smtClean="0">
                <a:solidFill>
                  <a:schemeClr val="bg1"/>
                </a:solidFill>
              </a:rPr>
              <a:t>LDL&lt;100mg/dl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β-</a:t>
            </a:r>
            <a:r>
              <a:rPr lang="en-US" dirty="0" smtClean="0">
                <a:solidFill>
                  <a:schemeClr val="bg1"/>
                </a:solidFill>
              </a:rPr>
              <a:t>blockers (</a:t>
            </a:r>
            <a:r>
              <a:rPr lang="el-GR" dirty="0" smtClean="0">
                <a:solidFill>
                  <a:schemeClr val="bg1"/>
                </a:solidFill>
              </a:rPr>
              <a:t>Στεφανιαία νόσος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l-GR" dirty="0" smtClean="0">
                <a:solidFill>
                  <a:schemeClr val="bg1"/>
                </a:solidFill>
              </a:rPr>
              <a:t>σφύξεις:60-80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l-GR" dirty="0" smtClean="0">
              <a:solidFill>
                <a:schemeClr val="bg1"/>
              </a:solidFill>
            </a:endParaRP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Αντιυπερτασικά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Εφ’ όρου ζωής</a:t>
            </a:r>
            <a:endParaRPr lang="el-GR" dirty="0"/>
          </a:p>
        </p:txBody>
      </p:sp>
      <p:pic>
        <p:nvPicPr>
          <p:cNvPr id="36866" name="Picture 2" descr="https://www.vascularweb.org/vascularhealth/PublishingImages/NorthPoint%20Images/Carotid_01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99" y="4299966"/>
            <a:ext cx="2743201" cy="2558034"/>
          </a:xfrm>
          <a:prstGeom prst="rect">
            <a:avLst/>
          </a:prstGeom>
          <a:noFill/>
        </p:spPr>
      </p:pic>
      <p:pic>
        <p:nvPicPr>
          <p:cNvPr id="36868" name="Picture 4" descr="http://intranet.tdmu.edu.ua/data/kafedra/internal/surgery2/classes_stud/en/med/lik/ptn/Surgery/6/TOPIC%2017.%20AORTIC%20ARCH%20SYNDROME.files/image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25" y="1447800"/>
            <a:ext cx="2733675" cy="2809876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0" y="5934670"/>
            <a:ext cx="6400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John J. Ricotta et al. Updated Society for Vascular Surgery guidelines for management of </a:t>
            </a:r>
            <a:r>
              <a:rPr lang="en-US" i="1" dirty="0" err="1" smtClean="0"/>
              <a:t>extracranial</a:t>
            </a:r>
            <a:r>
              <a:rPr lang="en-US" i="1" dirty="0" smtClean="0"/>
              <a:t> carotid disease. J </a:t>
            </a:r>
            <a:r>
              <a:rPr lang="en-US" i="1" dirty="0" err="1" smtClean="0"/>
              <a:t>Vasc</a:t>
            </a:r>
            <a:r>
              <a:rPr lang="en-US" i="1" dirty="0" smtClean="0"/>
              <a:t> </a:t>
            </a:r>
            <a:r>
              <a:rPr lang="en-US" i="1" dirty="0" err="1" smtClean="0"/>
              <a:t>Surg</a:t>
            </a:r>
            <a:r>
              <a:rPr lang="en-US" i="1" dirty="0" smtClean="0"/>
              <a:t> 2011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rgbClr val="00B050"/>
                </a:solidFill>
              </a:rPr>
              <a:t>“ Σε εγχείρηση καρωτίδων πρέπει να δίνουμε αντιθρομβωτικά φάρμακα ?”. 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Στένωση καρωτίδας:</a:t>
            </a:r>
            <a:endParaRPr lang="en-US" u="sng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Όταν ο ασθενής λαμβάνει αντιπηκτικά για κολπική μαρμαρυγή ή μηχανική προσθετική βαλβίδα, ωφελείται με χορήγηση </a:t>
            </a:r>
            <a:r>
              <a:rPr lang="el-GR" dirty="0" err="1" smtClean="0">
                <a:solidFill>
                  <a:schemeClr val="bg1"/>
                </a:solidFill>
              </a:rPr>
              <a:t>ουαρφαρίνης</a:t>
            </a:r>
            <a:r>
              <a:rPr lang="el-GR" dirty="0" smtClean="0">
                <a:solidFill>
                  <a:schemeClr val="bg1"/>
                </a:solidFill>
              </a:rPr>
              <a:t> με στόχο ΙΝ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l-GR" dirty="0" smtClean="0">
                <a:solidFill>
                  <a:schemeClr val="bg1"/>
                </a:solidFill>
              </a:rPr>
              <a:t>=2-3,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για πρόληψη </a:t>
            </a:r>
            <a:r>
              <a:rPr lang="el-GR" dirty="0" err="1" smtClean="0">
                <a:solidFill>
                  <a:schemeClr val="bg1"/>
                </a:solidFill>
              </a:rPr>
              <a:t>θρομβοεμβολικών</a:t>
            </a:r>
            <a:r>
              <a:rPr lang="el-GR" dirty="0" smtClean="0">
                <a:solidFill>
                  <a:schemeClr val="bg1"/>
                </a:solidFill>
              </a:rPr>
              <a:t> ισχαιμικών επεισοδίων.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u="sng" dirty="0" smtClean="0">
              <a:solidFill>
                <a:schemeClr val="bg1"/>
              </a:solidFill>
            </a:endParaRPr>
          </a:p>
          <a:p>
            <a:pPr lvl="1"/>
            <a:endParaRPr lang="el-GR" u="sng" dirty="0" smtClean="0">
              <a:solidFill>
                <a:schemeClr val="bg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2011 ASA/ACCF/AHA/AANN/AANS/ACR/ASNR/CNS/ SAIP/SCAI/SIR/SNIS/SVM/SVS Guideline on the Management of Patients With </a:t>
            </a:r>
            <a:r>
              <a:rPr lang="en-US" i="1" dirty="0" err="1" smtClean="0"/>
              <a:t>Extracranial</a:t>
            </a:r>
            <a:r>
              <a:rPr lang="en-US" i="1" dirty="0" smtClean="0"/>
              <a:t> Carotid and Vertebral Artery Disease.</a:t>
            </a:r>
          </a:p>
        </p:txBody>
      </p:sp>
      <p:pic>
        <p:nvPicPr>
          <p:cNvPr id="7" name="Picture 2" descr="http://upload.wikimedia.org/wikipedia/commons/7/79/Carotid_artery_steno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0210" y="990601"/>
            <a:ext cx="1613789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rgbClr val="00B050"/>
                </a:solidFill>
              </a:rPr>
              <a:t>“ Σε εγχείρηση καρωτίδων πρέπει να δίνουμε αντιθρομβωτικά φάρμακα ?”. 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Αγγειοπλαστική καρωτίδας με τοποθέτηση </a:t>
            </a:r>
            <a:r>
              <a:rPr lang="en-US" u="sng" dirty="0" smtClean="0">
                <a:solidFill>
                  <a:schemeClr val="bg1"/>
                </a:solidFill>
              </a:rPr>
              <a:t>stent</a:t>
            </a:r>
            <a:r>
              <a:rPr lang="el-GR" u="sng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Η συνήθης αγωγή περιλαμβάνει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Ασπιρίνη και κλοπιδογρέλη (διπλή αγωγή)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Έναρξη τουλάχιστον 3 μέρες προ της επέμβασης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Συνέχιση για 1-3 μήνες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Μονοθεραπεία με 1 από τα δυο φάρμακα</a:t>
            </a:r>
          </a:p>
        </p:txBody>
      </p:sp>
      <p:pic>
        <p:nvPicPr>
          <p:cNvPr id="35842" name="Picture 2" descr="https://myhealth.alberta.ca/health/_layouts/15/healthwise/media/medical/hw/h9991866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85572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rgbClr val="00B050"/>
                </a:solidFill>
              </a:rPr>
              <a:t>“ Σε εγχείρηση καρωτίδων πρέπει να δίνουμε αντιθρομβωτικά φάρμακα ?”. 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Αγγειοπλαστική καρωτίδας με τοποθέτηση </a:t>
            </a:r>
            <a:r>
              <a:rPr lang="en-US" u="sng" dirty="0" smtClean="0">
                <a:solidFill>
                  <a:schemeClr val="bg1"/>
                </a:solidFill>
              </a:rPr>
              <a:t>stent</a:t>
            </a:r>
            <a:r>
              <a:rPr lang="el-GR" u="sng" dirty="0" smtClean="0">
                <a:solidFill>
                  <a:schemeClr val="bg1"/>
                </a:solidFill>
              </a:rPr>
              <a:t>:</a:t>
            </a:r>
            <a:endParaRPr lang="en-US" u="sng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Όταν ο ασθενής λαμβάνει αντιπηκτικά π.χ. για κολπική μαρμαρυγή, συν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l-GR" dirty="0" smtClean="0">
                <a:solidFill>
                  <a:schemeClr val="bg1"/>
                </a:solidFill>
              </a:rPr>
              <a:t>χορήγηση </a:t>
            </a:r>
            <a:r>
              <a:rPr lang="en-US" dirty="0" err="1" smtClean="0">
                <a:solidFill>
                  <a:schemeClr val="bg1"/>
                </a:solidFill>
              </a:rPr>
              <a:t>Salospir</a:t>
            </a:r>
            <a:r>
              <a:rPr lang="en-US" dirty="0" smtClean="0">
                <a:solidFill>
                  <a:schemeClr val="bg1"/>
                </a:solidFill>
              </a:rPr>
              <a:t> 100 1x1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2" descr="https://myhealth.alberta.ca/health/_layouts/15/healthwise/media/medical/hw/h9991866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85572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3200" dirty="0" err="1" smtClean="0">
                <a:solidFill>
                  <a:srgbClr val="FF0000"/>
                </a:solidFill>
              </a:rPr>
              <a:t>by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pass</a:t>
            </a:r>
            <a:r>
              <a:rPr lang="el-GR" sz="3200" dirty="0" smtClean="0">
                <a:solidFill>
                  <a:srgbClr val="FF0000"/>
                </a:solidFill>
              </a:rPr>
              <a:t>. Πρέπει να παίρνει αντιθρομβωτική αγωγή ? ”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Διόρθωση παραγόντων κινδύνου: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Διακοπή καπνίσματος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Άσκηση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Απώλεια βάρους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Ρύθμιση υπέρτασης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Ρύθμιση σακχάρου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Ρύθμιση </a:t>
            </a:r>
            <a:r>
              <a:rPr lang="el-GR" dirty="0" err="1" smtClean="0">
                <a:solidFill>
                  <a:schemeClr val="bg1"/>
                </a:solidFill>
              </a:rPr>
              <a:t>υπερλιπιδαιμίας</a:t>
            </a:r>
            <a:endParaRPr lang="el-GR" dirty="0" smtClean="0">
              <a:solidFill>
                <a:schemeClr val="bg1"/>
              </a:solidFill>
            </a:endParaRP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Άλιπος</a:t>
            </a:r>
            <a:r>
              <a:rPr lang="el-GR" dirty="0" smtClean="0">
                <a:solidFill>
                  <a:schemeClr val="bg1"/>
                </a:solidFill>
              </a:rPr>
              <a:t> δίαιτα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Επανεξέταση από το γιατρό του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Χορήγηση </a:t>
            </a:r>
            <a:r>
              <a:rPr lang="el-GR" dirty="0" err="1" smtClean="0">
                <a:solidFill>
                  <a:schemeClr val="bg1"/>
                </a:solidFill>
              </a:rPr>
              <a:t>στατίνης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LDL&lt;100mg/dl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Χορήγηση ασπιρίνης 75-100</a:t>
            </a:r>
            <a:r>
              <a:rPr lang="en-US" dirty="0" smtClean="0">
                <a:solidFill>
                  <a:schemeClr val="bg1"/>
                </a:solidFill>
              </a:rPr>
              <a:t>mg </a:t>
            </a:r>
            <a:r>
              <a:rPr lang="el-GR" dirty="0" smtClean="0">
                <a:solidFill>
                  <a:schemeClr val="bg1"/>
                </a:solidFill>
              </a:rPr>
              <a:t>ή </a:t>
            </a:r>
            <a:r>
              <a:rPr lang="el-GR" dirty="0" err="1" smtClean="0">
                <a:solidFill>
                  <a:schemeClr val="bg1"/>
                </a:solidFill>
              </a:rPr>
              <a:t>κλοπιδογρέλης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Σιλοσταζόλη</a:t>
            </a:r>
            <a:r>
              <a:rPr lang="el-GR" dirty="0" smtClean="0">
                <a:solidFill>
                  <a:schemeClr val="bg1"/>
                </a:solidFill>
              </a:rPr>
              <a:t> 100</a:t>
            </a:r>
            <a:r>
              <a:rPr lang="en-US" dirty="0" err="1" smtClean="0">
                <a:solidFill>
                  <a:schemeClr val="bg1"/>
                </a:solidFill>
              </a:rPr>
              <a:t>mgx</a:t>
            </a:r>
            <a:r>
              <a:rPr lang="el-GR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(</a:t>
            </a:r>
            <a:r>
              <a:rPr lang="el-GR" sz="2300" dirty="0" smtClean="0">
                <a:solidFill>
                  <a:schemeClr val="bg1"/>
                </a:solidFill>
              </a:rPr>
              <a:t>μετά διακοπή καπνίσματος και απουσίας βελτίωσης με το συστηματικό βάδισμα)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599"/>
            <a:ext cx="20574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 rot="20202949">
            <a:off x="3843009" y="2137919"/>
            <a:ext cx="47244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 ΠΕΡΙΦΕΡΙΚΗ ΑΠΟΦΡΑΚΤΙΚΗ ΑΡΤΗΡΙΟΠΑΘΕΙΑ</a:t>
            </a:r>
            <a:endParaRPr lang="el-GR" b="1" i="1" dirty="0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Antithrombotic Therapy in Peripheral</a:t>
            </a:r>
            <a:r>
              <a:rPr lang="el-GR" sz="1600" i="1" dirty="0" smtClean="0"/>
              <a:t> </a:t>
            </a:r>
            <a:r>
              <a:rPr lang="en-US" sz="1600" dirty="0" smtClean="0"/>
              <a:t>Artery Disease</a:t>
            </a:r>
            <a:r>
              <a:rPr lang="el-GR" sz="1600" dirty="0" smtClean="0"/>
              <a:t>.</a:t>
            </a:r>
            <a:r>
              <a:rPr lang="en-US" sz="1600" dirty="0" smtClean="0"/>
              <a:t> Antithrombotic Therapy and Prevention of Thrombosis,</a:t>
            </a:r>
          </a:p>
          <a:p>
            <a:r>
              <a:rPr lang="en-US" sz="1600" dirty="0" smtClean="0"/>
              <a:t>9th </a:t>
            </a:r>
            <a:r>
              <a:rPr lang="en-US" sz="1600" dirty="0" err="1" smtClean="0"/>
              <a:t>ed</a:t>
            </a:r>
            <a:r>
              <a:rPr lang="en-US" sz="1600" dirty="0" smtClean="0"/>
              <a:t>: American College of Chest Physicians</a:t>
            </a:r>
            <a:r>
              <a:rPr lang="el-GR" sz="1600" dirty="0" smtClean="0"/>
              <a:t>. </a:t>
            </a:r>
            <a:r>
              <a:rPr lang="en-US" sz="1600" dirty="0" smtClean="0"/>
              <a:t>Evidence-Based Clinical Practice Guidelines</a:t>
            </a:r>
            <a:r>
              <a:rPr lang="el-GR" sz="1600" dirty="0" smtClean="0"/>
              <a:t>. </a:t>
            </a:r>
            <a:r>
              <a:rPr lang="en-US" sz="1600" dirty="0" smtClean="0"/>
              <a:t>Chest</a:t>
            </a:r>
            <a:r>
              <a:rPr lang="el-GR" sz="1600" dirty="0" smtClean="0"/>
              <a:t> 2012.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Ευχαριστώ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1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605756"/>
            <a:ext cx="6515100" cy="4514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3200" dirty="0" err="1" smtClean="0">
                <a:solidFill>
                  <a:srgbClr val="FF0000"/>
                </a:solidFill>
              </a:rPr>
              <a:t>by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pass</a:t>
            </a:r>
            <a:r>
              <a:rPr lang="el-GR" sz="3200" dirty="0" smtClean="0">
                <a:solidFill>
                  <a:srgbClr val="FF0000"/>
                </a:solidFill>
              </a:rPr>
              <a:t>. Πρέπει να παίρνει αντιθρομβωτική αγωγή ? ”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Η </a:t>
            </a:r>
            <a:r>
              <a:rPr lang="el-GR" sz="2400" dirty="0" err="1" smtClean="0">
                <a:solidFill>
                  <a:schemeClr val="bg1"/>
                </a:solidFill>
                <a:cs typeface="Arial" pitchFamily="34" charset="0"/>
              </a:rPr>
              <a:t>κλοπιδογρέλη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 μειώνει την θνητότητα σε ασθενείς με Περιφερική Αποφρακτική Αρτηριοπάθεια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οφειλόμενη στο καρδιαγγειακό κατά περίπου 2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3.8%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συγκρινόμενη με την ασπιρίνη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l-GR" sz="2400" i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cs typeface="Arial" pitchFamily="34" charset="0"/>
              </a:rPr>
              <a:t>CAPRIE Steering Committee. Lancet 1996)</a:t>
            </a:r>
            <a:r>
              <a:rPr lang="el-GR" sz="2400" i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2400" i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Ο συνδυασμός </a:t>
            </a:r>
            <a:r>
              <a:rPr lang="el-GR" sz="2400" u="sng" dirty="0" smtClean="0">
                <a:solidFill>
                  <a:schemeClr val="bg1"/>
                </a:solidFill>
                <a:cs typeface="Arial" pitchFamily="34" charset="0"/>
              </a:rPr>
              <a:t>ασπιρίνης και </a:t>
            </a:r>
            <a:r>
              <a:rPr lang="el-GR" sz="2400" u="sng" dirty="0" err="1" smtClean="0">
                <a:solidFill>
                  <a:schemeClr val="bg1"/>
                </a:solidFill>
                <a:cs typeface="Arial" pitchFamily="34" charset="0"/>
              </a:rPr>
              <a:t>κλοπιδογρέλης</a:t>
            </a:r>
            <a:r>
              <a:rPr lang="el-GR" sz="2400" u="sng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σε ασθενείς με Περιφερική Αποφρακτική Αρτηριοπάθεια </a:t>
            </a:r>
            <a:r>
              <a:rPr lang="el-GR" sz="2400" u="sng" dirty="0" smtClean="0">
                <a:solidFill>
                  <a:schemeClr val="bg1"/>
                </a:solidFill>
                <a:cs typeface="Arial" pitchFamily="34" charset="0"/>
              </a:rPr>
              <a:t>δεν</a:t>
            </a:r>
            <a:r>
              <a:rPr lang="el-G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έχει καλύτερα αποτελέσματα με την </a:t>
            </a:r>
            <a:r>
              <a:rPr lang="el-GR" sz="2400" dirty="0" err="1" smtClean="0">
                <a:solidFill>
                  <a:schemeClr val="bg1"/>
                </a:solidFill>
                <a:cs typeface="Arial" pitchFamily="34" charset="0"/>
              </a:rPr>
              <a:t>μονοθεραπεία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, ενώ έχει υψηλότερο ποσοστό επιπλοκών </a:t>
            </a:r>
            <a:r>
              <a:rPr lang="el-GR" sz="2400" i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cs typeface="Arial" pitchFamily="34" charset="0"/>
              </a:rPr>
              <a:t>N </a:t>
            </a:r>
            <a:r>
              <a:rPr lang="en-US" sz="2400" i="1" dirty="0" err="1" smtClean="0">
                <a:solidFill>
                  <a:schemeClr val="bg1"/>
                </a:solidFill>
                <a:cs typeface="Arial" pitchFamily="34" charset="0"/>
              </a:rPr>
              <a:t>Engl</a:t>
            </a:r>
            <a:r>
              <a:rPr lang="en-US" sz="2400" i="1" dirty="0" smtClean="0">
                <a:solidFill>
                  <a:schemeClr val="bg1"/>
                </a:solidFill>
                <a:cs typeface="Arial" pitchFamily="34" charset="0"/>
              </a:rPr>
              <a:t> J Med 2006)</a:t>
            </a:r>
            <a:r>
              <a:rPr lang="el-GR" sz="2400" i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2400" i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l-GR" sz="2400" u="sng" dirty="0" smtClean="0">
                <a:solidFill>
                  <a:schemeClr val="bg1"/>
                </a:solidFill>
                <a:cs typeface="Arial" pitchFamily="34" charset="0"/>
              </a:rPr>
              <a:t>Εξαίρεση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 αποτελούν οι ασθενείς με ιδιαίτερα υψηλό κίνδυνο για καρδιαγγειακό συμβάν και χωρίς ιδιαίτερο κίνδυνο αιμορραγιών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err="1" smtClean="0"/>
              <a:t>Rooke</a:t>
            </a:r>
            <a:r>
              <a:rPr lang="en-US" sz="1600" i="1" dirty="0" smtClean="0"/>
              <a:t> TW et al. 2011 ACCF/AHA Focused Update of the Guideline for the Management of Patients with Peripheral Artery Disease (Updating the 2005 guideline) A report of the American College of Cardiology Foundation/ American Heart association Task Force on Practice Guidelines. J Am </a:t>
            </a:r>
            <a:r>
              <a:rPr lang="en-US" sz="1600" i="1" dirty="0" err="1" smtClean="0"/>
              <a:t>Coll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Cardiol</a:t>
            </a:r>
            <a:r>
              <a:rPr lang="en-US" sz="1600" i="1" dirty="0" smtClean="0"/>
              <a:t> 2011; 58: 2020-45.</a:t>
            </a:r>
            <a:endParaRPr lang="el-GR" sz="1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3200" dirty="0" err="1" smtClean="0">
                <a:solidFill>
                  <a:srgbClr val="FF0000"/>
                </a:solidFill>
              </a:rPr>
              <a:t>by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pass</a:t>
            </a:r>
            <a:r>
              <a:rPr lang="el-GR" sz="3200" dirty="0" smtClean="0">
                <a:solidFill>
                  <a:srgbClr val="FF0000"/>
                </a:solidFill>
              </a:rPr>
              <a:t>. Πρέπει να παίρνει αντιθρομβωτική αγωγή ? ”</a:t>
            </a:r>
            <a:endParaRPr lang="el-GR" sz="3200" dirty="0"/>
          </a:p>
        </p:txBody>
      </p:sp>
      <p:pic>
        <p:nvPicPr>
          <p:cNvPr id="2050" name="Picture 2" descr="http://www.circulationfoundation.org.uk/wp-content/uploads/2012/03/aortobifem_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97189"/>
            <a:ext cx="2819400" cy="5221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3200" dirty="0" err="1" smtClean="0">
                <a:solidFill>
                  <a:srgbClr val="FF0000"/>
                </a:solidFill>
              </a:rPr>
              <a:t>by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pass</a:t>
            </a:r>
            <a:r>
              <a:rPr lang="el-GR" sz="3200" dirty="0" smtClean="0">
                <a:solidFill>
                  <a:srgbClr val="FF0000"/>
                </a:solidFill>
              </a:rPr>
              <a:t>. Πρέπει να παίρνει αντιθρομβωτική αγωγή ? ”</a:t>
            </a:r>
            <a:endParaRPr lang="el-GR" sz="32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799" y="1747044"/>
            <a:ext cx="2410047" cy="454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0" y="1752600"/>
          <a:ext cx="3297237" cy="4525963"/>
        </p:xfrm>
        <a:graphic>
          <a:graphicData uri="http://schemas.openxmlformats.org/presentationml/2006/ole">
            <p:oleObj spid="_x0000_s1027" name="Document" r:id="rId4" imgW="4248942" imgH="5833093" progId="Word.Document.8">
              <p:embed/>
            </p:oleObj>
          </a:graphicData>
        </a:graphic>
      </p:graphicFrame>
      <p:pic>
        <p:nvPicPr>
          <p:cNvPr id="1029" name="Picture 5" descr="http://www.foundhealth.com/image/1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286000"/>
            <a:ext cx="3429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by pass. Πρέπει να παίρνει αντιθρομβωτική αγωγή ? ”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	Η συνήθης αγωγή είναι </a:t>
            </a:r>
            <a:r>
              <a:rPr lang="el-GR" u="sng" dirty="0" err="1" smtClean="0">
                <a:solidFill>
                  <a:schemeClr val="bg1"/>
                </a:solidFill>
                <a:cs typeface="Arial" pitchFamily="34" charset="0"/>
              </a:rPr>
              <a:t>αντιαιμοπεταλιακή</a:t>
            </a:r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ασπιρίνη</a:t>
            </a:r>
            <a:r>
              <a:rPr lang="el-GR" dirty="0" smtClean="0">
                <a:solidFill>
                  <a:schemeClr val="bg1"/>
                </a:solidFill>
              </a:rPr>
              <a:t> 75-100</a:t>
            </a:r>
            <a:r>
              <a:rPr lang="en-US" dirty="0" smtClean="0">
                <a:solidFill>
                  <a:schemeClr val="bg1"/>
                </a:solidFill>
              </a:rPr>
              <a:t>mg</a:t>
            </a:r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 ή </a:t>
            </a:r>
            <a:r>
              <a:rPr lang="el-GR" dirty="0" err="1" smtClean="0">
                <a:solidFill>
                  <a:schemeClr val="bg1"/>
                </a:solidFill>
                <a:cs typeface="Arial" pitchFamily="34" charset="0"/>
              </a:rPr>
              <a:t>κλοπιδογρέλη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 με στόχο:</a:t>
            </a:r>
          </a:p>
          <a:p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Μείωση πιθανότητας για καρδιαγγειακό επεισόδιο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Έμφραγμα μυοκαρδίου ή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Αγγειακό Εγκεφαλικό Επεισόδιο</a:t>
            </a:r>
          </a:p>
          <a:p>
            <a:r>
              <a:rPr lang="el-GR" dirty="0" smtClean="0">
                <a:solidFill>
                  <a:schemeClr val="bg1"/>
                </a:solidFill>
                <a:cs typeface="Arial" pitchFamily="34" charset="0"/>
              </a:rPr>
              <a:t>Βελτίωση και αποφυγή επιπλοκών από την περιφερική αρτηριακή κυκλοφορία. 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Society for Vascular Surgery practice guidelines for atherosclerotic occlusive disease of the lower extremities: Management of asymptomatic disease and </a:t>
            </a:r>
            <a:r>
              <a:rPr lang="en-US" sz="1600" i="1" dirty="0" err="1" smtClean="0">
                <a:solidFill>
                  <a:schemeClr val="bg1"/>
                </a:solidFill>
              </a:rPr>
              <a:t>claudication</a:t>
            </a:r>
            <a:r>
              <a:rPr lang="en-US" sz="1600" i="1" dirty="0" smtClean="0">
                <a:solidFill>
                  <a:schemeClr val="bg1"/>
                </a:solidFill>
              </a:rPr>
              <a:t>.  J </a:t>
            </a:r>
            <a:r>
              <a:rPr lang="en-US" sz="1600" i="1" dirty="0" err="1" smtClean="0">
                <a:solidFill>
                  <a:schemeClr val="bg1"/>
                </a:solidFill>
              </a:rPr>
              <a:t>Vasc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Surg</a:t>
            </a:r>
            <a:r>
              <a:rPr lang="en-US" sz="1600" i="1" dirty="0" smtClean="0">
                <a:solidFill>
                  <a:schemeClr val="bg1"/>
                </a:solidFill>
              </a:rPr>
              <a:t> 2015.</a:t>
            </a:r>
            <a:endParaRPr lang="el-GR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3200" dirty="0" err="1" smtClean="0">
                <a:solidFill>
                  <a:srgbClr val="FF0000"/>
                </a:solidFill>
              </a:rPr>
              <a:t>by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pass</a:t>
            </a:r>
            <a:r>
              <a:rPr lang="el-GR" sz="3200" dirty="0" smtClean="0">
                <a:solidFill>
                  <a:srgbClr val="FF0000"/>
                </a:solidFill>
              </a:rPr>
              <a:t>. Πρέπει να παίρνει αντιθρομβωτική αγωγή ? ”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Σε </a:t>
            </a:r>
            <a:r>
              <a:rPr lang="en-US" dirty="0" smtClean="0">
                <a:solidFill>
                  <a:schemeClr val="bg1"/>
                </a:solidFill>
              </a:rPr>
              <a:t>bypass </a:t>
            </a:r>
            <a:r>
              <a:rPr lang="el-GR" dirty="0" smtClean="0">
                <a:solidFill>
                  <a:schemeClr val="bg1"/>
                </a:solidFill>
              </a:rPr>
              <a:t>με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u="sng" dirty="0" smtClean="0">
                <a:solidFill>
                  <a:schemeClr val="bg1"/>
                </a:solidFill>
              </a:rPr>
              <a:t>φλεβικό </a:t>
            </a:r>
            <a:r>
              <a:rPr lang="el-GR" dirty="0" smtClean="0">
                <a:solidFill>
                  <a:schemeClr val="bg1"/>
                </a:solidFill>
              </a:rPr>
              <a:t>μόσχευμα στο κάτω άκρο: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Ασπιρίνη ή κλοπιδογρέλη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</a:t>
            </a:r>
            <a:r>
              <a:rPr lang="el-GR" sz="2400" dirty="0" smtClean="0">
                <a:solidFill>
                  <a:schemeClr val="bg1"/>
                </a:solidFill>
              </a:rPr>
              <a:t>α αντιπηκτικά από του στόματος (με ΙΝ</a:t>
            </a:r>
            <a:r>
              <a:rPr lang="en-US" sz="2400" dirty="0" smtClean="0">
                <a:solidFill>
                  <a:schemeClr val="bg1"/>
                </a:solidFill>
              </a:rPr>
              <a:t>R=3.0-4.5</a:t>
            </a:r>
            <a:r>
              <a:rPr lang="el-GR" sz="2400" dirty="0" smtClean="0">
                <a:solidFill>
                  <a:schemeClr val="bg1"/>
                </a:solidFill>
              </a:rPr>
              <a:t>) υπερτερούν ελαφρά της ασπιρίνης στη διατήρηση της βατότητας, </a:t>
            </a:r>
          </a:p>
          <a:p>
            <a:pPr lvl="1"/>
            <a:r>
              <a:rPr lang="el-GR" sz="2400" dirty="0" smtClean="0">
                <a:solidFill>
                  <a:schemeClr val="bg1"/>
                </a:solidFill>
              </a:rPr>
              <a:t>διπλασιάζοντας όμως τον κίνδυνο για αιμορραγία.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4 - TextBox"/>
          <p:cNvSpPr txBox="1"/>
          <p:nvPr/>
        </p:nvSpPr>
        <p:spPr>
          <a:xfrm>
            <a:off x="0" y="5410200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Dutch Bypass Oral anticoagulants or Aspirin (BOA) Study Group. Efficacy of oral anticoagulants compared with aspirin after </a:t>
            </a:r>
            <a:r>
              <a:rPr lang="en-US" sz="1600" i="1" dirty="0" err="1" smtClean="0"/>
              <a:t>infrainguinal</a:t>
            </a:r>
            <a:r>
              <a:rPr lang="en-US" sz="1600" i="1" dirty="0" smtClean="0"/>
              <a:t> bypass surgery. (The Dutch Bypass Oral Anticoagulants or Aspirin Study): a </a:t>
            </a:r>
            <a:r>
              <a:rPr lang="en-US" sz="1600" i="1" dirty="0" err="1" smtClean="0"/>
              <a:t>randomised</a:t>
            </a:r>
            <a:r>
              <a:rPr lang="en-US" sz="1600" i="1" dirty="0" smtClean="0"/>
              <a:t> trial. Lancet 2000; 355: 346-51.</a:t>
            </a:r>
            <a:endParaRPr lang="el-GR" sz="1600" i="1" dirty="0"/>
          </a:p>
        </p:txBody>
      </p:sp>
      <p:sp>
        <p:nvSpPr>
          <p:cNvPr id="5" name="3 - TextBox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Brown et al. </a:t>
            </a:r>
            <a:r>
              <a:rPr lang="en-US" sz="1600" i="1" dirty="0" err="1" smtClean="0"/>
              <a:t>Antiplatelet</a:t>
            </a:r>
            <a:r>
              <a:rPr lang="en-US" sz="1600" i="1" dirty="0" smtClean="0"/>
              <a:t> agents for preventing thrombosis after peripheral arterial bypass surgery. Cochrane Database </a:t>
            </a:r>
            <a:r>
              <a:rPr lang="en-US" sz="1600" i="1" dirty="0" err="1" smtClean="0"/>
              <a:t>Syst</a:t>
            </a:r>
            <a:r>
              <a:rPr lang="en-US" sz="1600" i="1" dirty="0" smtClean="0"/>
              <a:t> Rev 2008: CD000535. </a:t>
            </a:r>
            <a:endParaRPr lang="el-GR" sz="1600" i="1" dirty="0"/>
          </a:p>
        </p:txBody>
      </p:sp>
      <p:pic>
        <p:nvPicPr>
          <p:cNvPr id="46082" name="Picture 2" descr="http://fitsweb.uchc.edu/student/selectives/Luzietti/images/vascular/peripheral_arterial_bypas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6948" y="2057400"/>
            <a:ext cx="24370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3200" dirty="0" err="1" smtClean="0">
                <a:solidFill>
                  <a:srgbClr val="FF0000"/>
                </a:solidFill>
              </a:rPr>
              <a:t>by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pass</a:t>
            </a:r>
            <a:r>
              <a:rPr lang="el-GR" sz="3200" dirty="0" smtClean="0">
                <a:solidFill>
                  <a:srgbClr val="FF0000"/>
                </a:solidFill>
              </a:rPr>
              <a:t>. Πρέπει να παίρνει αντιθρομβωτική αγωγή ? ”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Πολλοί αγγειοχειρουργοί χορηγούν εκλεκτικά αντιπηκτικά φάρμακα σε </a:t>
            </a:r>
            <a:r>
              <a:rPr lang="en-US" sz="2400" dirty="0" smtClean="0">
                <a:solidFill>
                  <a:schemeClr val="bg1"/>
                </a:solidFill>
              </a:rPr>
              <a:t>bypass </a:t>
            </a:r>
            <a:r>
              <a:rPr lang="el-GR" sz="2400" dirty="0" smtClean="0">
                <a:solidFill>
                  <a:schemeClr val="bg1"/>
                </a:solidFill>
              </a:rPr>
              <a:t>με </a:t>
            </a:r>
            <a:r>
              <a:rPr lang="el-GR" sz="2400" u="sng" dirty="0" smtClean="0">
                <a:solidFill>
                  <a:schemeClr val="bg1"/>
                </a:solidFill>
              </a:rPr>
              <a:t>φλεβικό μόσχευμα</a:t>
            </a:r>
            <a:r>
              <a:rPr lang="el-GR" sz="2400" dirty="0" smtClean="0">
                <a:solidFill>
                  <a:schemeClr val="bg1"/>
                </a:solidFill>
              </a:rPr>
              <a:t> όταν:</a:t>
            </a:r>
          </a:p>
          <a:p>
            <a:pPr lvl="1"/>
            <a:r>
              <a:rPr lang="el-GR" sz="2400" dirty="0" smtClean="0">
                <a:solidFill>
                  <a:schemeClr val="bg1"/>
                </a:solidFill>
              </a:rPr>
              <a:t>Το μόσχευμα δεν είναι αρκετά καλό</a:t>
            </a:r>
          </a:p>
          <a:p>
            <a:pPr lvl="1"/>
            <a:r>
              <a:rPr lang="el-GR" sz="2400" dirty="0" smtClean="0">
                <a:solidFill>
                  <a:schemeClr val="bg1"/>
                </a:solidFill>
              </a:rPr>
              <a:t>Οι αρτηρίες </a:t>
            </a:r>
            <a:r>
              <a:rPr lang="el-GR" sz="2400" dirty="0" err="1" smtClean="0">
                <a:solidFill>
                  <a:schemeClr val="bg1"/>
                </a:solidFill>
              </a:rPr>
              <a:t>περιφερικότερα</a:t>
            </a:r>
            <a:r>
              <a:rPr lang="el-GR" sz="2400" dirty="0" smtClean="0">
                <a:solidFill>
                  <a:schemeClr val="bg1"/>
                </a:solidFill>
              </a:rPr>
              <a:t> έχουν αθηρωμάτωση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Συνδυασμός </a:t>
            </a:r>
            <a:r>
              <a:rPr lang="el-GR" sz="2400" dirty="0" err="1" smtClean="0">
                <a:solidFill>
                  <a:schemeClr val="bg1"/>
                </a:solidFill>
              </a:rPr>
              <a:t>ακετυλοσαλυκυλικού</a:t>
            </a:r>
            <a:r>
              <a:rPr lang="el-GR" sz="2400" dirty="0" smtClean="0">
                <a:solidFill>
                  <a:schemeClr val="bg1"/>
                </a:solidFill>
              </a:rPr>
              <a:t> οξέος και </a:t>
            </a:r>
            <a:r>
              <a:rPr lang="el-GR" sz="2400" dirty="0" err="1" smtClean="0">
                <a:solidFill>
                  <a:schemeClr val="bg1"/>
                </a:solidFill>
              </a:rPr>
              <a:t>ουαρφαρίνης</a:t>
            </a:r>
            <a:r>
              <a:rPr lang="el-GR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vs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ΑΣΑ) βελτιώνει τη βατότητα και τη διάσωση σκέλους.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Αυξάνει ο κίνδυνος για αιμορραγία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err="1" smtClean="0"/>
              <a:t>Sarac</a:t>
            </a:r>
            <a:r>
              <a:rPr lang="en-US" sz="1600" i="1" dirty="0" smtClean="0"/>
              <a:t> TP</a:t>
            </a:r>
            <a:r>
              <a:rPr lang="el-GR" sz="1600" i="1" dirty="0" smtClean="0"/>
              <a:t> </a:t>
            </a:r>
            <a:r>
              <a:rPr lang="en-US" sz="1600" i="1" dirty="0" smtClean="0"/>
              <a:t>et al. Flynn TC, et al. </a:t>
            </a:r>
            <a:r>
              <a:rPr lang="en-US" sz="1600" i="1" dirty="0" err="1" smtClean="0"/>
              <a:t>Warfarin</a:t>
            </a:r>
            <a:r>
              <a:rPr lang="en-US" sz="1600" i="1" dirty="0" smtClean="0"/>
              <a:t> improves the outcome of </a:t>
            </a:r>
            <a:r>
              <a:rPr lang="en-US" sz="1600" i="1" dirty="0" err="1" smtClean="0"/>
              <a:t>infrainguinal</a:t>
            </a:r>
            <a:r>
              <a:rPr lang="en-US" sz="1600" i="1" dirty="0" smtClean="0"/>
              <a:t> vein bypass grafting at high risk for failure. J </a:t>
            </a:r>
            <a:r>
              <a:rPr lang="en-US" sz="1600" i="1" dirty="0" err="1" smtClean="0"/>
              <a:t>Vasc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Surg</a:t>
            </a:r>
            <a:r>
              <a:rPr lang="en-US" sz="1600" i="1" dirty="0" smtClean="0"/>
              <a:t> 1998.</a:t>
            </a:r>
            <a:endParaRPr lang="el-GR" sz="1600" i="1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5638800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Dutch Bypass Oral anticoagulants or Aspirin (BOA) Study Group. Efficacy of oral anticoagulants compared with aspirin after </a:t>
            </a:r>
            <a:r>
              <a:rPr lang="en-US" sz="1600" i="1" dirty="0" err="1" smtClean="0"/>
              <a:t>infrainguinal</a:t>
            </a:r>
            <a:r>
              <a:rPr lang="en-US" sz="1600" i="1" dirty="0" smtClean="0"/>
              <a:t> bypass surgery. (The Dutch Bypass Oral Anticoagulants or Aspirin Study): a </a:t>
            </a:r>
            <a:r>
              <a:rPr lang="en-US" sz="1600" i="1" dirty="0" err="1" smtClean="0"/>
              <a:t>randomised</a:t>
            </a:r>
            <a:r>
              <a:rPr lang="en-US" sz="1600" i="1" dirty="0" smtClean="0"/>
              <a:t> trial. Lancet 2000; 355: 346-51.</a:t>
            </a:r>
            <a:endParaRPr lang="el-GR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“Ο σύζυγος έχει χειρουργηθεί με </a:t>
            </a:r>
            <a:r>
              <a:rPr lang="el-GR" sz="3200" dirty="0" err="1" smtClean="0">
                <a:solidFill>
                  <a:srgbClr val="FF0000"/>
                </a:solidFill>
              </a:rPr>
              <a:t>by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pass</a:t>
            </a:r>
            <a:r>
              <a:rPr lang="el-GR" sz="3200" dirty="0" smtClean="0">
                <a:solidFill>
                  <a:srgbClr val="FF0000"/>
                </a:solidFill>
              </a:rPr>
              <a:t>. Πρέπει να παίρνει αντιθρομβωτική αγωγή ? ”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Σε </a:t>
            </a:r>
            <a:r>
              <a:rPr lang="en-US" sz="2800" dirty="0" smtClean="0">
                <a:solidFill>
                  <a:schemeClr val="bg1"/>
                </a:solidFill>
              </a:rPr>
              <a:t>bypass </a:t>
            </a:r>
            <a:r>
              <a:rPr lang="el-GR" sz="2800" dirty="0" smtClean="0">
                <a:solidFill>
                  <a:schemeClr val="bg1"/>
                </a:solidFill>
              </a:rPr>
              <a:t>με </a:t>
            </a:r>
            <a:r>
              <a:rPr lang="el-GR" sz="2800" u="sng" dirty="0" smtClean="0">
                <a:solidFill>
                  <a:schemeClr val="bg1"/>
                </a:solidFill>
              </a:rPr>
              <a:t>συνθετικό μόσχευμα κάτωθεν του γόνατος</a:t>
            </a:r>
            <a:r>
              <a:rPr lang="en-US" sz="2800" u="sng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sz="2400" dirty="0" smtClean="0">
                <a:solidFill>
                  <a:schemeClr val="bg1"/>
                </a:solidFill>
              </a:rPr>
              <a:t>Συνδυασμός ασπιρίνης (100</a:t>
            </a:r>
            <a:r>
              <a:rPr lang="en-US" sz="2400" dirty="0" smtClean="0">
                <a:solidFill>
                  <a:schemeClr val="bg1"/>
                </a:solidFill>
              </a:rPr>
              <a:t>mg</a:t>
            </a:r>
            <a:r>
              <a:rPr lang="el-GR" sz="2400" dirty="0" smtClean="0">
                <a:solidFill>
                  <a:schemeClr val="bg1"/>
                </a:solidFill>
              </a:rPr>
              <a:t>) και </a:t>
            </a:r>
            <a:r>
              <a:rPr lang="el-GR" sz="2400" dirty="0" err="1" smtClean="0">
                <a:solidFill>
                  <a:schemeClr val="bg1"/>
                </a:solidFill>
              </a:rPr>
              <a:t>κλοπιδογρέλης</a:t>
            </a:r>
            <a:r>
              <a:rPr lang="el-GR" sz="2400" dirty="0" smtClean="0">
                <a:solidFill>
                  <a:schemeClr val="bg1"/>
                </a:solidFill>
              </a:rPr>
              <a:t> βελτιώνει τη βατότητα. </a:t>
            </a:r>
          </a:p>
          <a:p>
            <a:pPr lvl="1"/>
            <a:r>
              <a:rPr lang="el-GR" sz="2400" dirty="0" smtClean="0">
                <a:solidFill>
                  <a:schemeClr val="bg1"/>
                </a:solidFill>
              </a:rPr>
              <a:t>Συνδυασμός ασπιρίνης (100</a:t>
            </a:r>
            <a:r>
              <a:rPr lang="en-US" sz="2400" dirty="0" smtClean="0">
                <a:solidFill>
                  <a:schemeClr val="bg1"/>
                </a:solidFill>
              </a:rPr>
              <a:t>mg</a:t>
            </a:r>
            <a:r>
              <a:rPr lang="el-GR" sz="2400" dirty="0" smtClean="0">
                <a:solidFill>
                  <a:schemeClr val="bg1"/>
                </a:solidFill>
              </a:rPr>
              <a:t>) και αντιπηκτικών (</a:t>
            </a:r>
            <a:r>
              <a:rPr lang="el-GR" sz="2400" dirty="0" err="1" smtClean="0">
                <a:solidFill>
                  <a:schemeClr val="bg1"/>
                </a:solidFill>
              </a:rPr>
              <a:t>ουαρφαρίνης</a:t>
            </a:r>
            <a:r>
              <a:rPr lang="el-GR" sz="2400" dirty="0" smtClean="0">
                <a:solidFill>
                  <a:schemeClr val="bg1"/>
                </a:solidFill>
              </a:rPr>
              <a:t>) μειώνει την πιθανότητα οξείας ισχαιμίας μετά θρόμβωση του μοσχεύματος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Belch et al. Results of the randomized, placebo-controlled </a:t>
            </a:r>
            <a:r>
              <a:rPr lang="en-US" sz="1600" i="1" dirty="0" err="1" smtClean="0"/>
              <a:t>clopidogrel</a:t>
            </a:r>
            <a:r>
              <a:rPr lang="en-US" sz="1600" i="1" dirty="0" smtClean="0"/>
              <a:t> and </a:t>
            </a:r>
            <a:r>
              <a:rPr lang="en-US" sz="1600" i="1" dirty="0" err="1" smtClean="0"/>
              <a:t>acetylosalicylic</a:t>
            </a:r>
            <a:r>
              <a:rPr lang="en-US" sz="1600" i="1" dirty="0" smtClean="0"/>
              <a:t> acid in bypass surgery for peripheral arterial disease (CASPAR) trial. J </a:t>
            </a:r>
            <a:r>
              <a:rPr lang="en-US" sz="1600" i="1" dirty="0" err="1" smtClean="0"/>
              <a:t>Vasc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Surg</a:t>
            </a:r>
            <a:r>
              <a:rPr lang="en-US" sz="1600" i="1" dirty="0" smtClean="0"/>
              <a:t> 2010; 52: 825-33, 33e1-2. </a:t>
            </a:r>
            <a:endParaRPr lang="el-GR" sz="1600" i="1" dirty="0"/>
          </a:p>
        </p:txBody>
      </p:sp>
      <p:sp>
        <p:nvSpPr>
          <p:cNvPr id="5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Jackson MR.</a:t>
            </a:r>
            <a:r>
              <a:rPr lang="el-GR" sz="1600" i="1" dirty="0" smtClean="0"/>
              <a:t> </a:t>
            </a:r>
            <a:r>
              <a:rPr lang="en-US" sz="1600" i="1" dirty="0" smtClean="0"/>
              <a:t>The effect of anticoagulation therapy and graft selection on the</a:t>
            </a:r>
            <a:r>
              <a:rPr lang="el-GR" sz="1600" i="1" dirty="0" smtClean="0"/>
              <a:t> </a:t>
            </a:r>
            <a:r>
              <a:rPr lang="en-US" sz="1600" i="1" dirty="0" smtClean="0"/>
              <a:t>ischemic consequences of </a:t>
            </a:r>
            <a:r>
              <a:rPr lang="en-US" sz="1600" i="1" dirty="0" err="1" smtClean="0"/>
              <a:t>femoropopliteal</a:t>
            </a:r>
            <a:r>
              <a:rPr lang="en-US" sz="1600" i="1" dirty="0" smtClean="0"/>
              <a:t> bypass graft occlusion: results</a:t>
            </a:r>
            <a:r>
              <a:rPr lang="el-GR" sz="1600" i="1" dirty="0" smtClean="0"/>
              <a:t> </a:t>
            </a:r>
            <a:r>
              <a:rPr lang="en-US" sz="1600" i="1" dirty="0" smtClean="0"/>
              <a:t>from a multicenter randomized clinical trial. J </a:t>
            </a:r>
            <a:r>
              <a:rPr lang="en-US" sz="1600" i="1" dirty="0" err="1" smtClean="0"/>
              <a:t>Vasc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Surg</a:t>
            </a:r>
            <a:r>
              <a:rPr lang="el-GR" sz="1600" i="1" dirty="0" smtClean="0"/>
              <a:t> 2002</a:t>
            </a:r>
            <a:r>
              <a:rPr lang="el-GR" sz="1600" dirty="0" smtClean="0"/>
              <a:t>.</a:t>
            </a:r>
            <a:endParaRPr lang="el-GR" sz="1600" i="1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hearthealth.aha-krames.com/RelatedItems/112624.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1981200"/>
            <a:ext cx="2743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1328</Words>
  <Application>Microsoft Office PowerPoint</Application>
  <PresentationFormat>Προβολή στην οθόνη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“Ο σύζυγος έχει χειρουργηθεί με by pass. Πρέπει να      παίρνει αντιθρομβωτική αγωγή ?    “ Σε εγχείρηση για αρτηριακό ανεύρυσμα πρέπει   να δίνουμε αγωγή ? ”   “ Σε εγχείρηση καρωτίδων πρέπει να δίνουμε αντιθρομβωτικά φάρμακα ?”. 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“Ο σύζυγος έχει χειρουργηθεί με by pass. Πρέπει να παίρνει αντιθρομβωτική αγωγή ? ”</vt:lpstr>
      <vt:lpstr> “ Σε εγχείρηση για αρτηριακό ανεύρυσμα πρέπει   να δίνουμε αγωγή ? ” </vt:lpstr>
      <vt:lpstr> “ Σε εγχείρηση για αρτηριακό ανεύρυσμα πρέπει   να δίνουμε αγωγή ? ” </vt:lpstr>
      <vt:lpstr>“ Σε εγχείρηση καρωτίδων πρέπει να δίνουμε αντιθρομβωτικά φάρμακα ?”.</vt:lpstr>
      <vt:lpstr> “ Σε εγχείρηση καρωτίδων πρέπει να δίνουμε αντιθρομβωτικά φάρμακα ?”. </vt:lpstr>
      <vt:lpstr>“ Σε εγχείρηση καρωτίδων πρέπει να δίνουμε αντιθρομβωτικά φάρμακα ?”.</vt:lpstr>
      <vt:lpstr> “ Σε εγχείρηση καρωτίδων πρέπει να δίνουμε αντιθρομβωτικά φάρμακα ?”. </vt:lpstr>
      <vt:lpstr> “ Σε εγχείρηση καρωτίδων πρέπει να δίνουμε αντιθρομβωτικά φάρμακα ?”. </vt:lpstr>
      <vt:lpstr> “ Σε εγχείρηση καρωτίδων πρέπει να δίνουμε αντιθρομβωτικά φάρμακα ?”. </vt:lpstr>
      <vt:lpstr>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ΕΝΔΑΓΓΕΙΑΚΗ ΕΠΕΜΒΑΣΗ ΣΤΙΣ ΚΑΡΩΤΙΔΕΣ</dc:title>
  <dc:creator>kalliroh</dc:creator>
  <cp:lastModifiedBy>spapad</cp:lastModifiedBy>
  <cp:revision>156</cp:revision>
  <dcterms:created xsi:type="dcterms:W3CDTF">2006-08-16T00:00:00Z</dcterms:created>
  <dcterms:modified xsi:type="dcterms:W3CDTF">2023-09-24T07:46:55Z</dcterms:modified>
</cp:coreProperties>
</file>