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8" r:id="rId3"/>
    <p:sldId id="257" r:id="rId4"/>
    <p:sldId id="265" r:id="rId5"/>
    <p:sldId id="261" r:id="rId6"/>
    <p:sldId id="260" r:id="rId7"/>
    <p:sldId id="553" r:id="rId8"/>
    <p:sldId id="554" r:id="rId9"/>
    <p:sldId id="262" r:id="rId10"/>
    <p:sldId id="266" r:id="rId11"/>
    <p:sldId id="264" r:id="rId12"/>
    <p:sldId id="263" r:id="rId13"/>
    <p:sldId id="598" r:id="rId14"/>
    <p:sldId id="670" r:id="rId15"/>
    <p:sldId id="671" r:id="rId16"/>
    <p:sldId id="267" r:id="rId17"/>
    <p:sldId id="271" r:id="rId18"/>
    <p:sldId id="272" r:id="rId19"/>
    <p:sldId id="288" r:id="rId20"/>
    <p:sldId id="269" r:id="rId21"/>
    <p:sldId id="270" r:id="rId22"/>
    <p:sldId id="259" r:id="rId23"/>
    <p:sldId id="274" r:id="rId24"/>
    <p:sldId id="275" r:id="rId25"/>
    <p:sldId id="388" r:id="rId26"/>
    <p:sldId id="389" r:id="rId27"/>
    <p:sldId id="617" r:id="rId28"/>
    <p:sldId id="619" r:id="rId29"/>
    <p:sldId id="289" r:id="rId30"/>
    <p:sldId id="624" r:id="rId31"/>
    <p:sldId id="281" r:id="rId32"/>
    <p:sldId id="287" r:id="rId33"/>
    <p:sldId id="292" r:id="rId34"/>
    <p:sldId id="290" r:id="rId35"/>
    <p:sldId id="342" r:id="rId36"/>
    <p:sldId id="297" r:id="rId37"/>
    <p:sldId id="605" r:id="rId38"/>
    <p:sldId id="604" r:id="rId39"/>
    <p:sldId id="349" r:id="rId40"/>
    <p:sldId id="351" r:id="rId41"/>
    <p:sldId id="352" r:id="rId42"/>
    <p:sldId id="358" r:id="rId43"/>
    <p:sldId id="353" r:id="rId44"/>
    <p:sldId id="357" r:id="rId45"/>
    <p:sldId id="354" r:id="rId46"/>
    <p:sldId id="359" r:id="rId47"/>
    <p:sldId id="387" r:id="rId48"/>
    <p:sldId id="606" r:id="rId49"/>
    <p:sldId id="623" r:id="rId50"/>
    <p:sldId id="386" r:id="rId51"/>
    <p:sldId id="457" r:id="rId52"/>
    <p:sldId id="461" r:id="rId53"/>
    <p:sldId id="699" r:id="rId54"/>
    <p:sldId id="463" r:id="rId55"/>
    <p:sldId id="464" r:id="rId56"/>
    <p:sldId id="355" r:id="rId57"/>
    <p:sldId id="350" r:id="rId58"/>
    <p:sldId id="361" r:id="rId59"/>
    <p:sldId id="365" r:id="rId60"/>
    <p:sldId id="367" r:id="rId61"/>
    <p:sldId id="360" r:id="rId62"/>
    <p:sldId id="370" r:id="rId63"/>
    <p:sldId id="385" r:id="rId64"/>
    <p:sldId id="371" r:id="rId65"/>
    <p:sldId id="363" r:id="rId66"/>
    <p:sldId id="369" r:id="rId67"/>
    <p:sldId id="300" r:id="rId68"/>
    <p:sldId id="609" r:id="rId69"/>
    <p:sldId id="610" r:id="rId70"/>
    <p:sldId id="343" r:id="rId71"/>
    <p:sldId id="344" r:id="rId72"/>
    <p:sldId id="345" r:id="rId73"/>
    <p:sldId id="346" r:id="rId74"/>
    <p:sldId id="373" r:id="rId75"/>
    <p:sldId id="578" r:id="rId76"/>
    <p:sldId id="577" r:id="rId77"/>
    <p:sldId id="575" r:id="rId78"/>
    <p:sldId id="536" r:id="rId79"/>
    <p:sldId id="537" r:id="rId80"/>
    <p:sldId id="675" r:id="rId81"/>
    <p:sldId id="676" r:id="rId82"/>
    <p:sldId id="677" r:id="rId83"/>
    <p:sldId id="678" r:id="rId84"/>
    <p:sldId id="694" r:id="rId85"/>
    <p:sldId id="695" r:id="rId8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58" autoAdjust="0"/>
  </p:normalViewPr>
  <p:slideViewPr>
    <p:cSldViewPr>
      <p:cViewPr varScale="1">
        <p:scale>
          <a:sx n="73" d="100"/>
          <a:sy n="73" d="100"/>
        </p:scale>
        <p:origin x="-12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A1554-E408-4E2C-A88D-205B7AF19C3A}" type="doc">
      <dgm:prSet loTypeId="urn:microsoft.com/office/officeart/2005/8/layout/equation2" loCatId="process" qsTypeId="urn:microsoft.com/office/officeart/2005/8/quickstyle/simple1" qsCatId="simple" csTypeId="urn:microsoft.com/office/officeart/2005/8/colors/accent5_1" csCatId="accent5" phldr="1"/>
      <dgm:spPr/>
    </dgm:pt>
    <dgm:pt modelId="{5C907A4E-AC40-4A91-9769-07E70CCDD5CF}">
      <dgm:prSet phldrT="[Κείμενο]"/>
      <dgm:spPr/>
      <dgm:t>
        <a:bodyPr/>
        <a:lstStyle/>
        <a:p>
          <a:r>
            <a:rPr lang="el-GR" dirty="0" smtClean="0"/>
            <a:t>Κίνδυνος υποτροπής </a:t>
          </a:r>
          <a:r>
            <a:rPr lang="en-US" dirty="0" smtClean="0"/>
            <a:t>VTE</a:t>
          </a:r>
          <a:r>
            <a:rPr lang="el-GR" dirty="0" smtClean="0"/>
            <a:t> ανά ασθενή</a:t>
          </a:r>
          <a:endParaRPr lang="el-GR" dirty="0"/>
        </a:p>
      </dgm:t>
    </dgm:pt>
    <dgm:pt modelId="{D0B288B5-AFD6-4245-9DBB-D77B530E8BC0}" type="parTrans" cxnId="{CE265931-641C-4BD3-A046-9C2DE9DAE385}">
      <dgm:prSet/>
      <dgm:spPr/>
      <dgm:t>
        <a:bodyPr/>
        <a:lstStyle/>
        <a:p>
          <a:endParaRPr lang="el-GR"/>
        </a:p>
      </dgm:t>
    </dgm:pt>
    <dgm:pt modelId="{3E4FB61F-22D2-4C46-8075-25E24516A471}" type="sibTrans" cxnId="{CE265931-641C-4BD3-A046-9C2DE9DAE385}">
      <dgm:prSet/>
      <dgm:spPr/>
      <dgm:t>
        <a:bodyPr/>
        <a:lstStyle/>
        <a:p>
          <a:endParaRPr lang="el-GR"/>
        </a:p>
      </dgm:t>
    </dgm:pt>
    <dgm:pt modelId="{D469E089-AFD3-45FE-9DC8-94E055DC9A62}">
      <dgm:prSet phldrT="[Κείμενο]"/>
      <dgm:spPr/>
      <dgm:t>
        <a:bodyPr/>
        <a:lstStyle/>
        <a:p>
          <a:r>
            <a:rPr lang="el-GR" dirty="0" smtClean="0"/>
            <a:t>Αιμορραγικός κίνδυνος αντιπηκτικής αγωγής</a:t>
          </a:r>
          <a:endParaRPr lang="el-GR" dirty="0"/>
        </a:p>
      </dgm:t>
    </dgm:pt>
    <dgm:pt modelId="{2C144C78-6C9D-45D1-AE8F-10EBDAD07107}" type="parTrans" cxnId="{E6B81B05-6F97-4BC7-B639-D29D8E9765D6}">
      <dgm:prSet/>
      <dgm:spPr/>
      <dgm:t>
        <a:bodyPr/>
        <a:lstStyle/>
        <a:p>
          <a:endParaRPr lang="el-GR"/>
        </a:p>
      </dgm:t>
    </dgm:pt>
    <dgm:pt modelId="{4F4528A8-0BD6-4282-ACB5-A2D1B0B5E4A6}" type="sibTrans" cxnId="{E6B81B05-6F97-4BC7-B639-D29D8E9765D6}">
      <dgm:prSet/>
      <dgm:spPr/>
      <dgm:t>
        <a:bodyPr/>
        <a:lstStyle/>
        <a:p>
          <a:endParaRPr lang="el-GR"/>
        </a:p>
      </dgm:t>
    </dgm:pt>
    <dgm:pt modelId="{0B1E945C-9AB6-4072-B76D-464E34AA475C}">
      <dgm:prSet phldrT="[Κείμενο]"/>
      <dgm:spPr/>
      <dgm:t>
        <a:bodyPr/>
        <a:lstStyle/>
        <a:p>
          <a:r>
            <a:rPr lang="el-GR" dirty="0" smtClean="0"/>
            <a:t>Εξατομικευμένη απόφαση ανά ασθενή</a:t>
          </a:r>
          <a:endParaRPr lang="el-GR" dirty="0"/>
        </a:p>
      </dgm:t>
    </dgm:pt>
    <dgm:pt modelId="{8E19B92C-ACEA-4306-BC37-8C8119C796F9}" type="parTrans" cxnId="{F0F97777-FB82-47EA-9E50-E4528B7A1773}">
      <dgm:prSet/>
      <dgm:spPr/>
      <dgm:t>
        <a:bodyPr/>
        <a:lstStyle/>
        <a:p>
          <a:endParaRPr lang="el-GR"/>
        </a:p>
      </dgm:t>
    </dgm:pt>
    <dgm:pt modelId="{EE6DD8B2-FCDD-4419-A230-9A424F0B0C25}" type="sibTrans" cxnId="{F0F97777-FB82-47EA-9E50-E4528B7A1773}">
      <dgm:prSet/>
      <dgm:spPr/>
      <dgm:t>
        <a:bodyPr/>
        <a:lstStyle/>
        <a:p>
          <a:endParaRPr lang="el-GR"/>
        </a:p>
      </dgm:t>
    </dgm:pt>
    <dgm:pt modelId="{95985204-F07E-4C97-A134-D6D39B0BA11F}" type="pres">
      <dgm:prSet presAssocID="{E2AA1554-E408-4E2C-A88D-205B7AF19C3A}" presName="Name0" presStyleCnt="0">
        <dgm:presLayoutVars>
          <dgm:dir/>
          <dgm:resizeHandles val="exact"/>
        </dgm:presLayoutVars>
      </dgm:prSet>
      <dgm:spPr/>
    </dgm:pt>
    <dgm:pt modelId="{49D06BA8-DC8E-4966-B9E3-898190EACF95}" type="pres">
      <dgm:prSet presAssocID="{E2AA1554-E408-4E2C-A88D-205B7AF19C3A}" presName="vNodes" presStyleCnt="0"/>
      <dgm:spPr/>
    </dgm:pt>
    <dgm:pt modelId="{338FDC3D-D960-4FCE-BC4B-0C0A21238941}" type="pres">
      <dgm:prSet presAssocID="{5C907A4E-AC40-4A91-9769-07E70CCDD5CF}" presName="node" presStyleLbl="node1" presStyleIdx="0" presStyleCnt="3">
        <dgm:presLayoutVars>
          <dgm:bulletEnabled val="1"/>
        </dgm:presLayoutVars>
      </dgm:prSet>
      <dgm:spPr/>
      <dgm:t>
        <a:bodyPr/>
        <a:lstStyle/>
        <a:p>
          <a:endParaRPr lang="el-GR"/>
        </a:p>
      </dgm:t>
    </dgm:pt>
    <dgm:pt modelId="{8066AA2B-A3B9-44FB-9DA4-4B36896FAD19}" type="pres">
      <dgm:prSet presAssocID="{3E4FB61F-22D2-4C46-8075-25E24516A471}" presName="spacerT" presStyleCnt="0"/>
      <dgm:spPr/>
    </dgm:pt>
    <dgm:pt modelId="{3C1C093D-7692-4B81-9B6C-619C2AE7A792}" type="pres">
      <dgm:prSet presAssocID="{3E4FB61F-22D2-4C46-8075-25E24516A471}" presName="sibTrans" presStyleLbl="sibTrans2D1" presStyleIdx="0" presStyleCnt="2"/>
      <dgm:spPr/>
      <dgm:t>
        <a:bodyPr/>
        <a:lstStyle/>
        <a:p>
          <a:endParaRPr lang="el-GR"/>
        </a:p>
      </dgm:t>
    </dgm:pt>
    <dgm:pt modelId="{EF8B38DD-81EB-4C00-9997-8612701E5F32}" type="pres">
      <dgm:prSet presAssocID="{3E4FB61F-22D2-4C46-8075-25E24516A471}" presName="spacerB" presStyleCnt="0"/>
      <dgm:spPr/>
    </dgm:pt>
    <dgm:pt modelId="{6510A5D2-4ED4-4454-9B66-3C651D54A2EA}" type="pres">
      <dgm:prSet presAssocID="{D469E089-AFD3-45FE-9DC8-94E055DC9A62}" presName="node" presStyleLbl="node1" presStyleIdx="1" presStyleCnt="3">
        <dgm:presLayoutVars>
          <dgm:bulletEnabled val="1"/>
        </dgm:presLayoutVars>
      </dgm:prSet>
      <dgm:spPr/>
      <dgm:t>
        <a:bodyPr/>
        <a:lstStyle/>
        <a:p>
          <a:endParaRPr lang="el-GR"/>
        </a:p>
      </dgm:t>
    </dgm:pt>
    <dgm:pt modelId="{D89E5B99-D219-4E25-A942-CD1093F3BF56}" type="pres">
      <dgm:prSet presAssocID="{E2AA1554-E408-4E2C-A88D-205B7AF19C3A}" presName="sibTransLast" presStyleLbl="sibTrans2D1" presStyleIdx="1" presStyleCnt="2"/>
      <dgm:spPr/>
      <dgm:t>
        <a:bodyPr/>
        <a:lstStyle/>
        <a:p>
          <a:endParaRPr lang="el-GR"/>
        </a:p>
      </dgm:t>
    </dgm:pt>
    <dgm:pt modelId="{186FDB7B-FD73-40DA-BB94-7D9C4FA95631}" type="pres">
      <dgm:prSet presAssocID="{E2AA1554-E408-4E2C-A88D-205B7AF19C3A}" presName="connectorText" presStyleLbl="sibTrans2D1" presStyleIdx="1" presStyleCnt="2"/>
      <dgm:spPr/>
      <dgm:t>
        <a:bodyPr/>
        <a:lstStyle/>
        <a:p>
          <a:endParaRPr lang="el-GR"/>
        </a:p>
      </dgm:t>
    </dgm:pt>
    <dgm:pt modelId="{C3ADE8E1-AE51-4EEE-86A2-B493A6786EA4}" type="pres">
      <dgm:prSet presAssocID="{E2AA1554-E408-4E2C-A88D-205B7AF19C3A}" presName="lastNode" presStyleLbl="node1" presStyleIdx="2" presStyleCnt="3">
        <dgm:presLayoutVars>
          <dgm:bulletEnabled val="1"/>
        </dgm:presLayoutVars>
      </dgm:prSet>
      <dgm:spPr/>
      <dgm:t>
        <a:bodyPr/>
        <a:lstStyle/>
        <a:p>
          <a:endParaRPr lang="el-GR"/>
        </a:p>
      </dgm:t>
    </dgm:pt>
  </dgm:ptLst>
  <dgm:cxnLst>
    <dgm:cxn modelId="{0063D946-EF4F-4016-A299-719147FD305C}" type="presOf" srcId="{E2AA1554-E408-4E2C-A88D-205B7AF19C3A}" destId="{95985204-F07E-4C97-A134-D6D39B0BA11F}" srcOrd="0" destOrd="0" presId="urn:microsoft.com/office/officeart/2005/8/layout/equation2"/>
    <dgm:cxn modelId="{F1FC41EA-DB5A-4499-AD24-9D51813D2A27}" type="presOf" srcId="{4F4528A8-0BD6-4282-ACB5-A2D1B0B5E4A6}" destId="{D89E5B99-D219-4E25-A942-CD1093F3BF56}" srcOrd="0" destOrd="0" presId="urn:microsoft.com/office/officeart/2005/8/layout/equation2"/>
    <dgm:cxn modelId="{853BAFBB-D16D-4EBC-BC54-688B52356E8F}" type="presOf" srcId="{0B1E945C-9AB6-4072-B76D-464E34AA475C}" destId="{C3ADE8E1-AE51-4EEE-86A2-B493A6786EA4}" srcOrd="0" destOrd="0" presId="urn:microsoft.com/office/officeart/2005/8/layout/equation2"/>
    <dgm:cxn modelId="{DFDA7098-D600-4C1B-BEC7-1BD47EE733D2}" type="presOf" srcId="{3E4FB61F-22D2-4C46-8075-25E24516A471}" destId="{3C1C093D-7692-4B81-9B6C-619C2AE7A792}" srcOrd="0" destOrd="0" presId="urn:microsoft.com/office/officeart/2005/8/layout/equation2"/>
    <dgm:cxn modelId="{C029791B-AF5F-41FD-9924-2306EC40B8AD}" type="presOf" srcId="{D469E089-AFD3-45FE-9DC8-94E055DC9A62}" destId="{6510A5D2-4ED4-4454-9B66-3C651D54A2EA}" srcOrd="0" destOrd="0" presId="urn:microsoft.com/office/officeart/2005/8/layout/equation2"/>
    <dgm:cxn modelId="{7350E3F1-C69F-4C2D-8FF6-C53E6BB5BC17}" type="presOf" srcId="{5C907A4E-AC40-4A91-9769-07E70CCDD5CF}" destId="{338FDC3D-D960-4FCE-BC4B-0C0A21238941}" srcOrd="0" destOrd="0" presId="urn:microsoft.com/office/officeart/2005/8/layout/equation2"/>
    <dgm:cxn modelId="{CE265931-641C-4BD3-A046-9C2DE9DAE385}" srcId="{E2AA1554-E408-4E2C-A88D-205B7AF19C3A}" destId="{5C907A4E-AC40-4A91-9769-07E70CCDD5CF}" srcOrd="0" destOrd="0" parTransId="{D0B288B5-AFD6-4245-9DBB-D77B530E8BC0}" sibTransId="{3E4FB61F-22D2-4C46-8075-25E24516A471}"/>
    <dgm:cxn modelId="{022E6C19-1F29-4036-9715-B75509F998D0}" type="presOf" srcId="{4F4528A8-0BD6-4282-ACB5-A2D1B0B5E4A6}" destId="{186FDB7B-FD73-40DA-BB94-7D9C4FA95631}" srcOrd="1" destOrd="0" presId="urn:microsoft.com/office/officeart/2005/8/layout/equation2"/>
    <dgm:cxn modelId="{E6B81B05-6F97-4BC7-B639-D29D8E9765D6}" srcId="{E2AA1554-E408-4E2C-A88D-205B7AF19C3A}" destId="{D469E089-AFD3-45FE-9DC8-94E055DC9A62}" srcOrd="1" destOrd="0" parTransId="{2C144C78-6C9D-45D1-AE8F-10EBDAD07107}" sibTransId="{4F4528A8-0BD6-4282-ACB5-A2D1B0B5E4A6}"/>
    <dgm:cxn modelId="{F0F97777-FB82-47EA-9E50-E4528B7A1773}" srcId="{E2AA1554-E408-4E2C-A88D-205B7AF19C3A}" destId="{0B1E945C-9AB6-4072-B76D-464E34AA475C}" srcOrd="2" destOrd="0" parTransId="{8E19B92C-ACEA-4306-BC37-8C8119C796F9}" sibTransId="{EE6DD8B2-FCDD-4419-A230-9A424F0B0C25}"/>
    <dgm:cxn modelId="{3B8EFDCF-1A60-497E-86F4-182D39EB28BC}" type="presParOf" srcId="{95985204-F07E-4C97-A134-D6D39B0BA11F}" destId="{49D06BA8-DC8E-4966-B9E3-898190EACF95}" srcOrd="0" destOrd="0" presId="urn:microsoft.com/office/officeart/2005/8/layout/equation2"/>
    <dgm:cxn modelId="{7B235A46-3B3D-4F2D-9850-40F615071912}" type="presParOf" srcId="{49D06BA8-DC8E-4966-B9E3-898190EACF95}" destId="{338FDC3D-D960-4FCE-BC4B-0C0A21238941}" srcOrd="0" destOrd="0" presId="urn:microsoft.com/office/officeart/2005/8/layout/equation2"/>
    <dgm:cxn modelId="{4549F5B8-1272-48D7-997A-787D255F95C3}" type="presParOf" srcId="{49D06BA8-DC8E-4966-B9E3-898190EACF95}" destId="{8066AA2B-A3B9-44FB-9DA4-4B36896FAD19}" srcOrd="1" destOrd="0" presId="urn:microsoft.com/office/officeart/2005/8/layout/equation2"/>
    <dgm:cxn modelId="{7B298211-46DC-4098-8AAA-B05C6D54A5D7}" type="presParOf" srcId="{49D06BA8-DC8E-4966-B9E3-898190EACF95}" destId="{3C1C093D-7692-4B81-9B6C-619C2AE7A792}" srcOrd="2" destOrd="0" presId="urn:microsoft.com/office/officeart/2005/8/layout/equation2"/>
    <dgm:cxn modelId="{0FD6359D-FE59-46EA-B1B9-24208313D45D}" type="presParOf" srcId="{49D06BA8-DC8E-4966-B9E3-898190EACF95}" destId="{EF8B38DD-81EB-4C00-9997-8612701E5F32}" srcOrd="3" destOrd="0" presId="urn:microsoft.com/office/officeart/2005/8/layout/equation2"/>
    <dgm:cxn modelId="{00BCA293-52FC-41A7-ADE8-05B0B03DD9C2}" type="presParOf" srcId="{49D06BA8-DC8E-4966-B9E3-898190EACF95}" destId="{6510A5D2-4ED4-4454-9B66-3C651D54A2EA}" srcOrd="4" destOrd="0" presId="urn:microsoft.com/office/officeart/2005/8/layout/equation2"/>
    <dgm:cxn modelId="{7A6FA171-2A73-4D14-9CD8-A20B52EEC2A7}" type="presParOf" srcId="{95985204-F07E-4C97-A134-D6D39B0BA11F}" destId="{D89E5B99-D219-4E25-A942-CD1093F3BF56}" srcOrd="1" destOrd="0" presId="urn:microsoft.com/office/officeart/2005/8/layout/equation2"/>
    <dgm:cxn modelId="{93D4766E-3780-4B74-ACA4-ABA63376471C}" type="presParOf" srcId="{D89E5B99-D219-4E25-A942-CD1093F3BF56}" destId="{186FDB7B-FD73-40DA-BB94-7D9C4FA95631}" srcOrd="0" destOrd="0" presId="urn:microsoft.com/office/officeart/2005/8/layout/equation2"/>
    <dgm:cxn modelId="{1A0BDFE8-6AE0-41B1-8708-7892E9FFE55A}" type="presParOf" srcId="{95985204-F07E-4C97-A134-D6D39B0BA11F}" destId="{C3ADE8E1-AE51-4EEE-86A2-B493A6786EA4}"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2349C-139D-4BB8-81F4-9311B8754FF0}" type="datetimeFigureOut">
              <a:rPr lang="el-GR" smtClean="0"/>
              <a:pPr/>
              <a:t>26/8/2020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9111F-986A-4B75-A027-4410B85486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6662" eaLnBrk="0" hangingPunct="0">
              <a:defRPr>
                <a:solidFill>
                  <a:srgbClr val="FFFF00"/>
                </a:solidFill>
                <a:latin typeface="Arial" charset="0"/>
                <a:cs typeface="Arial" charset="0"/>
              </a:defRPr>
            </a:lvl1pPr>
            <a:lvl2pPr marL="685817" indent="-263776" defTabSz="946662" eaLnBrk="0" hangingPunct="0">
              <a:defRPr>
                <a:solidFill>
                  <a:srgbClr val="FFFF00"/>
                </a:solidFill>
                <a:latin typeface="Arial" charset="0"/>
                <a:cs typeface="Arial" charset="0"/>
              </a:defRPr>
            </a:lvl2pPr>
            <a:lvl3pPr marL="1055103" indent="-211021" defTabSz="946662" eaLnBrk="0" hangingPunct="0">
              <a:defRPr>
                <a:solidFill>
                  <a:srgbClr val="FFFF00"/>
                </a:solidFill>
                <a:latin typeface="Arial" charset="0"/>
                <a:cs typeface="Arial" charset="0"/>
              </a:defRPr>
            </a:lvl3pPr>
            <a:lvl4pPr marL="1477145" indent="-211021" defTabSz="946662" eaLnBrk="0" hangingPunct="0">
              <a:defRPr>
                <a:solidFill>
                  <a:srgbClr val="FFFF00"/>
                </a:solidFill>
                <a:latin typeface="Arial" charset="0"/>
                <a:cs typeface="Arial" charset="0"/>
              </a:defRPr>
            </a:lvl4pPr>
            <a:lvl5pPr marL="1899186" indent="-211021" defTabSz="946662" eaLnBrk="0" hangingPunct="0">
              <a:defRPr>
                <a:solidFill>
                  <a:srgbClr val="FFFF00"/>
                </a:solidFill>
                <a:latin typeface="Arial" charset="0"/>
                <a:cs typeface="Arial" charset="0"/>
              </a:defRPr>
            </a:lvl5pPr>
            <a:lvl6pPr marL="2321227" indent="-211021" defTabSz="946662" eaLnBrk="0" fontAlgn="base" hangingPunct="0">
              <a:spcBef>
                <a:spcPct val="0"/>
              </a:spcBef>
              <a:spcAft>
                <a:spcPct val="0"/>
              </a:spcAft>
              <a:defRPr>
                <a:solidFill>
                  <a:srgbClr val="FFFF00"/>
                </a:solidFill>
                <a:latin typeface="Arial" charset="0"/>
                <a:cs typeface="Arial" charset="0"/>
              </a:defRPr>
            </a:lvl6pPr>
            <a:lvl7pPr marL="2743269" indent="-211021" defTabSz="946662" eaLnBrk="0" fontAlgn="base" hangingPunct="0">
              <a:spcBef>
                <a:spcPct val="0"/>
              </a:spcBef>
              <a:spcAft>
                <a:spcPct val="0"/>
              </a:spcAft>
              <a:defRPr>
                <a:solidFill>
                  <a:srgbClr val="FFFF00"/>
                </a:solidFill>
                <a:latin typeface="Arial" charset="0"/>
                <a:cs typeface="Arial" charset="0"/>
              </a:defRPr>
            </a:lvl7pPr>
            <a:lvl8pPr marL="3165310" indent="-211021" defTabSz="946662" eaLnBrk="0" fontAlgn="base" hangingPunct="0">
              <a:spcBef>
                <a:spcPct val="0"/>
              </a:spcBef>
              <a:spcAft>
                <a:spcPct val="0"/>
              </a:spcAft>
              <a:defRPr>
                <a:solidFill>
                  <a:srgbClr val="FFFF00"/>
                </a:solidFill>
                <a:latin typeface="Arial" charset="0"/>
                <a:cs typeface="Arial" charset="0"/>
              </a:defRPr>
            </a:lvl8pPr>
            <a:lvl9pPr marL="3587351" indent="-211021" defTabSz="946662" eaLnBrk="0" fontAlgn="base" hangingPunct="0">
              <a:spcBef>
                <a:spcPct val="0"/>
              </a:spcBef>
              <a:spcAft>
                <a:spcPct val="0"/>
              </a:spcAft>
              <a:defRPr>
                <a:solidFill>
                  <a:srgbClr val="FFFF00"/>
                </a:solidFill>
                <a:latin typeface="Arial" charset="0"/>
                <a:cs typeface="Arial" charset="0"/>
              </a:defRPr>
            </a:lvl9pPr>
          </a:lstStyle>
          <a:p>
            <a:pPr eaLnBrk="1" hangingPunct="1"/>
            <a:r>
              <a:rPr lang="en-GB" smtClean="0">
                <a:solidFill>
                  <a:srgbClr val="000000"/>
                </a:solidFill>
              </a:rPr>
              <a:t>Thrombosis background</a:t>
            </a:r>
          </a:p>
        </p:txBody>
      </p:sp>
      <p:sp>
        <p:nvSpPr>
          <p:cNvPr id="86019" name="Rectangle 26"/>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6662" eaLnBrk="0" hangingPunct="0">
              <a:defRPr>
                <a:solidFill>
                  <a:srgbClr val="FFFF00"/>
                </a:solidFill>
                <a:latin typeface="Arial" charset="0"/>
                <a:cs typeface="Arial" charset="0"/>
              </a:defRPr>
            </a:lvl1pPr>
            <a:lvl2pPr marL="685817" indent="-263776" defTabSz="946662" eaLnBrk="0" hangingPunct="0">
              <a:defRPr>
                <a:solidFill>
                  <a:srgbClr val="FFFF00"/>
                </a:solidFill>
                <a:latin typeface="Arial" charset="0"/>
                <a:cs typeface="Arial" charset="0"/>
              </a:defRPr>
            </a:lvl2pPr>
            <a:lvl3pPr marL="1055103" indent="-211021" defTabSz="946662" eaLnBrk="0" hangingPunct="0">
              <a:defRPr>
                <a:solidFill>
                  <a:srgbClr val="FFFF00"/>
                </a:solidFill>
                <a:latin typeface="Arial" charset="0"/>
                <a:cs typeface="Arial" charset="0"/>
              </a:defRPr>
            </a:lvl3pPr>
            <a:lvl4pPr marL="1477145" indent="-211021" defTabSz="946662" eaLnBrk="0" hangingPunct="0">
              <a:defRPr>
                <a:solidFill>
                  <a:srgbClr val="FFFF00"/>
                </a:solidFill>
                <a:latin typeface="Arial" charset="0"/>
                <a:cs typeface="Arial" charset="0"/>
              </a:defRPr>
            </a:lvl4pPr>
            <a:lvl5pPr marL="1899186" indent="-211021" defTabSz="946662" eaLnBrk="0" hangingPunct="0">
              <a:defRPr>
                <a:solidFill>
                  <a:srgbClr val="FFFF00"/>
                </a:solidFill>
                <a:latin typeface="Arial" charset="0"/>
                <a:cs typeface="Arial" charset="0"/>
              </a:defRPr>
            </a:lvl5pPr>
            <a:lvl6pPr marL="2321227" indent="-211021" defTabSz="946662" eaLnBrk="0" fontAlgn="base" hangingPunct="0">
              <a:spcBef>
                <a:spcPct val="0"/>
              </a:spcBef>
              <a:spcAft>
                <a:spcPct val="0"/>
              </a:spcAft>
              <a:defRPr>
                <a:solidFill>
                  <a:srgbClr val="FFFF00"/>
                </a:solidFill>
                <a:latin typeface="Arial" charset="0"/>
                <a:cs typeface="Arial" charset="0"/>
              </a:defRPr>
            </a:lvl6pPr>
            <a:lvl7pPr marL="2743269" indent="-211021" defTabSz="946662" eaLnBrk="0" fontAlgn="base" hangingPunct="0">
              <a:spcBef>
                <a:spcPct val="0"/>
              </a:spcBef>
              <a:spcAft>
                <a:spcPct val="0"/>
              </a:spcAft>
              <a:defRPr>
                <a:solidFill>
                  <a:srgbClr val="FFFF00"/>
                </a:solidFill>
                <a:latin typeface="Arial" charset="0"/>
                <a:cs typeface="Arial" charset="0"/>
              </a:defRPr>
            </a:lvl7pPr>
            <a:lvl8pPr marL="3165310" indent="-211021" defTabSz="946662" eaLnBrk="0" fontAlgn="base" hangingPunct="0">
              <a:spcBef>
                <a:spcPct val="0"/>
              </a:spcBef>
              <a:spcAft>
                <a:spcPct val="0"/>
              </a:spcAft>
              <a:defRPr>
                <a:solidFill>
                  <a:srgbClr val="FFFF00"/>
                </a:solidFill>
                <a:latin typeface="Arial" charset="0"/>
                <a:cs typeface="Arial" charset="0"/>
              </a:defRPr>
            </a:lvl8pPr>
            <a:lvl9pPr marL="3587351" indent="-211021" defTabSz="946662" eaLnBrk="0" fontAlgn="base" hangingPunct="0">
              <a:spcBef>
                <a:spcPct val="0"/>
              </a:spcBef>
              <a:spcAft>
                <a:spcPct val="0"/>
              </a:spcAft>
              <a:defRPr>
                <a:solidFill>
                  <a:srgbClr val="FFFF00"/>
                </a:solidFill>
                <a:latin typeface="Arial" charset="0"/>
                <a:cs typeface="Arial" charset="0"/>
              </a:defRPr>
            </a:lvl9pPr>
          </a:lstStyle>
          <a:p>
            <a:pPr eaLnBrk="1" hangingPunct="1"/>
            <a:fld id="{CE52F28D-A55A-4A65-9B48-108EBD2D2FB0}" type="slidenum">
              <a:rPr lang="en-GB" smtClean="0">
                <a:solidFill>
                  <a:srgbClr val="000000"/>
                </a:solidFill>
              </a:rPr>
              <a:pPr eaLnBrk="1" hangingPunct="1"/>
              <a:t>4</a:t>
            </a:fld>
            <a:endParaRPr lang="en-GB" smtClean="0">
              <a:solidFill>
                <a:srgbClr val="000000"/>
              </a:solidFill>
            </a:endParaRPr>
          </a:p>
        </p:txBody>
      </p:sp>
      <p:sp>
        <p:nvSpPr>
          <p:cNvPr id="86020" name="Rectangle 9"/>
          <p:cNvSpPr>
            <a:spLocks noGrp="1" noRot="1" noChangeAspect="1" noChangeArrowheads="1" noTextEdit="1"/>
          </p:cNvSpPr>
          <p:nvPr>
            <p:ph type="sldImg"/>
          </p:nvPr>
        </p:nvSpPr>
        <p:spPr>
          <a:ln/>
        </p:spPr>
      </p:sp>
      <p:sp>
        <p:nvSpPr>
          <p:cNvPr id="86021" name="Rectangle 10"/>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tabLst>
                <a:tab pos="167058" algn="l"/>
              </a:tabLst>
            </a:pPr>
            <a:r>
              <a:rPr lang="el-GR" b="1" dirty="0" smtClean="0"/>
              <a:t>ΦΘΕ</a:t>
            </a:r>
            <a:r>
              <a:rPr lang="en-GB" b="1" dirty="0" smtClean="0"/>
              <a:t> is a major cause of death in Europe</a:t>
            </a:r>
          </a:p>
          <a:p>
            <a:pPr>
              <a:tabLst>
                <a:tab pos="167058" algn="l"/>
              </a:tabLst>
            </a:pPr>
            <a:r>
              <a:rPr lang="en-GB" dirty="0" smtClean="0"/>
              <a:t>A modified incidence model supported by other studies showed that </a:t>
            </a:r>
            <a:r>
              <a:rPr lang="el-GR" dirty="0" smtClean="0"/>
              <a:t>ΦΘΕ</a:t>
            </a:r>
            <a:r>
              <a:rPr lang="en-GB" dirty="0" smtClean="0"/>
              <a:t> is a major cause of death in Europe.</a:t>
            </a:r>
          </a:p>
          <a:p>
            <a:pPr>
              <a:tabLst>
                <a:tab pos="167058" algn="l"/>
              </a:tabLst>
            </a:pPr>
            <a:r>
              <a:rPr lang="en-GB" dirty="0" smtClean="0"/>
              <a:t>These data are from the VITAE study, in which an epidemiological model was constructed to estimate the number of venous thromboembolic events in six EU countries; this figure was then scaled up to include the whole of the EU.</a:t>
            </a:r>
            <a:r>
              <a:rPr lang="en-GB" b="1" dirty="0" smtClean="0"/>
              <a:t> VTE is a major cause of death in Europe</a:t>
            </a:r>
          </a:p>
          <a:p>
            <a:pPr>
              <a:tabLst>
                <a:tab pos="167058" algn="l"/>
              </a:tabLst>
            </a:pPr>
            <a:r>
              <a:rPr lang="en-GB" dirty="0" smtClean="0"/>
              <a:t>A modified incidence model supported by other studies showed that VTE is a major cause of death in Europe.</a:t>
            </a:r>
          </a:p>
          <a:p>
            <a:pPr>
              <a:tabLst>
                <a:tab pos="167058" algn="l"/>
              </a:tabLst>
            </a:pPr>
            <a:r>
              <a:rPr lang="en-GB" dirty="0" smtClean="0"/>
              <a:t>These data are from the VITAE study, in which an epidemiological model was constructed to estimate the number of venous thromboembolic events in six EU countries; this figure was then scaled up to include the whole of the EU.</a:t>
            </a:r>
          </a:p>
          <a:p>
            <a:pPr>
              <a:tabLst>
                <a:tab pos="167058" algn="l"/>
              </a:tabLst>
            </a:pPr>
            <a:r>
              <a:rPr lang="en-GB" dirty="0" smtClean="0"/>
              <a:t>The total number of VTE-related deaths per year was easily more than double the combined number of deaths from some other common causes of death – road traffic accidents, prostate cancer, breast cancer and AIDS.</a:t>
            </a:r>
          </a:p>
          <a:p>
            <a:pPr>
              <a:tabLst>
                <a:tab pos="167058" algn="l"/>
              </a:tabLst>
            </a:pPr>
            <a:r>
              <a:rPr lang="en-GB" dirty="0" smtClean="0"/>
              <a:t>The authors concluded that these figures suggested that there was an urgent need for healthcare policy makers to review their national guidelines for VTE prophylaxis and to ensure that they are consistently implemented.</a:t>
            </a:r>
          </a:p>
          <a:p>
            <a:pPr>
              <a:tabLst>
                <a:tab pos="167058" algn="l"/>
              </a:tabLst>
            </a:pPr>
            <a:endParaRPr lang="en-GB" dirty="0" smtClean="0"/>
          </a:p>
          <a:p>
            <a:pPr>
              <a:tabLst>
                <a:tab pos="167058" algn="l"/>
              </a:tabLst>
            </a:pPr>
            <a:r>
              <a:rPr lang="en-GB" b="1" dirty="0" smtClean="0"/>
              <a:t>Reference</a:t>
            </a:r>
          </a:p>
          <a:p>
            <a:pPr>
              <a:tabLst>
                <a:tab pos="167058" algn="l"/>
              </a:tabLst>
            </a:pPr>
            <a:r>
              <a:rPr lang="en-GB" dirty="0" smtClean="0"/>
              <a:t>1.	Cohen AT </a:t>
            </a:r>
            <a:r>
              <a:rPr lang="en-GB" i="1" dirty="0" smtClean="0"/>
              <a:t>et al</a:t>
            </a:r>
            <a:r>
              <a:rPr lang="en-GB" dirty="0" smtClean="0"/>
              <a:t>. </a:t>
            </a:r>
            <a:r>
              <a:rPr lang="en-GB" i="1" dirty="0" err="1" smtClean="0"/>
              <a:t>Thromb</a:t>
            </a:r>
            <a:r>
              <a:rPr lang="en-GB" i="1" dirty="0" smtClean="0"/>
              <a:t> </a:t>
            </a:r>
            <a:r>
              <a:rPr lang="en-GB" i="1" dirty="0" err="1" smtClean="0"/>
              <a:t>Haemost</a:t>
            </a:r>
            <a:r>
              <a:rPr lang="en-GB" dirty="0" smtClean="0"/>
              <a:t> 2007;98:756–764</a:t>
            </a:r>
            <a:endParaRPr lang="en-US" dirty="0" smtClean="0"/>
          </a:p>
          <a:p>
            <a:pPr>
              <a:tabLst>
                <a:tab pos="167058" algn="l"/>
              </a:tabLst>
            </a:pPr>
            <a:endParaRPr lang="en-GB" dirty="0" smtClean="0"/>
          </a:p>
          <a:p>
            <a:pPr>
              <a:tabLst>
                <a:tab pos="167058" algn="l"/>
              </a:tabLst>
            </a:pPr>
            <a:r>
              <a:rPr lang="en-GB" dirty="0" smtClean="0"/>
              <a:t>The total number of </a:t>
            </a:r>
            <a:r>
              <a:rPr lang="el-GR" dirty="0" smtClean="0"/>
              <a:t>ΦΘΕ</a:t>
            </a:r>
            <a:r>
              <a:rPr lang="en-GB" dirty="0" smtClean="0"/>
              <a:t>-related deaths per year was easily more than double the combined number of deaths from some other common causes of death – road traffic accidents, prostate cancer, breast cancer and AIDS.</a:t>
            </a:r>
          </a:p>
          <a:p>
            <a:pPr>
              <a:tabLst>
                <a:tab pos="167058" algn="l"/>
              </a:tabLst>
            </a:pPr>
            <a:r>
              <a:rPr lang="en-GB" dirty="0" smtClean="0"/>
              <a:t>The authors concluded that these figures suggested that there was an urgent need for healthcare policy makers to review their national guidelines for </a:t>
            </a:r>
            <a:r>
              <a:rPr lang="el-GR" dirty="0" smtClean="0"/>
              <a:t>ΦΘΕ</a:t>
            </a:r>
            <a:r>
              <a:rPr lang="en-GB" dirty="0" smtClean="0"/>
              <a:t> prophylaxis and to ensure that they are consistently implemented.</a:t>
            </a:r>
          </a:p>
          <a:p>
            <a:pPr>
              <a:tabLst>
                <a:tab pos="167058" algn="l"/>
              </a:tabLst>
            </a:pPr>
            <a:endParaRPr lang="en-GB" dirty="0" smtClean="0"/>
          </a:p>
          <a:p>
            <a:pPr>
              <a:tabLst>
                <a:tab pos="167058" algn="l"/>
              </a:tabLst>
            </a:pPr>
            <a:r>
              <a:rPr lang="en-GB" b="1" dirty="0" smtClean="0"/>
              <a:t>Reference</a:t>
            </a:r>
          </a:p>
          <a:p>
            <a:pPr>
              <a:tabLst>
                <a:tab pos="167058" algn="l"/>
              </a:tabLst>
            </a:pPr>
            <a:r>
              <a:rPr lang="en-GB" dirty="0" smtClean="0"/>
              <a:t>1.	Cohen AT </a:t>
            </a:r>
            <a:r>
              <a:rPr lang="en-GB" i="1" dirty="0" smtClean="0"/>
              <a:t>et al</a:t>
            </a:r>
            <a:r>
              <a:rPr lang="en-GB" dirty="0" smtClean="0"/>
              <a:t>. </a:t>
            </a:r>
            <a:r>
              <a:rPr lang="en-GB" i="1" dirty="0" err="1" smtClean="0"/>
              <a:t>Thromb</a:t>
            </a:r>
            <a:r>
              <a:rPr lang="en-GB" i="1" dirty="0" smtClean="0"/>
              <a:t> </a:t>
            </a:r>
            <a:r>
              <a:rPr lang="en-GB" i="1" dirty="0" err="1" smtClean="0"/>
              <a:t>Haemost</a:t>
            </a:r>
            <a:r>
              <a:rPr lang="en-GB" dirty="0" smtClean="0"/>
              <a:t> 2007;98:756–764</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l-GR" smtClean="0">
              <a:latin typeface="Times New Roman"/>
            </a:endParaRPr>
          </a:p>
        </p:txBody>
      </p:sp>
      <p:sp>
        <p:nvSpPr>
          <p:cNvPr id="86020" name="Slide Number Placeholder 3"/>
          <p:cNvSpPr>
            <a:spLocks noGrp="1"/>
          </p:cNvSpPr>
          <p:nvPr>
            <p:ph type="sldNum" sz="quarter" idx="5"/>
          </p:nvPr>
        </p:nvSpPr>
        <p:spPr>
          <a:noFill/>
        </p:spPr>
        <p:txBody>
          <a:bodyPr/>
          <a:lstStyle/>
          <a:p>
            <a:fld id="{A00C6528-453E-4FC3-838B-5FDE0DD1E2E5}" type="slidenum">
              <a:rPr lang="en-GB" smtClean="0">
                <a:latin typeface="Times New Roman"/>
              </a:rPr>
              <a:pPr/>
              <a:t>20</a:t>
            </a:fld>
            <a:endParaRPr lang="en-GB" smtClean="0">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l-GR" smtClean="0">
              <a:latin typeface="Times New Roman"/>
            </a:endParaRPr>
          </a:p>
        </p:txBody>
      </p:sp>
      <p:sp>
        <p:nvSpPr>
          <p:cNvPr id="87044" name="Slide Number Placeholder 3"/>
          <p:cNvSpPr>
            <a:spLocks noGrp="1"/>
          </p:cNvSpPr>
          <p:nvPr>
            <p:ph type="sldNum" sz="quarter" idx="5"/>
          </p:nvPr>
        </p:nvSpPr>
        <p:spPr>
          <a:noFill/>
        </p:spPr>
        <p:txBody>
          <a:bodyPr/>
          <a:lstStyle/>
          <a:p>
            <a:fld id="{83E884C3-4604-40B2-BFCA-B13D2BF03DAA}" type="slidenum">
              <a:rPr lang="en-GB" smtClean="0">
                <a:latin typeface="Times New Roman"/>
              </a:rPr>
              <a:pPr/>
              <a:t>21</a:t>
            </a:fld>
            <a:endParaRPr lang="en-GB" smtClean="0">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2"/>
          <p:cNvSpPr>
            <a:spLocks noGrp="1" noChangeArrowheads="1"/>
          </p:cNvSpPr>
          <p:nvPr>
            <p:ph type="hdr" sz="quarter"/>
          </p:nvPr>
        </p:nvSpPr>
        <p:spPr>
          <a:noFill/>
        </p:spPr>
        <p:txBody>
          <a:bodyPr/>
          <a:lstStyle/>
          <a:p>
            <a:r>
              <a:rPr lang="en-GB" smtClean="0">
                <a:latin typeface="Arial" pitchFamily="34" charset="0"/>
                <a:cs typeface="Arial" pitchFamily="34" charset="0"/>
              </a:rPr>
              <a:t>Methods of </a:t>
            </a:r>
            <a:r>
              <a:rPr lang="el-GR" smtClean="0">
                <a:latin typeface="Arial" pitchFamily="34" charset="0"/>
                <a:cs typeface="Arial" pitchFamily="34" charset="0"/>
              </a:rPr>
              <a:t>ΦΘΕ</a:t>
            </a:r>
            <a:r>
              <a:rPr lang="en-GB" smtClean="0">
                <a:latin typeface="Arial" pitchFamily="34" charset="0"/>
                <a:cs typeface="Arial" pitchFamily="34" charset="0"/>
              </a:rPr>
              <a:t> </a:t>
            </a:r>
            <a:r>
              <a:rPr lang="el-GR" smtClean="0">
                <a:latin typeface="Arial" pitchFamily="34" charset="0"/>
                <a:cs typeface="Arial" pitchFamily="34" charset="0"/>
              </a:rPr>
              <a:t>θεραπεία</a:t>
            </a:r>
            <a:endParaRPr lang="en-GB" smtClean="0">
              <a:latin typeface="Arial" pitchFamily="34" charset="0"/>
              <a:cs typeface="Arial" pitchFamily="34" charset="0"/>
            </a:endParaRPr>
          </a:p>
        </p:txBody>
      </p:sp>
      <p:sp>
        <p:nvSpPr>
          <p:cNvPr id="142339" name="Rectangle 26"/>
          <p:cNvSpPr>
            <a:spLocks noGrp="1" noChangeArrowheads="1"/>
          </p:cNvSpPr>
          <p:nvPr>
            <p:ph type="sldNum" sz="quarter" idx="5"/>
          </p:nvPr>
        </p:nvSpPr>
        <p:spPr>
          <a:noFill/>
        </p:spPr>
        <p:txBody>
          <a:bodyPr/>
          <a:lstStyle/>
          <a:p>
            <a:fld id="{988C6717-4CCC-4A5A-9545-8117210E2D30}" type="slidenum">
              <a:rPr lang="en-GB" smtClean="0">
                <a:latin typeface="Arial" pitchFamily="34" charset="0"/>
                <a:cs typeface="Arial" pitchFamily="34" charset="0"/>
              </a:rPr>
              <a:pPr/>
              <a:t>29</a:t>
            </a:fld>
            <a:endParaRPr lang="en-GB" smtClean="0">
              <a:latin typeface="Arial" pitchFamily="34" charset="0"/>
              <a:cs typeface="Arial" pitchFamily="34" charset="0"/>
            </a:endParaRPr>
          </a:p>
        </p:txBody>
      </p:sp>
      <p:sp>
        <p:nvSpPr>
          <p:cNvPr id="142340" name="Rectangle 7"/>
          <p:cNvSpPr>
            <a:spLocks noGrp="1" noRot="1" noChangeAspect="1" noChangeArrowheads="1" noTextEdit="1"/>
          </p:cNvSpPr>
          <p:nvPr>
            <p:ph type="sldImg"/>
          </p:nvPr>
        </p:nvSpPr>
        <p:spPr>
          <a:ln/>
        </p:spPr>
      </p:sp>
      <p:sp>
        <p:nvSpPr>
          <p:cNvPr id="142341" name="Rectangle 8"/>
          <p:cNvSpPr>
            <a:spLocks noGrp="1" noChangeArrowheads="1"/>
          </p:cNvSpPr>
          <p:nvPr>
            <p:ph type="body" idx="1"/>
          </p:nvPr>
        </p:nvSpPr>
        <p:spPr>
          <a:noFill/>
          <a:ln/>
        </p:spPr>
        <p:txBody>
          <a:bodyPr/>
          <a:lstStyle/>
          <a:p>
            <a:pPr>
              <a:tabLst>
                <a:tab pos="167058" algn="l"/>
              </a:tabLst>
            </a:pPr>
            <a:r>
              <a:rPr lang="en-GB" b="1" dirty="0" smtClean="0">
                <a:latin typeface="Arial" pitchFamily="34" charset="0"/>
              </a:rPr>
              <a:t>Commonly used anticoagulants</a:t>
            </a:r>
          </a:p>
          <a:p>
            <a:pPr>
              <a:tabLst>
                <a:tab pos="167058" algn="l"/>
              </a:tabLst>
            </a:pPr>
            <a:r>
              <a:rPr lang="en-GB" dirty="0" smtClean="0">
                <a:latin typeface="Arial" pitchFamily="34" charset="0"/>
              </a:rPr>
              <a:t>Four commonly used anticoagulants are: </a:t>
            </a:r>
          </a:p>
          <a:p>
            <a:pPr lvl="1">
              <a:tabLst>
                <a:tab pos="167058" algn="l"/>
              </a:tabLst>
            </a:pPr>
            <a:r>
              <a:rPr lang="en-GB" dirty="0" smtClean="0">
                <a:latin typeface="Arial" pitchFamily="34" charset="0"/>
              </a:rPr>
              <a:t>UFH</a:t>
            </a:r>
          </a:p>
          <a:p>
            <a:pPr lvl="1">
              <a:tabLst>
                <a:tab pos="167058" algn="l"/>
              </a:tabLst>
            </a:pPr>
            <a:r>
              <a:rPr lang="en-GB" dirty="0" smtClean="0">
                <a:latin typeface="Arial" pitchFamily="34" charset="0"/>
              </a:rPr>
              <a:t>LMWHs</a:t>
            </a:r>
          </a:p>
          <a:p>
            <a:pPr lvl="1">
              <a:tabLst>
                <a:tab pos="167058" algn="l"/>
              </a:tabLst>
            </a:pPr>
            <a:r>
              <a:rPr lang="en-GB" dirty="0" smtClean="0">
                <a:latin typeface="Arial" pitchFamily="34" charset="0"/>
              </a:rPr>
              <a:t>Indirect Factor </a:t>
            </a:r>
            <a:r>
              <a:rPr lang="en-GB" dirty="0" err="1" smtClean="0">
                <a:latin typeface="Arial" pitchFamily="34" charset="0"/>
              </a:rPr>
              <a:t>Xa</a:t>
            </a:r>
            <a:r>
              <a:rPr lang="en-GB" dirty="0" smtClean="0">
                <a:latin typeface="Arial" pitchFamily="34" charset="0"/>
              </a:rPr>
              <a:t> inhibitor (</a:t>
            </a:r>
            <a:r>
              <a:rPr lang="en-GB" dirty="0" err="1" smtClean="0">
                <a:latin typeface="Arial" pitchFamily="34" charset="0"/>
              </a:rPr>
              <a:t>fondaparinux</a:t>
            </a:r>
            <a:r>
              <a:rPr lang="en-GB" dirty="0" smtClean="0">
                <a:latin typeface="Arial" pitchFamily="34" charset="0"/>
              </a:rPr>
              <a:t>)</a:t>
            </a:r>
          </a:p>
          <a:p>
            <a:pPr lvl="1">
              <a:tabLst>
                <a:tab pos="167058" algn="l"/>
              </a:tabLst>
            </a:pPr>
            <a:r>
              <a:rPr lang="en-GB" dirty="0" smtClean="0">
                <a:latin typeface="Arial" pitchFamily="34" charset="0"/>
              </a:rPr>
              <a:t>VKAs</a:t>
            </a:r>
          </a:p>
          <a:p>
            <a:pPr>
              <a:tabLst>
                <a:tab pos="167058" algn="l"/>
              </a:tabLst>
            </a:pPr>
            <a:r>
              <a:rPr lang="en-GB" dirty="0" smtClean="0">
                <a:latin typeface="Arial" pitchFamily="34" charset="0"/>
              </a:rPr>
              <a:t>The treatment landscape for anticoagulants is changing dramatically and now includes new oral anticoagulants.</a:t>
            </a:r>
          </a:p>
          <a:p>
            <a:pPr>
              <a:tabLst>
                <a:tab pos="167058" algn="l"/>
              </a:tabLst>
            </a:pPr>
            <a:endParaRPr lang="en-GB" dirty="0" smtClean="0">
              <a:latin typeface="Arial" pitchFamily="34" charset="0"/>
            </a:endParaRPr>
          </a:p>
          <a:p>
            <a:pPr>
              <a:tabLst>
                <a:tab pos="167058" algn="l"/>
              </a:tabLst>
            </a:pPr>
            <a:r>
              <a:rPr lang="en-GB" b="1" dirty="0" smtClean="0">
                <a:latin typeface="Arial" pitchFamily="34" charset="0"/>
              </a:rPr>
              <a:t>Abbreviations</a:t>
            </a:r>
          </a:p>
          <a:p>
            <a:pPr>
              <a:tabLst>
                <a:tab pos="167058" algn="l"/>
              </a:tabLst>
            </a:pPr>
            <a:r>
              <a:rPr lang="en-GB" dirty="0" smtClean="0">
                <a:latin typeface="Arial" pitchFamily="34" charset="0"/>
              </a:rPr>
              <a:t>LMWH, low molecular weight heparin; UFH, </a:t>
            </a:r>
            <a:r>
              <a:rPr lang="en-GB" dirty="0" err="1" smtClean="0">
                <a:latin typeface="Arial" pitchFamily="34" charset="0"/>
              </a:rPr>
              <a:t>unfractionated</a:t>
            </a:r>
            <a:r>
              <a:rPr lang="en-GB" dirty="0" smtClean="0">
                <a:latin typeface="Arial" pitchFamily="34" charset="0"/>
              </a:rPr>
              <a:t> heparin; VKA, vitamin K antagonist</a:t>
            </a:r>
          </a:p>
          <a:p>
            <a:pPr>
              <a:tabLst>
                <a:tab pos="167058" algn="l"/>
              </a:tabLst>
            </a:pPr>
            <a:r>
              <a:rPr lang="en-GB" dirty="0" smtClean="0">
                <a:latin typeface="Arial" pitchFamily="34" charset="0"/>
              </a:rPr>
              <a:t> </a:t>
            </a:r>
          </a:p>
          <a:p>
            <a:pPr>
              <a:tabLst>
                <a:tab pos="167058" algn="l"/>
              </a:tabLst>
            </a:pPr>
            <a:r>
              <a:rPr lang="en-US" b="1" dirty="0" smtClean="0">
                <a:latin typeface="Arial" pitchFamily="34" charset="0"/>
              </a:rPr>
              <a:t>Reference</a:t>
            </a:r>
            <a:endParaRPr lang="en-GB" b="1" dirty="0" smtClean="0">
              <a:latin typeface="Arial" pitchFamily="34" charset="0"/>
            </a:endParaRPr>
          </a:p>
          <a:p>
            <a:pPr>
              <a:tabLst>
                <a:tab pos="167058" algn="l"/>
              </a:tabLst>
            </a:pPr>
            <a:r>
              <a:rPr lang="en-GB" dirty="0" smtClean="0">
                <a:latin typeface="Arial" pitchFamily="34" charset="0"/>
              </a:rPr>
              <a:t>1.	</a:t>
            </a:r>
            <a:r>
              <a:rPr lang="en-GB" dirty="0" err="1" smtClean="0">
                <a:latin typeface="Arial" pitchFamily="34" charset="0"/>
              </a:rPr>
              <a:t>Geerts</a:t>
            </a:r>
            <a:r>
              <a:rPr lang="en-GB" dirty="0" smtClean="0">
                <a:latin typeface="Arial" pitchFamily="34" charset="0"/>
              </a:rPr>
              <a:t> WH </a:t>
            </a:r>
            <a:r>
              <a:rPr lang="en-GB" i="1" dirty="0" smtClean="0">
                <a:latin typeface="Arial" pitchFamily="34" charset="0"/>
              </a:rPr>
              <a:t>et al</a:t>
            </a:r>
            <a:r>
              <a:rPr lang="en-GB" dirty="0" smtClean="0">
                <a:latin typeface="Arial" pitchFamily="34" charset="0"/>
              </a:rPr>
              <a:t>. </a:t>
            </a:r>
            <a:r>
              <a:rPr lang="en-GB" i="1" dirty="0" smtClean="0">
                <a:latin typeface="Arial" pitchFamily="34" charset="0"/>
              </a:rPr>
              <a:t>Chest</a:t>
            </a:r>
            <a:r>
              <a:rPr lang="en-GB" dirty="0" smtClean="0">
                <a:latin typeface="Arial" pitchFamily="34" charset="0"/>
              </a:rPr>
              <a:t> 2008;133:381S</a:t>
            </a:r>
            <a:r>
              <a:rPr lang="en-US" dirty="0" smtClean="0">
                <a:latin typeface="Arial" pitchFamily="34" charset="0"/>
              </a:rPr>
              <a:t>–</a:t>
            </a:r>
            <a:r>
              <a:rPr lang="en-GB" dirty="0" smtClean="0">
                <a:latin typeface="Arial" pitchFamily="34" charset="0"/>
              </a:rPr>
              <a:t>453S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l-GR" smtClean="0">
              <a:latin typeface="Times New Roman"/>
            </a:endParaRPr>
          </a:p>
        </p:txBody>
      </p:sp>
      <p:sp>
        <p:nvSpPr>
          <p:cNvPr id="104452" name="Slide Number Placeholder 3"/>
          <p:cNvSpPr>
            <a:spLocks noGrp="1"/>
          </p:cNvSpPr>
          <p:nvPr>
            <p:ph type="sldNum" sz="quarter" idx="5"/>
          </p:nvPr>
        </p:nvSpPr>
        <p:spPr>
          <a:noFill/>
        </p:spPr>
        <p:txBody>
          <a:bodyPr/>
          <a:lstStyle/>
          <a:p>
            <a:fld id="{39345672-BA39-4555-851E-3DC3CEE2B81F}" type="slidenum">
              <a:rPr lang="en-GB" smtClean="0">
                <a:latin typeface="Times New Roman"/>
              </a:rPr>
              <a:pPr/>
              <a:t>31</a:t>
            </a:fld>
            <a:endParaRPr lang="en-GB" smtClean="0">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l-GR" smtClean="0">
              <a:latin typeface="Times New Roman"/>
            </a:endParaRPr>
          </a:p>
        </p:txBody>
      </p:sp>
      <p:sp>
        <p:nvSpPr>
          <p:cNvPr id="110596" name="Slide Number Placeholder 3"/>
          <p:cNvSpPr>
            <a:spLocks noGrp="1"/>
          </p:cNvSpPr>
          <p:nvPr>
            <p:ph type="sldNum" sz="quarter" idx="5"/>
          </p:nvPr>
        </p:nvSpPr>
        <p:spPr>
          <a:noFill/>
        </p:spPr>
        <p:txBody>
          <a:bodyPr/>
          <a:lstStyle/>
          <a:p>
            <a:fld id="{324CA778-6199-4D70-ACEA-D55B2CF0321C}" type="slidenum">
              <a:rPr lang="en-GB" smtClean="0">
                <a:latin typeface="Times New Roman"/>
              </a:rPr>
              <a:pPr/>
              <a:t>32</a:t>
            </a:fld>
            <a:endParaRPr lang="en-GB" smtClean="0">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l-GR" smtClean="0">
              <a:latin typeface="Times New Roman"/>
            </a:endParaRPr>
          </a:p>
        </p:txBody>
      </p:sp>
      <p:sp>
        <p:nvSpPr>
          <p:cNvPr id="111620" name="Slide Number Placeholder 3"/>
          <p:cNvSpPr>
            <a:spLocks noGrp="1"/>
          </p:cNvSpPr>
          <p:nvPr>
            <p:ph type="sldNum" sz="quarter" idx="5"/>
          </p:nvPr>
        </p:nvSpPr>
        <p:spPr>
          <a:noFill/>
        </p:spPr>
        <p:txBody>
          <a:bodyPr/>
          <a:lstStyle/>
          <a:p>
            <a:fld id="{2DFFCDF1-10DA-4E8E-BDB2-0CB1A5CAE5FD}" type="slidenum">
              <a:rPr lang="en-GB" smtClean="0">
                <a:latin typeface="Times New Roman"/>
              </a:rPr>
              <a:pPr/>
              <a:t>33</a:t>
            </a:fld>
            <a:endParaRPr lang="en-GB" smtClean="0">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2"/>
          <p:cNvSpPr>
            <a:spLocks noGrp="1" noChangeArrowheads="1"/>
          </p:cNvSpPr>
          <p:nvPr>
            <p:ph type="hdr" sz="quarter"/>
          </p:nvPr>
        </p:nvSpPr>
        <p:spPr>
          <a:noFill/>
        </p:spPr>
        <p:txBody>
          <a:bodyPr/>
          <a:lstStyle/>
          <a:p>
            <a:r>
              <a:rPr lang="en-GB" smtClean="0">
                <a:latin typeface="Arial" pitchFamily="34" charset="0"/>
                <a:cs typeface="Arial" pitchFamily="34" charset="0"/>
              </a:rPr>
              <a:t>Methods of </a:t>
            </a:r>
            <a:r>
              <a:rPr lang="el-GR" smtClean="0">
                <a:latin typeface="Arial" pitchFamily="34" charset="0"/>
                <a:cs typeface="Arial" pitchFamily="34" charset="0"/>
              </a:rPr>
              <a:t>ΦΘΕ</a:t>
            </a:r>
            <a:r>
              <a:rPr lang="en-GB" smtClean="0">
                <a:latin typeface="Arial" pitchFamily="34" charset="0"/>
                <a:cs typeface="Arial" pitchFamily="34" charset="0"/>
              </a:rPr>
              <a:t> </a:t>
            </a:r>
            <a:r>
              <a:rPr lang="el-GR" smtClean="0">
                <a:latin typeface="Arial" pitchFamily="34" charset="0"/>
                <a:cs typeface="Arial" pitchFamily="34" charset="0"/>
              </a:rPr>
              <a:t>θεραπεία</a:t>
            </a:r>
            <a:endParaRPr lang="en-GB" smtClean="0">
              <a:latin typeface="Arial" pitchFamily="34" charset="0"/>
              <a:cs typeface="Arial" pitchFamily="34" charset="0"/>
            </a:endParaRPr>
          </a:p>
        </p:txBody>
      </p:sp>
      <p:sp>
        <p:nvSpPr>
          <p:cNvPr id="143363" name="Rectangle 26"/>
          <p:cNvSpPr>
            <a:spLocks noGrp="1" noChangeArrowheads="1"/>
          </p:cNvSpPr>
          <p:nvPr>
            <p:ph type="sldNum" sz="quarter" idx="5"/>
          </p:nvPr>
        </p:nvSpPr>
        <p:spPr>
          <a:noFill/>
        </p:spPr>
        <p:txBody>
          <a:bodyPr/>
          <a:lstStyle/>
          <a:p>
            <a:fld id="{3FA631CC-B5D0-4F12-8C1E-00F5C9213524}" type="slidenum">
              <a:rPr lang="en-GB" smtClean="0">
                <a:latin typeface="Arial" pitchFamily="34" charset="0"/>
                <a:cs typeface="Arial" pitchFamily="34" charset="0"/>
              </a:rPr>
              <a:pPr/>
              <a:t>34</a:t>
            </a:fld>
            <a:endParaRPr lang="en-GB" smtClean="0">
              <a:latin typeface="Arial" pitchFamily="34" charset="0"/>
              <a:cs typeface="Arial" pitchFamily="34" charset="0"/>
            </a:endParaRPr>
          </a:p>
        </p:txBody>
      </p:sp>
      <p:sp>
        <p:nvSpPr>
          <p:cNvPr id="143364" name="Rectangle 7"/>
          <p:cNvSpPr>
            <a:spLocks noGrp="1" noRot="1" noChangeAspect="1" noChangeArrowheads="1" noTextEdit="1"/>
          </p:cNvSpPr>
          <p:nvPr>
            <p:ph type="sldImg"/>
          </p:nvPr>
        </p:nvSpPr>
        <p:spPr>
          <a:ln/>
        </p:spPr>
      </p:sp>
      <p:sp>
        <p:nvSpPr>
          <p:cNvPr id="143365" name="Rectangle 8"/>
          <p:cNvSpPr>
            <a:spLocks noGrp="1" noChangeArrowheads="1"/>
          </p:cNvSpPr>
          <p:nvPr>
            <p:ph type="body" idx="1"/>
          </p:nvPr>
        </p:nvSpPr>
        <p:spPr>
          <a:noFill/>
          <a:ln/>
        </p:spPr>
        <p:txBody>
          <a:bodyPr/>
          <a:lstStyle/>
          <a:p>
            <a:pPr>
              <a:tabLst>
                <a:tab pos="167058" algn="l"/>
              </a:tabLst>
            </a:pPr>
            <a:r>
              <a:rPr lang="en-GB" b="1" dirty="0" smtClean="0">
                <a:latin typeface="Arial" pitchFamily="34" charset="0"/>
              </a:rPr>
              <a:t>Traditional anticoagulants: drawbacks</a:t>
            </a:r>
          </a:p>
          <a:p>
            <a:pPr>
              <a:tabLst>
                <a:tab pos="167058" algn="l"/>
              </a:tabLst>
            </a:pPr>
            <a:r>
              <a:rPr lang="en-GB" dirty="0" smtClean="0">
                <a:latin typeface="Arial" pitchFamily="34" charset="0"/>
              </a:rPr>
              <a:t>This slide describes some of the drawbacks associated with traditional anticoagulants:</a:t>
            </a:r>
          </a:p>
          <a:p>
            <a:pPr lvl="1">
              <a:tabLst>
                <a:tab pos="167058" algn="l"/>
              </a:tabLst>
            </a:pPr>
            <a:r>
              <a:rPr lang="en-GB" dirty="0" smtClean="0">
                <a:latin typeface="Arial" pitchFamily="34" charset="0"/>
              </a:rPr>
              <a:t>UFH is administered parentally, and the ACCP guidelines recommend monitoring and dose adjustment because the response varies among individuals. UFH is associated with a risk of HIT</a:t>
            </a:r>
            <a:r>
              <a:rPr lang="en-GB" baseline="30000" dirty="0" smtClean="0">
                <a:latin typeface="Arial" pitchFamily="34" charset="0"/>
              </a:rPr>
              <a:t>1</a:t>
            </a:r>
          </a:p>
          <a:p>
            <a:pPr lvl="1">
              <a:tabLst>
                <a:tab pos="167058" algn="l"/>
              </a:tabLst>
            </a:pPr>
            <a:r>
              <a:rPr lang="en-GB" dirty="0" smtClean="0">
                <a:latin typeface="Arial" pitchFamily="34" charset="0"/>
              </a:rPr>
              <a:t>LMWHs are also administered </a:t>
            </a:r>
            <a:r>
              <a:rPr lang="en-GB" dirty="0" err="1" smtClean="0">
                <a:latin typeface="Arial" pitchFamily="34" charset="0"/>
              </a:rPr>
              <a:t>parenterally</a:t>
            </a:r>
            <a:r>
              <a:rPr lang="en-GB" dirty="0" smtClean="0">
                <a:latin typeface="Arial" pitchFamily="34" charset="0"/>
              </a:rPr>
              <a:t>. LMWHs also carry the risk of HIT (although this risk is lower compared with UFH)</a:t>
            </a:r>
            <a:r>
              <a:rPr lang="en-GB" baseline="30000" dirty="0" smtClean="0">
                <a:latin typeface="Arial" pitchFamily="34" charset="0"/>
              </a:rPr>
              <a:t>1</a:t>
            </a:r>
          </a:p>
          <a:p>
            <a:pPr lvl="1">
              <a:tabLst>
                <a:tab pos="167058" algn="l"/>
              </a:tabLst>
            </a:pPr>
            <a:r>
              <a:rPr lang="en-GB" dirty="0" smtClean="0">
                <a:latin typeface="Arial" pitchFamily="34" charset="0"/>
              </a:rPr>
              <a:t>Oral VKAs are challenging to use in clinical practice because they have a narrow therapeutic window, variable dose response and multiple food–drug and drug–drug interactions. As a consequence, frequent monitoring and dose adjustment is required to maintain the anticoagulation level within the therapeutic range</a:t>
            </a:r>
            <a:r>
              <a:rPr lang="en-GB" baseline="30000" dirty="0" smtClean="0">
                <a:latin typeface="Arial" pitchFamily="34" charset="0"/>
              </a:rPr>
              <a:t>2</a:t>
            </a:r>
          </a:p>
          <a:p>
            <a:pPr>
              <a:tabLst>
                <a:tab pos="167058" algn="l"/>
              </a:tabLst>
            </a:pPr>
            <a:endParaRPr lang="en-GB" dirty="0" smtClean="0">
              <a:latin typeface="Arial" pitchFamily="34" charset="0"/>
            </a:endParaRPr>
          </a:p>
          <a:p>
            <a:pPr>
              <a:tabLst>
                <a:tab pos="167058" algn="l"/>
              </a:tabLst>
            </a:pPr>
            <a:r>
              <a:rPr lang="en-GB" b="1" dirty="0" smtClean="0">
                <a:latin typeface="Arial" pitchFamily="34" charset="0"/>
              </a:rPr>
              <a:t>Abbreviations</a:t>
            </a:r>
          </a:p>
          <a:p>
            <a:pPr>
              <a:tabLst>
                <a:tab pos="167058" algn="l"/>
              </a:tabLst>
            </a:pPr>
            <a:r>
              <a:rPr lang="en-GB" dirty="0" smtClean="0">
                <a:latin typeface="Arial" pitchFamily="34" charset="0"/>
              </a:rPr>
              <a:t>ACCP, American College of Chest Physicians; HIT, heparin-induced thrombocytopenia</a:t>
            </a:r>
          </a:p>
          <a:p>
            <a:pPr>
              <a:tabLst>
                <a:tab pos="167058" algn="l"/>
              </a:tabLst>
            </a:pPr>
            <a:endParaRPr lang="en-GB" dirty="0" smtClean="0">
              <a:latin typeface="Arial" pitchFamily="34" charset="0"/>
            </a:endParaRPr>
          </a:p>
          <a:p>
            <a:pPr>
              <a:tabLst>
                <a:tab pos="167058" algn="l"/>
              </a:tabLst>
            </a:pPr>
            <a:r>
              <a:rPr lang="en-GB" b="1" dirty="0" smtClean="0">
                <a:latin typeface="Arial" pitchFamily="34" charset="0"/>
              </a:rPr>
              <a:t>References</a:t>
            </a:r>
          </a:p>
          <a:p>
            <a:pPr>
              <a:tabLst>
                <a:tab pos="167058" algn="l"/>
              </a:tabLst>
            </a:pPr>
            <a:r>
              <a:rPr lang="en-GB" dirty="0" smtClean="0">
                <a:latin typeface="Arial" pitchFamily="34" charset="0"/>
              </a:rPr>
              <a:t>1.	Hirsh J </a:t>
            </a:r>
            <a:r>
              <a:rPr lang="en-GB" i="1" dirty="0" smtClean="0">
                <a:latin typeface="Arial" pitchFamily="34" charset="0"/>
              </a:rPr>
              <a:t>et al</a:t>
            </a:r>
            <a:r>
              <a:rPr lang="en-GB" dirty="0" smtClean="0">
                <a:latin typeface="Arial" pitchFamily="34" charset="0"/>
              </a:rPr>
              <a:t>. </a:t>
            </a:r>
            <a:r>
              <a:rPr lang="en-GB" i="1" dirty="0" smtClean="0">
                <a:latin typeface="Arial" pitchFamily="34" charset="0"/>
              </a:rPr>
              <a:t>Chest</a:t>
            </a:r>
            <a:r>
              <a:rPr lang="en-GB" dirty="0" smtClean="0">
                <a:latin typeface="Arial" pitchFamily="34" charset="0"/>
              </a:rPr>
              <a:t> 2008;133;141S–159S</a:t>
            </a:r>
          </a:p>
          <a:p>
            <a:pPr>
              <a:tabLst>
                <a:tab pos="167058" algn="l"/>
              </a:tabLst>
            </a:pPr>
            <a:r>
              <a:rPr lang="en-GB" dirty="0" smtClean="0">
                <a:latin typeface="Arial" pitchFamily="34" charset="0"/>
              </a:rPr>
              <a:t>2.	Ansell J </a:t>
            </a:r>
            <a:r>
              <a:rPr lang="en-GB" i="1" dirty="0" smtClean="0">
                <a:latin typeface="Arial" pitchFamily="34" charset="0"/>
              </a:rPr>
              <a:t>et al</a:t>
            </a:r>
            <a:r>
              <a:rPr lang="en-GB" dirty="0" smtClean="0">
                <a:latin typeface="Arial" pitchFamily="34" charset="0"/>
              </a:rPr>
              <a:t>. </a:t>
            </a:r>
            <a:r>
              <a:rPr lang="en-GB" i="1" dirty="0" smtClean="0">
                <a:latin typeface="Arial" pitchFamily="34" charset="0"/>
              </a:rPr>
              <a:t>Chest</a:t>
            </a:r>
            <a:r>
              <a:rPr lang="en-GB" dirty="0" smtClean="0">
                <a:latin typeface="Arial" pitchFamily="34" charset="0"/>
              </a:rPr>
              <a:t> 2008;133;160S–198S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FC240-BD75-4CC6-ABEB-B6C6DFFCC736}" type="slidenum">
              <a:rPr lang="el-GR" smtClean="0"/>
              <a:pPr/>
              <a:t>36</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FC240-BD75-4CC6-ABEB-B6C6DFFCC736}" type="slidenum">
              <a:rPr lang="el-GR" smtClean="0"/>
              <a:pPr/>
              <a:t>37</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err="1" smtClean="0"/>
              <a:t>Κινδυνος</a:t>
            </a:r>
            <a:r>
              <a:rPr lang="el-GR" baseline="0" dirty="0" smtClean="0"/>
              <a:t> 8% το </a:t>
            </a:r>
            <a:r>
              <a:rPr lang="el-GR" baseline="0" dirty="0" err="1" smtClean="0"/>
              <a:t>χρονο</a:t>
            </a:r>
            <a:r>
              <a:rPr lang="el-GR" baseline="0" dirty="0" smtClean="0"/>
              <a:t> για τα </a:t>
            </a:r>
            <a:r>
              <a:rPr lang="el-GR" baseline="0" dirty="0" err="1" smtClean="0"/>
              <a:t>πρωτα</a:t>
            </a:r>
            <a:r>
              <a:rPr lang="el-GR" baseline="0" dirty="0" smtClean="0"/>
              <a:t> 5 χρόνια και </a:t>
            </a:r>
            <a:r>
              <a:rPr lang="el-GR" baseline="0" dirty="0" err="1" smtClean="0"/>
              <a:t>μετα</a:t>
            </a:r>
            <a:r>
              <a:rPr lang="el-GR" baseline="0" dirty="0" smtClean="0"/>
              <a:t> 2% για τη </a:t>
            </a:r>
            <a:r>
              <a:rPr lang="el-GR" baseline="0" dirty="0" err="1" smtClean="0"/>
              <a:t>δευτερη</a:t>
            </a:r>
            <a:r>
              <a:rPr lang="el-GR" baseline="0" dirty="0" smtClean="0"/>
              <a:t> </a:t>
            </a:r>
            <a:r>
              <a:rPr lang="el-GR" baseline="0" dirty="0" err="1" smtClean="0"/>
              <a:t>πενταετια</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CF8253-0FB6-4596-A54A-446440A954B7}" type="slidenum">
              <a:rPr lang="en-US" smtClean="0"/>
              <a:pPr/>
              <a:t>51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282423-75FE-4B02-87C3-0A4324561CA2}" type="slidenum">
              <a:rPr lang="en-GB" altLang="el-GR">
                <a:solidFill>
                  <a:srgbClr val="000000"/>
                </a:solidFill>
                <a:latin typeface="Arial Unicode MS" pitchFamily="34" charset="-128"/>
                <a:sym typeface="Arial" charset="0"/>
              </a:rPr>
              <a:pPr/>
              <a:t>5</a:t>
            </a:fld>
            <a:endParaRPr lang="en-GB" altLang="el-GR">
              <a:solidFill>
                <a:srgbClr val="000000"/>
              </a:solidFill>
              <a:latin typeface="Arial Unicode MS" pitchFamily="34" charset="-128"/>
              <a:sym typeface="Arial" charset="0"/>
            </a:endParaRPr>
          </a:p>
        </p:txBody>
      </p:sp>
      <p:sp>
        <p:nvSpPr>
          <p:cNvPr id="128003" name="Rectangle 2"/>
          <p:cNvSpPr>
            <a:spLocks noGrp="1" noRot="1" noChangeAspect="1" noTextEdit="1"/>
          </p:cNvSpPr>
          <p:nvPr>
            <p:ph type="sldImg"/>
          </p:nvPr>
        </p:nvSpPr>
        <p:spPr>
          <a:xfrm>
            <a:off x="1146175" y="688975"/>
            <a:ext cx="4568825" cy="3427413"/>
          </a:xfrm>
          <a:ln/>
        </p:spPr>
      </p:sp>
      <p:sp>
        <p:nvSpPr>
          <p:cNvPr id="128004" name="Rectangle 3"/>
          <p:cNvSpPr>
            <a:spLocks noGrp="1"/>
          </p:cNvSpPr>
          <p:nvPr>
            <p:ph type="body" idx="1"/>
          </p:nvPr>
        </p:nvSpPr>
        <p:spPr>
          <a:xfrm>
            <a:off x="693799" y="4344607"/>
            <a:ext cx="5485094" cy="41150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1804" tIns="45902" rIns="91804" bIns="45902"/>
          <a:lstStyle/>
          <a:p>
            <a:pPr marL="228600" indent="-228600" eaLnBrk="1" hangingPunct="1">
              <a:buFont typeface="Wingdings" pitchFamily="2" charset="2"/>
              <a:buNone/>
            </a:pPr>
            <a:r>
              <a:rPr lang="en-GB" altLang="el-GR" b="1" smtClean="0"/>
              <a:t>References</a:t>
            </a:r>
          </a:p>
          <a:p>
            <a:pPr marL="228600" indent="-228600" eaLnBrk="1" hangingPunct="1">
              <a:buFontTx/>
              <a:buAutoNum type="arabicPeriod"/>
            </a:pPr>
            <a:r>
              <a:rPr lang="en-GB" altLang="el-GR" smtClean="0"/>
              <a:t>Blann AD &amp; Lip GY. </a:t>
            </a:r>
            <a:r>
              <a:rPr lang="en-GB" altLang="el-GR" i="1" smtClean="0"/>
              <a:t>BMJ </a:t>
            </a:r>
            <a:r>
              <a:rPr lang="en-GB" altLang="el-GR" smtClean="0"/>
              <a:t>2006;332:215–219</a:t>
            </a:r>
          </a:p>
          <a:p>
            <a:pPr marL="228600" indent="-228600" eaLnBrk="1" hangingPunct="1">
              <a:buFontTx/>
              <a:buAutoNum type="arabicPeriod"/>
            </a:pPr>
            <a:r>
              <a:rPr lang="en-US" altLang="el-GR" smtClean="0"/>
              <a:t>Spencer FA. </a:t>
            </a:r>
            <a:r>
              <a:rPr lang="sv-SE" altLang="el-GR" i="1" smtClean="0"/>
              <a:t>J Gen Intern Med</a:t>
            </a:r>
            <a:r>
              <a:rPr lang="sv-SE" altLang="el-GR" smtClean="0"/>
              <a:t> 2006 Jul;21:722–727</a:t>
            </a:r>
            <a:endParaRPr lang="en-GB" altLang="el-GR" smtClean="0"/>
          </a:p>
          <a:p>
            <a:pPr marL="228600" indent="-228600" eaLnBrk="1" hangingPunct="1">
              <a:buFontTx/>
              <a:buAutoNum type="arabicPeriod"/>
            </a:pPr>
            <a:r>
              <a:rPr lang="en-GB" altLang="el-GR" smtClean="0"/>
              <a:t>Goldhaber SZ &amp; Morrison RB. </a:t>
            </a:r>
            <a:r>
              <a:rPr lang="en-GB" altLang="el-GR" i="1" smtClean="0"/>
              <a:t>Circulation </a:t>
            </a:r>
            <a:r>
              <a:rPr lang="en-GB" altLang="el-GR" smtClean="0"/>
              <a:t>2002;106:1436–1438</a:t>
            </a:r>
          </a:p>
          <a:p>
            <a:pPr marL="228600" indent="-228600" eaLnBrk="1" hangingPunct="1">
              <a:buFontTx/>
              <a:buAutoNum type="arabicPeriod"/>
            </a:pPr>
            <a:r>
              <a:rPr lang="en-US" altLang="el-GR" smtClean="0"/>
              <a:t>Anderson FA &amp; Audet A-M. Center for Outcomes Research, University of Massachusetts Medical Center 1998</a:t>
            </a:r>
          </a:p>
          <a:p>
            <a:pPr marL="228600" indent="-228600" eaLnBrk="1" hangingPunct="1">
              <a:buClr>
                <a:srgbClr val="EC008C"/>
              </a:buClr>
              <a:buSzPct val="80000"/>
              <a:buFont typeface="Wingdings" pitchFamily="2" charset="2"/>
              <a:buNone/>
            </a:pPr>
            <a:endParaRPr lang="en-US"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latin typeface="Times New Roman"/>
            </a:endParaRPr>
          </a:p>
        </p:txBody>
      </p:sp>
      <p:sp>
        <p:nvSpPr>
          <p:cNvPr id="143364" name="Slide Number Placeholder 3"/>
          <p:cNvSpPr>
            <a:spLocks noGrp="1"/>
          </p:cNvSpPr>
          <p:nvPr>
            <p:ph type="sldNum" sz="quarter" idx="5"/>
          </p:nvPr>
        </p:nvSpPr>
        <p:spPr>
          <a:noFill/>
        </p:spPr>
        <p:txBody>
          <a:bodyPr/>
          <a:lstStyle/>
          <a:p>
            <a:fld id="{CC1C295A-D49E-4207-9ACE-7F30D424E198}" type="slidenum">
              <a:rPr lang="en-GB" smtClean="0">
                <a:latin typeface="Times New Roman"/>
              </a:rPr>
              <a:pPr/>
              <a:t>54</a:t>
            </a:fld>
            <a:endParaRPr lang="en-GB" smtClean="0">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latin typeface="Times New Roman"/>
            </a:endParaRPr>
          </a:p>
        </p:txBody>
      </p:sp>
      <p:sp>
        <p:nvSpPr>
          <p:cNvPr id="144388" name="Slide Number Placeholder 3"/>
          <p:cNvSpPr>
            <a:spLocks noGrp="1"/>
          </p:cNvSpPr>
          <p:nvPr>
            <p:ph type="sldNum" sz="quarter" idx="5"/>
          </p:nvPr>
        </p:nvSpPr>
        <p:spPr>
          <a:noFill/>
        </p:spPr>
        <p:txBody>
          <a:bodyPr/>
          <a:lstStyle/>
          <a:p>
            <a:fld id="{C9DDC5EB-AE1D-4CF8-BEF8-A4C5984F5DB0}" type="slidenum">
              <a:rPr lang="en-GB" smtClean="0">
                <a:latin typeface="Times New Roman"/>
              </a:rPr>
              <a:pPr/>
              <a:t>55</a:t>
            </a:fld>
            <a:endParaRPr lang="en-GB" smtClean="0">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9FC240-BD75-4CC6-ABEB-B6C6DFFCC736}" type="slidenum">
              <a:rPr lang="el-GR" smtClean="0"/>
              <a:pPr/>
              <a:t>67</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l-GR" smtClean="0">
              <a:latin typeface="Times New Roman"/>
            </a:endParaRPr>
          </a:p>
        </p:txBody>
      </p:sp>
      <p:sp>
        <p:nvSpPr>
          <p:cNvPr id="129028" name="Slide Number Placeholder 3"/>
          <p:cNvSpPr>
            <a:spLocks noGrp="1"/>
          </p:cNvSpPr>
          <p:nvPr>
            <p:ph type="sldNum" sz="quarter" idx="5"/>
          </p:nvPr>
        </p:nvSpPr>
        <p:spPr>
          <a:noFill/>
        </p:spPr>
        <p:txBody>
          <a:bodyPr/>
          <a:lstStyle/>
          <a:p>
            <a:fld id="{E0C4E9E9-201D-406F-8B36-628C115D67C2}" type="slidenum">
              <a:rPr lang="en-GB" smtClean="0">
                <a:latin typeface="Times New Roman"/>
              </a:rPr>
              <a:pPr/>
              <a:t>68</a:t>
            </a:fld>
            <a:endParaRPr lang="en-GB" smtClean="0">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l-GR" smtClean="0">
              <a:latin typeface="Times New Roman"/>
            </a:endParaRPr>
          </a:p>
        </p:txBody>
      </p:sp>
      <p:sp>
        <p:nvSpPr>
          <p:cNvPr id="130052" name="Slide Number Placeholder 3"/>
          <p:cNvSpPr>
            <a:spLocks noGrp="1"/>
          </p:cNvSpPr>
          <p:nvPr>
            <p:ph type="sldNum" sz="quarter" idx="5"/>
          </p:nvPr>
        </p:nvSpPr>
        <p:spPr>
          <a:noFill/>
        </p:spPr>
        <p:txBody>
          <a:bodyPr/>
          <a:lstStyle/>
          <a:p>
            <a:fld id="{B43D02A3-D591-4F78-8F9D-825335CAA1C8}" type="slidenum">
              <a:rPr lang="en-GB" smtClean="0">
                <a:latin typeface="Times New Roman"/>
              </a:rPr>
              <a:pPr/>
              <a:t>69</a:t>
            </a:fld>
            <a:endParaRPr lang="en-GB" smtClean="0">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l-GR" smtClean="0">
              <a:latin typeface="Times New Roman"/>
            </a:endParaRPr>
          </a:p>
        </p:txBody>
      </p:sp>
      <p:sp>
        <p:nvSpPr>
          <p:cNvPr id="116740" name="Slide Number Placeholder 3"/>
          <p:cNvSpPr>
            <a:spLocks noGrp="1"/>
          </p:cNvSpPr>
          <p:nvPr>
            <p:ph type="sldNum" sz="quarter" idx="5"/>
          </p:nvPr>
        </p:nvSpPr>
        <p:spPr>
          <a:noFill/>
        </p:spPr>
        <p:txBody>
          <a:bodyPr/>
          <a:lstStyle/>
          <a:p>
            <a:fld id="{9C35B550-A0FD-486D-B4E5-84ED6FA42050}" type="slidenum">
              <a:rPr lang="en-GB" smtClean="0">
                <a:latin typeface="Times New Roman"/>
              </a:rPr>
              <a:pPr/>
              <a:t>70</a:t>
            </a:fld>
            <a:endParaRPr lang="en-GB" smtClean="0">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l-GR" smtClean="0">
              <a:latin typeface="Times New Roman"/>
            </a:endParaRPr>
          </a:p>
        </p:txBody>
      </p:sp>
      <p:sp>
        <p:nvSpPr>
          <p:cNvPr id="117764" name="Slide Number Placeholder 3"/>
          <p:cNvSpPr>
            <a:spLocks noGrp="1"/>
          </p:cNvSpPr>
          <p:nvPr>
            <p:ph type="sldNum" sz="quarter" idx="5"/>
          </p:nvPr>
        </p:nvSpPr>
        <p:spPr>
          <a:noFill/>
        </p:spPr>
        <p:txBody>
          <a:bodyPr/>
          <a:lstStyle/>
          <a:p>
            <a:fld id="{9559E440-4E6A-4D3C-8B18-E9F991310E96}" type="slidenum">
              <a:rPr lang="en-GB" smtClean="0">
                <a:latin typeface="Times New Roman"/>
              </a:rPr>
              <a:pPr/>
              <a:t>71</a:t>
            </a:fld>
            <a:endParaRPr lang="en-GB" smtClean="0">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l-GR" smtClean="0">
              <a:latin typeface="Times New Roman"/>
            </a:endParaRPr>
          </a:p>
        </p:txBody>
      </p:sp>
      <p:sp>
        <p:nvSpPr>
          <p:cNvPr id="118788" name="Slide Number Placeholder 3"/>
          <p:cNvSpPr>
            <a:spLocks noGrp="1"/>
          </p:cNvSpPr>
          <p:nvPr>
            <p:ph type="sldNum" sz="quarter" idx="5"/>
          </p:nvPr>
        </p:nvSpPr>
        <p:spPr>
          <a:noFill/>
        </p:spPr>
        <p:txBody>
          <a:bodyPr/>
          <a:lstStyle/>
          <a:p>
            <a:fld id="{3AE26861-697B-4A55-8879-BD9C580F5CF9}" type="slidenum">
              <a:rPr lang="en-GB" smtClean="0">
                <a:latin typeface="Times New Roman"/>
              </a:rPr>
              <a:pPr/>
              <a:t>72</a:t>
            </a:fld>
            <a:endParaRPr lang="en-GB" smtClean="0">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l-GR" smtClean="0">
              <a:latin typeface="Times New Roman"/>
            </a:endParaRPr>
          </a:p>
        </p:txBody>
      </p:sp>
      <p:sp>
        <p:nvSpPr>
          <p:cNvPr id="119812" name="Slide Number Placeholder 3"/>
          <p:cNvSpPr>
            <a:spLocks noGrp="1"/>
          </p:cNvSpPr>
          <p:nvPr>
            <p:ph type="sldNum" sz="quarter" idx="5"/>
          </p:nvPr>
        </p:nvSpPr>
        <p:spPr>
          <a:noFill/>
        </p:spPr>
        <p:txBody>
          <a:bodyPr/>
          <a:lstStyle/>
          <a:p>
            <a:fld id="{3CAB66BB-3FF1-43E5-86B3-06A27C8EF369}" type="slidenum">
              <a:rPr lang="en-GB" smtClean="0">
                <a:latin typeface="Times New Roman"/>
              </a:rPr>
              <a:pPr/>
              <a:t>73</a:t>
            </a:fld>
            <a:endParaRPr lang="en-GB" smtClean="0">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6B0B1D-94FD-4526-9A78-DD7893F46D84}" type="slidenum">
              <a:rPr lang="en-US" smtClean="0"/>
              <a:pPr/>
              <a:t>80</a:t>
            </a:fld>
            <a:endParaRPr lang="en-US"/>
          </a:p>
        </p:txBody>
      </p:sp>
    </p:spTree>
    <p:extLst>
      <p:ext uri="{BB962C8B-B14F-4D97-AF65-F5344CB8AC3E}">
        <p14:creationId xmlns:p14="http://schemas.microsoft.com/office/powerpoint/2010/main" xmlns="" val="211112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940D69-EA60-4DCD-98F3-36417BF8B0E6}"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l-GR" smtClean="0"/>
          </a:p>
        </p:txBody>
      </p:sp>
      <p:sp>
        <p:nvSpPr>
          <p:cNvPr id="62468" name="Slide Number Placeholder 3"/>
          <p:cNvSpPr>
            <a:spLocks noGrp="1"/>
          </p:cNvSpPr>
          <p:nvPr>
            <p:ph type="sldNum" sz="quarter" idx="5"/>
          </p:nvPr>
        </p:nvSpPr>
        <p:spPr>
          <a:noFill/>
        </p:spPr>
        <p:txBody>
          <a:bodyPr/>
          <a:lstStyle/>
          <a:p>
            <a:fld id="{E43C1538-69B1-4D35-8CDD-33493C7E0C49}" type="slidenum">
              <a:rPr lang="en-US" smtClean="0">
                <a:ea typeface="MS PGothic" pitchFamily="34" charset="-128"/>
              </a:rPr>
              <a:pPr/>
              <a:t>81</a:t>
            </a:fld>
            <a:endParaRPr lang="en-US" smtClean="0">
              <a:ea typeface="MS PGothic"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latin typeface="Times New Roman"/>
            </a:endParaRPr>
          </a:p>
        </p:txBody>
      </p:sp>
      <p:sp>
        <p:nvSpPr>
          <p:cNvPr id="144388" name="Slide Number Placeholder 3"/>
          <p:cNvSpPr>
            <a:spLocks noGrp="1"/>
          </p:cNvSpPr>
          <p:nvPr>
            <p:ph type="sldNum" sz="quarter" idx="5"/>
          </p:nvPr>
        </p:nvSpPr>
        <p:spPr>
          <a:noFill/>
        </p:spPr>
        <p:txBody>
          <a:bodyPr/>
          <a:lstStyle/>
          <a:p>
            <a:fld id="{C9DDC5EB-AE1D-4CF8-BEF8-A4C5984F5DB0}" type="slidenum">
              <a:rPr lang="en-GB" smtClean="0">
                <a:latin typeface="Times New Roman"/>
              </a:rPr>
              <a:pPr/>
              <a:t>83</a:t>
            </a:fld>
            <a:endParaRPr lang="en-GB" smtClean="0">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latin typeface="Times New Roman"/>
            </a:endParaRPr>
          </a:p>
        </p:txBody>
      </p:sp>
      <p:sp>
        <p:nvSpPr>
          <p:cNvPr id="144388" name="Slide Number Placeholder 3"/>
          <p:cNvSpPr>
            <a:spLocks noGrp="1"/>
          </p:cNvSpPr>
          <p:nvPr>
            <p:ph type="sldNum" sz="quarter" idx="5"/>
          </p:nvPr>
        </p:nvSpPr>
        <p:spPr>
          <a:noFill/>
        </p:spPr>
        <p:txBody>
          <a:bodyPr/>
          <a:lstStyle/>
          <a:p>
            <a:fld id="{C9DDC5EB-AE1D-4CF8-BEF8-A4C5984F5DB0}" type="slidenum">
              <a:rPr lang="en-GB" smtClean="0">
                <a:latin typeface="Times New Roman"/>
              </a:rPr>
              <a:pPr/>
              <a:t>84</a:t>
            </a:fld>
            <a:endParaRPr lang="en-GB" smtClean="0">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mtClean="0"/>
          </a:p>
        </p:txBody>
      </p:sp>
      <p:sp>
        <p:nvSpPr>
          <p:cNvPr id="270340" name="Slide Number Placeholder 3"/>
          <p:cNvSpPr>
            <a:spLocks noGrp="1"/>
          </p:cNvSpPr>
          <p:nvPr>
            <p:ph type="sldNum" sz="quarter" idx="5"/>
          </p:nvPr>
        </p:nvSpPr>
        <p:spPr>
          <a:noFill/>
        </p:spPr>
        <p:txBody>
          <a:bodyPr/>
          <a:lstStyle/>
          <a:p>
            <a:fld id="{6774C1E6-39F0-4662-BF64-090C0E7CDB0C}" type="slidenum">
              <a:rPr lang="el-GR" smtClean="0"/>
              <a:pPr/>
              <a:t>85</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C940D69-EA60-4DCD-98F3-36417BF8B0E6}"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32037C-92EC-4878-AAE7-E32DFD199AA2}" type="slidenum">
              <a:rPr lang="en-GB" altLang="el-GR">
                <a:solidFill>
                  <a:srgbClr val="000000"/>
                </a:solidFill>
                <a:latin typeface="Arial Unicode MS" pitchFamily="34" charset="-128"/>
                <a:sym typeface="Arial" charset="0"/>
              </a:rPr>
              <a:pPr/>
              <a:t>10</a:t>
            </a:fld>
            <a:endParaRPr lang="en-GB" altLang="el-GR">
              <a:solidFill>
                <a:srgbClr val="000000"/>
              </a:solidFill>
              <a:latin typeface="Arial Unicode MS" pitchFamily="34" charset="-128"/>
              <a:sym typeface="Arial" charset="0"/>
            </a:endParaRPr>
          </a:p>
        </p:txBody>
      </p:sp>
      <p:sp>
        <p:nvSpPr>
          <p:cNvPr id="130051" name="Rectangle 2"/>
          <p:cNvSpPr>
            <a:spLocks noGrp="1" noRot="1" noChangeAspect="1" noTextEdit="1"/>
          </p:cNvSpPr>
          <p:nvPr>
            <p:ph type="sldImg"/>
          </p:nvPr>
        </p:nvSpPr>
        <p:spPr>
          <a:xfrm>
            <a:off x="1144588" y="644525"/>
            <a:ext cx="4570412" cy="3427413"/>
          </a:xfrm>
          <a:ln/>
        </p:spPr>
      </p:sp>
      <p:sp>
        <p:nvSpPr>
          <p:cNvPr id="130052" name="Rectangle 3"/>
          <p:cNvSpPr>
            <a:spLocks noGrp="1"/>
          </p:cNvSpPr>
          <p:nvPr>
            <p:ph type="body" idx="1"/>
          </p:nvPr>
        </p:nvSpPr>
        <p:spPr>
          <a:xfrm>
            <a:off x="692167" y="4221770"/>
            <a:ext cx="5775673" cy="423931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804" tIns="45402" rIns="90804" bIns="45402"/>
          <a:lstStyle/>
          <a:p>
            <a:pPr marL="342900" indent="-342900">
              <a:spcBef>
                <a:spcPct val="0"/>
              </a:spcBef>
            </a:pPr>
            <a:r>
              <a:rPr lang="en-GB" altLang="el-GR" b="1" smtClean="0"/>
              <a:t>Reference</a:t>
            </a:r>
          </a:p>
          <a:p>
            <a:pPr marL="342900" indent="-342900">
              <a:spcBef>
                <a:spcPct val="0"/>
              </a:spcBef>
              <a:buFontTx/>
              <a:buAutoNum type="arabicPeriod"/>
            </a:pPr>
            <a:r>
              <a:rPr lang="en-GB" altLang="el-GR" smtClean="0"/>
              <a:t>Anderson FA, </a:t>
            </a:r>
            <a:r>
              <a:rPr lang="en-GB" altLang="el-GR" i="1" smtClean="0"/>
              <a:t>et al</a:t>
            </a:r>
            <a:r>
              <a:rPr lang="en-GB" altLang="el-GR" smtClean="0"/>
              <a:t>. Center for Outcomes Research, University of Massachusetts Medical Center; 1998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6662" eaLnBrk="0" hangingPunct="0">
              <a:defRPr>
                <a:solidFill>
                  <a:srgbClr val="FFFF00"/>
                </a:solidFill>
                <a:latin typeface="Arial" charset="0"/>
                <a:cs typeface="Arial" charset="0"/>
              </a:defRPr>
            </a:lvl1pPr>
            <a:lvl2pPr marL="685817" indent="-263776" defTabSz="946662" eaLnBrk="0" hangingPunct="0">
              <a:defRPr>
                <a:solidFill>
                  <a:srgbClr val="FFFF00"/>
                </a:solidFill>
                <a:latin typeface="Arial" charset="0"/>
                <a:cs typeface="Arial" charset="0"/>
              </a:defRPr>
            </a:lvl2pPr>
            <a:lvl3pPr marL="1055103" indent="-211021" defTabSz="946662" eaLnBrk="0" hangingPunct="0">
              <a:defRPr>
                <a:solidFill>
                  <a:srgbClr val="FFFF00"/>
                </a:solidFill>
                <a:latin typeface="Arial" charset="0"/>
                <a:cs typeface="Arial" charset="0"/>
              </a:defRPr>
            </a:lvl3pPr>
            <a:lvl4pPr marL="1477145" indent="-211021" defTabSz="946662" eaLnBrk="0" hangingPunct="0">
              <a:defRPr>
                <a:solidFill>
                  <a:srgbClr val="FFFF00"/>
                </a:solidFill>
                <a:latin typeface="Arial" charset="0"/>
                <a:cs typeface="Arial" charset="0"/>
              </a:defRPr>
            </a:lvl4pPr>
            <a:lvl5pPr marL="1899186" indent="-211021" defTabSz="946662" eaLnBrk="0" hangingPunct="0">
              <a:defRPr>
                <a:solidFill>
                  <a:srgbClr val="FFFF00"/>
                </a:solidFill>
                <a:latin typeface="Arial" charset="0"/>
                <a:cs typeface="Arial" charset="0"/>
              </a:defRPr>
            </a:lvl5pPr>
            <a:lvl6pPr marL="2321227" indent="-211021" defTabSz="946662" eaLnBrk="0" fontAlgn="base" hangingPunct="0">
              <a:spcBef>
                <a:spcPct val="0"/>
              </a:spcBef>
              <a:spcAft>
                <a:spcPct val="0"/>
              </a:spcAft>
              <a:defRPr>
                <a:solidFill>
                  <a:srgbClr val="FFFF00"/>
                </a:solidFill>
                <a:latin typeface="Arial" charset="0"/>
                <a:cs typeface="Arial" charset="0"/>
              </a:defRPr>
            </a:lvl6pPr>
            <a:lvl7pPr marL="2743269" indent="-211021" defTabSz="946662" eaLnBrk="0" fontAlgn="base" hangingPunct="0">
              <a:spcBef>
                <a:spcPct val="0"/>
              </a:spcBef>
              <a:spcAft>
                <a:spcPct val="0"/>
              </a:spcAft>
              <a:defRPr>
                <a:solidFill>
                  <a:srgbClr val="FFFF00"/>
                </a:solidFill>
                <a:latin typeface="Arial" charset="0"/>
                <a:cs typeface="Arial" charset="0"/>
              </a:defRPr>
            </a:lvl7pPr>
            <a:lvl8pPr marL="3165310" indent="-211021" defTabSz="946662" eaLnBrk="0" fontAlgn="base" hangingPunct="0">
              <a:spcBef>
                <a:spcPct val="0"/>
              </a:spcBef>
              <a:spcAft>
                <a:spcPct val="0"/>
              </a:spcAft>
              <a:defRPr>
                <a:solidFill>
                  <a:srgbClr val="FFFF00"/>
                </a:solidFill>
                <a:latin typeface="Arial" charset="0"/>
                <a:cs typeface="Arial" charset="0"/>
              </a:defRPr>
            </a:lvl8pPr>
            <a:lvl9pPr marL="3587351" indent="-211021" defTabSz="946662" eaLnBrk="0" fontAlgn="base" hangingPunct="0">
              <a:spcBef>
                <a:spcPct val="0"/>
              </a:spcBef>
              <a:spcAft>
                <a:spcPct val="0"/>
              </a:spcAft>
              <a:defRPr>
                <a:solidFill>
                  <a:srgbClr val="FFFF00"/>
                </a:solidFill>
                <a:latin typeface="Arial" charset="0"/>
                <a:cs typeface="Arial" charset="0"/>
              </a:defRPr>
            </a:lvl9pPr>
          </a:lstStyle>
          <a:p>
            <a:pPr eaLnBrk="1" hangingPunct="1"/>
            <a:r>
              <a:rPr lang="en-GB" smtClean="0">
                <a:solidFill>
                  <a:srgbClr val="000000"/>
                </a:solidFill>
              </a:rPr>
              <a:t>Thrombosis background</a:t>
            </a:r>
          </a:p>
        </p:txBody>
      </p:sp>
      <p:sp>
        <p:nvSpPr>
          <p:cNvPr id="115715" name="Rectangle 26"/>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6662" eaLnBrk="0" hangingPunct="0">
              <a:defRPr>
                <a:solidFill>
                  <a:srgbClr val="FFFF00"/>
                </a:solidFill>
                <a:latin typeface="Arial" charset="0"/>
                <a:cs typeface="Arial" charset="0"/>
              </a:defRPr>
            </a:lvl1pPr>
            <a:lvl2pPr marL="685817" indent="-263776" defTabSz="946662" eaLnBrk="0" hangingPunct="0">
              <a:defRPr>
                <a:solidFill>
                  <a:srgbClr val="FFFF00"/>
                </a:solidFill>
                <a:latin typeface="Arial" charset="0"/>
                <a:cs typeface="Arial" charset="0"/>
              </a:defRPr>
            </a:lvl2pPr>
            <a:lvl3pPr marL="1055103" indent="-211021" defTabSz="946662" eaLnBrk="0" hangingPunct="0">
              <a:defRPr>
                <a:solidFill>
                  <a:srgbClr val="FFFF00"/>
                </a:solidFill>
                <a:latin typeface="Arial" charset="0"/>
                <a:cs typeface="Arial" charset="0"/>
              </a:defRPr>
            </a:lvl3pPr>
            <a:lvl4pPr marL="1477145" indent="-211021" defTabSz="946662" eaLnBrk="0" hangingPunct="0">
              <a:defRPr>
                <a:solidFill>
                  <a:srgbClr val="FFFF00"/>
                </a:solidFill>
                <a:latin typeface="Arial" charset="0"/>
                <a:cs typeface="Arial" charset="0"/>
              </a:defRPr>
            </a:lvl4pPr>
            <a:lvl5pPr marL="1899186" indent="-211021" defTabSz="946662" eaLnBrk="0" hangingPunct="0">
              <a:defRPr>
                <a:solidFill>
                  <a:srgbClr val="FFFF00"/>
                </a:solidFill>
                <a:latin typeface="Arial" charset="0"/>
                <a:cs typeface="Arial" charset="0"/>
              </a:defRPr>
            </a:lvl5pPr>
            <a:lvl6pPr marL="2321227" indent="-211021" defTabSz="946662" eaLnBrk="0" fontAlgn="base" hangingPunct="0">
              <a:spcBef>
                <a:spcPct val="0"/>
              </a:spcBef>
              <a:spcAft>
                <a:spcPct val="0"/>
              </a:spcAft>
              <a:defRPr>
                <a:solidFill>
                  <a:srgbClr val="FFFF00"/>
                </a:solidFill>
                <a:latin typeface="Arial" charset="0"/>
                <a:cs typeface="Arial" charset="0"/>
              </a:defRPr>
            </a:lvl6pPr>
            <a:lvl7pPr marL="2743269" indent="-211021" defTabSz="946662" eaLnBrk="0" fontAlgn="base" hangingPunct="0">
              <a:spcBef>
                <a:spcPct val="0"/>
              </a:spcBef>
              <a:spcAft>
                <a:spcPct val="0"/>
              </a:spcAft>
              <a:defRPr>
                <a:solidFill>
                  <a:srgbClr val="FFFF00"/>
                </a:solidFill>
                <a:latin typeface="Arial" charset="0"/>
                <a:cs typeface="Arial" charset="0"/>
              </a:defRPr>
            </a:lvl7pPr>
            <a:lvl8pPr marL="3165310" indent="-211021" defTabSz="946662" eaLnBrk="0" fontAlgn="base" hangingPunct="0">
              <a:spcBef>
                <a:spcPct val="0"/>
              </a:spcBef>
              <a:spcAft>
                <a:spcPct val="0"/>
              </a:spcAft>
              <a:defRPr>
                <a:solidFill>
                  <a:srgbClr val="FFFF00"/>
                </a:solidFill>
                <a:latin typeface="Arial" charset="0"/>
                <a:cs typeface="Arial" charset="0"/>
              </a:defRPr>
            </a:lvl8pPr>
            <a:lvl9pPr marL="3587351" indent="-211021" defTabSz="946662" eaLnBrk="0" fontAlgn="base" hangingPunct="0">
              <a:spcBef>
                <a:spcPct val="0"/>
              </a:spcBef>
              <a:spcAft>
                <a:spcPct val="0"/>
              </a:spcAft>
              <a:defRPr>
                <a:solidFill>
                  <a:srgbClr val="FFFF00"/>
                </a:solidFill>
                <a:latin typeface="Arial" charset="0"/>
                <a:cs typeface="Arial" charset="0"/>
              </a:defRPr>
            </a:lvl9pPr>
          </a:lstStyle>
          <a:p>
            <a:pPr eaLnBrk="1" hangingPunct="1"/>
            <a:fld id="{704200EC-2241-4112-9DBB-529EA0E9A28D}" type="slidenum">
              <a:rPr lang="en-GB" smtClean="0">
                <a:solidFill>
                  <a:srgbClr val="000000"/>
                </a:solidFill>
              </a:rPr>
              <a:pPr eaLnBrk="1" hangingPunct="1"/>
              <a:t>11</a:t>
            </a:fld>
            <a:endParaRPr lang="en-GB" smtClean="0">
              <a:solidFill>
                <a:srgbClr val="000000"/>
              </a:solidFill>
            </a:endParaRPr>
          </a:p>
        </p:txBody>
      </p:sp>
      <p:sp>
        <p:nvSpPr>
          <p:cNvPr id="115716" name="Rectangle 11"/>
          <p:cNvSpPr>
            <a:spLocks noGrp="1" noRot="1" noChangeAspect="1" noChangeArrowheads="1" noTextEdit="1"/>
          </p:cNvSpPr>
          <p:nvPr>
            <p:ph type="sldImg"/>
          </p:nvPr>
        </p:nvSpPr>
        <p:spPr>
          <a:ln/>
        </p:spPr>
      </p:sp>
      <p:sp>
        <p:nvSpPr>
          <p:cNvPr id="115717" name="Rectangle 1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tabLst>
                <a:tab pos="167058" algn="l"/>
              </a:tabLst>
            </a:pPr>
            <a:r>
              <a:rPr lang="en-GB" b="1" dirty="0" smtClean="0"/>
              <a:t>Known consequences of </a:t>
            </a:r>
            <a:r>
              <a:rPr lang="el-GR" b="1" dirty="0" smtClean="0"/>
              <a:t>ΦΘΕ</a:t>
            </a:r>
            <a:endParaRPr lang="de-DE" b="1" dirty="0" smtClean="0"/>
          </a:p>
          <a:p>
            <a:pPr>
              <a:tabLst>
                <a:tab pos="167058" algn="l"/>
              </a:tabLst>
            </a:pPr>
            <a:r>
              <a:rPr lang="de-DE" dirty="0" smtClean="0"/>
              <a:t>The </a:t>
            </a:r>
            <a:r>
              <a:rPr lang="de-DE" dirty="0" err="1" smtClean="0"/>
              <a:t>most</a:t>
            </a:r>
            <a:r>
              <a:rPr lang="de-DE" dirty="0" smtClean="0"/>
              <a:t> </a:t>
            </a:r>
            <a:r>
              <a:rPr lang="de-DE" dirty="0" err="1" smtClean="0"/>
              <a:t>severe</a:t>
            </a:r>
            <a:r>
              <a:rPr lang="de-DE" dirty="0" smtClean="0"/>
              <a:t> </a:t>
            </a:r>
            <a:r>
              <a:rPr lang="de-DE" dirty="0" err="1" smtClean="0"/>
              <a:t>consequences</a:t>
            </a:r>
            <a:r>
              <a:rPr lang="de-DE" dirty="0" smtClean="0"/>
              <a:t> </a:t>
            </a:r>
            <a:r>
              <a:rPr lang="de-DE" dirty="0" err="1" smtClean="0"/>
              <a:t>of</a:t>
            </a:r>
            <a:r>
              <a:rPr lang="de-DE" dirty="0" smtClean="0"/>
              <a:t> </a:t>
            </a:r>
            <a:r>
              <a:rPr lang="el-GR" dirty="0" smtClean="0"/>
              <a:t>ΦΘΕ</a:t>
            </a:r>
            <a:r>
              <a:rPr lang="de-DE" dirty="0" smtClean="0"/>
              <a:t> </a:t>
            </a:r>
            <a:r>
              <a:rPr lang="de-DE" dirty="0" err="1" smtClean="0"/>
              <a:t>relate</a:t>
            </a:r>
            <a:r>
              <a:rPr lang="de-DE" dirty="0" smtClean="0"/>
              <a:t> </a:t>
            </a:r>
            <a:r>
              <a:rPr lang="de-DE" dirty="0" err="1" smtClean="0"/>
              <a:t>to</a:t>
            </a:r>
            <a:r>
              <a:rPr lang="en-GB" dirty="0" smtClean="0"/>
              <a:t>:</a:t>
            </a:r>
          </a:p>
          <a:p>
            <a:pPr lvl="1">
              <a:tabLst>
                <a:tab pos="167058" algn="l"/>
              </a:tabLst>
            </a:pPr>
            <a:r>
              <a:rPr lang="en-GB" dirty="0" smtClean="0"/>
              <a:t>Sudden fatal PE </a:t>
            </a:r>
          </a:p>
          <a:p>
            <a:pPr lvl="1">
              <a:tabLst>
                <a:tab pos="167058" algn="l"/>
              </a:tabLst>
            </a:pPr>
            <a:r>
              <a:rPr lang="en-GB" dirty="0" smtClean="0"/>
              <a:t>Serious long-term complications, such as PTS and CTPH</a:t>
            </a:r>
          </a:p>
          <a:p>
            <a:pPr>
              <a:tabLst>
                <a:tab pos="167058" algn="l"/>
              </a:tabLst>
            </a:pPr>
            <a:endParaRPr lang="en-GB" dirty="0" smtClean="0"/>
          </a:p>
          <a:p>
            <a:pPr>
              <a:tabLst>
                <a:tab pos="167058" algn="l"/>
              </a:tabLst>
            </a:pPr>
            <a:r>
              <a:rPr lang="en-GB" b="1" dirty="0" smtClean="0"/>
              <a:t>Abbreviation</a:t>
            </a:r>
          </a:p>
          <a:p>
            <a:pPr>
              <a:tabLst>
                <a:tab pos="167058" algn="l"/>
              </a:tabLst>
            </a:pPr>
            <a:r>
              <a:rPr lang="en-GB" dirty="0" smtClean="0"/>
              <a:t>CTPH, chronic thromboembolic pulmonary hypertension</a:t>
            </a:r>
          </a:p>
          <a:p>
            <a:pPr>
              <a:tabLst>
                <a:tab pos="167058" algn="l"/>
              </a:tabLst>
            </a:pPr>
            <a:endParaRPr lang="en-GB" dirty="0" smtClean="0"/>
          </a:p>
          <a:p>
            <a:pPr>
              <a:tabLst>
                <a:tab pos="167058" algn="l"/>
              </a:tabLst>
            </a:pPr>
            <a:r>
              <a:rPr lang="en-GB" b="1" dirty="0" smtClean="0"/>
              <a:t>References</a:t>
            </a:r>
          </a:p>
          <a:p>
            <a:pPr>
              <a:tabLst>
                <a:tab pos="167058" algn="l"/>
              </a:tabLst>
            </a:pPr>
            <a:r>
              <a:rPr lang="en-GB" dirty="0" smtClean="0"/>
              <a:t>1.	</a:t>
            </a:r>
            <a:r>
              <a:rPr lang="en-GB" dirty="0" err="1" smtClean="0"/>
              <a:t>Geerts</a:t>
            </a:r>
            <a:r>
              <a:rPr lang="en-GB" dirty="0" smtClean="0"/>
              <a:t> WH </a:t>
            </a:r>
            <a:r>
              <a:rPr lang="en-GB" i="1" dirty="0" smtClean="0"/>
              <a:t>et al</a:t>
            </a:r>
            <a:r>
              <a:rPr lang="en-GB" dirty="0" smtClean="0"/>
              <a:t>. </a:t>
            </a:r>
            <a:r>
              <a:rPr lang="en-GB" i="1" dirty="0" smtClean="0"/>
              <a:t>Chest</a:t>
            </a:r>
            <a:r>
              <a:rPr lang="en-GB" dirty="0" smtClean="0"/>
              <a:t> 2008;133:381S–453S</a:t>
            </a:r>
          </a:p>
          <a:p>
            <a:pPr>
              <a:tabLst>
                <a:tab pos="167058" algn="l"/>
              </a:tabLst>
            </a:pPr>
            <a:r>
              <a:rPr lang="en-GB" dirty="0" smtClean="0"/>
              <a:t>2.	</a:t>
            </a:r>
            <a:r>
              <a:rPr lang="en-GB" dirty="0" err="1" smtClean="0"/>
              <a:t>Pengo</a:t>
            </a:r>
            <a:r>
              <a:rPr lang="en-GB" dirty="0" smtClean="0"/>
              <a:t> V </a:t>
            </a:r>
            <a:r>
              <a:rPr lang="en-GB" i="1" dirty="0" smtClean="0"/>
              <a:t>et al</a:t>
            </a:r>
            <a:r>
              <a:rPr lang="en-GB" dirty="0" smtClean="0"/>
              <a:t>. </a:t>
            </a:r>
            <a:r>
              <a:rPr lang="en-GB" i="1" dirty="0" smtClean="0"/>
              <a:t>N </a:t>
            </a:r>
            <a:r>
              <a:rPr lang="en-GB" i="1" dirty="0" err="1" smtClean="0"/>
              <a:t>Engl</a:t>
            </a:r>
            <a:r>
              <a:rPr lang="en-GB" i="1" dirty="0" smtClean="0"/>
              <a:t> J Med</a:t>
            </a:r>
            <a:r>
              <a:rPr lang="en-GB" dirty="0" smtClean="0"/>
              <a:t> 2004;350:2257–2264</a:t>
            </a:r>
          </a:p>
          <a:p>
            <a:pPr>
              <a:tabLst>
                <a:tab pos="167058" algn="l"/>
              </a:tabLst>
            </a:pPr>
            <a:r>
              <a:rPr lang="en-GB" dirty="0" smtClean="0"/>
              <a:t>3.	Kahn S </a:t>
            </a:r>
            <a:r>
              <a:rPr lang="en-GB" i="1" dirty="0" smtClean="0"/>
              <a:t>et al</a:t>
            </a:r>
            <a:r>
              <a:rPr lang="en-GB" dirty="0" smtClean="0"/>
              <a:t>. </a:t>
            </a:r>
            <a:r>
              <a:rPr lang="da-DK" i="1" dirty="0" smtClean="0">
                <a:sym typeface="Symbol" pitchFamily="18" charset="2"/>
              </a:rPr>
              <a:t>J Thromb Haemost</a:t>
            </a:r>
            <a:r>
              <a:rPr lang="da-DK" dirty="0" smtClean="0">
                <a:sym typeface="Symbol" pitchFamily="18" charset="2"/>
              </a:rPr>
              <a:t> 2008;6:1105–1112</a:t>
            </a:r>
            <a:endParaRPr lang="en-US" dirty="0" smtClean="0">
              <a:sym typeface="Symbol" pitchFamily="18"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6662" eaLnBrk="0" hangingPunct="0">
              <a:defRPr>
                <a:solidFill>
                  <a:srgbClr val="FFFF00"/>
                </a:solidFill>
                <a:latin typeface="Arial" charset="0"/>
                <a:cs typeface="Arial" charset="0"/>
              </a:defRPr>
            </a:lvl1pPr>
            <a:lvl2pPr marL="685817" indent="-263776" defTabSz="946662" eaLnBrk="0" hangingPunct="0">
              <a:defRPr>
                <a:solidFill>
                  <a:srgbClr val="FFFF00"/>
                </a:solidFill>
                <a:latin typeface="Arial" charset="0"/>
                <a:cs typeface="Arial" charset="0"/>
              </a:defRPr>
            </a:lvl2pPr>
            <a:lvl3pPr marL="1055103" indent="-211021" defTabSz="946662" eaLnBrk="0" hangingPunct="0">
              <a:defRPr>
                <a:solidFill>
                  <a:srgbClr val="FFFF00"/>
                </a:solidFill>
                <a:latin typeface="Arial" charset="0"/>
                <a:cs typeface="Arial" charset="0"/>
              </a:defRPr>
            </a:lvl3pPr>
            <a:lvl4pPr marL="1477145" indent="-211021" defTabSz="946662" eaLnBrk="0" hangingPunct="0">
              <a:defRPr>
                <a:solidFill>
                  <a:srgbClr val="FFFF00"/>
                </a:solidFill>
                <a:latin typeface="Arial" charset="0"/>
                <a:cs typeface="Arial" charset="0"/>
              </a:defRPr>
            </a:lvl4pPr>
            <a:lvl5pPr marL="1899186" indent="-211021" defTabSz="946662" eaLnBrk="0" hangingPunct="0">
              <a:defRPr>
                <a:solidFill>
                  <a:srgbClr val="FFFF00"/>
                </a:solidFill>
                <a:latin typeface="Arial" charset="0"/>
                <a:cs typeface="Arial" charset="0"/>
              </a:defRPr>
            </a:lvl5pPr>
            <a:lvl6pPr marL="2321227" indent="-211021" defTabSz="946662" eaLnBrk="0" fontAlgn="base" hangingPunct="0">
              <a:spcBef>
                <a:spcPct val="0"/>
              </a:spcBef>
              <a:spcAft>
                <a:spcPct val="0"/>
              </a:spcAft>
              <a:defRPr>
                <a:solidFill>
                  <a:srgbClr val="FFFF00"/>
                </a:solidFill>
                <a:latin typeface="Arial" charset="0"/>
                <a:cs typeface="Arial" charset="0"/>
              </a:defRPr>
            </a:lvl6pPr>
            <a:lvl7pPr marL="2743269" indent="-211021" defTabSz="946662" eaLnBrk="0" fontAlgn="base" hangingPunct="0">
              <a:spcBef>
                <a:spcPct val="0"/>
              </a:spcBef>
              <a:spcAft>
                <a:spcPct val="0"/>
              </a:spcAft>
              <a:defRPr>
                <a:solidFill>
                  <a:srgbClr val="FFFF00"/>
                </a:solidFill>
                <a:latin typeface="Arial" charset="0"/>
                <a:cs typeface="Arial" charset="0"/>
              </a:defRPr>
            </a:lvl7pPr>
            <a:lvl8pPr marL="3165310" indent="-211021" defTabSz="946662" eaLnBrk="0" fontAlgn="base" hangingPunct="0">
              <a:spcBef>
                <a:spcPct val="0"/>
              </a:spcBef>
              <a:spcAft>
                <a:spcPct val="0"/>
              </a:spcAft>
              <a:defRPr>
                <a:solidFill>
                  <a:srgbClr val="FFFF00"/>
                </a:solidFill>
                <a:latin typeface="Arial" charset="0"/>
                <a:cs typeface="Arial" charset="0"/>
              </a:defRPr>
            </a:lvl8pPr>
            <a:lvl9pPr marL="3587351" indent="-211021" defTabSz="946662" eaLnBrk="0" fontAlgn="base" hangingPunct="0">
              <a:spcBef>
                <a:spcPct val="0"/>
              </a:spcBef>
              <a:spcAft>
                <a:spcPct val="0"/>
              </a:spcAft>
              <a:defRPr>
                <a:solidFill>
                  <a:srgbClr val="FFFF00"/>
                </a:solidFill>
                <a:latin typeface="Arial" charset="0"/>
                <a:cs typeface="Arial" charset="0"/>
              </a:defRPr>
            </a:lvl9pPr>
          </a:lstStyle>
          <a:p>
            <a:pPr eaLnBrk="1" hangingPunct="1"/>
            <a:r>
              <a:rPr lang="en-GB" smtClean="0">
                <a:solidFill>
                  <a:srgbClr val="000000"/>
                </a:solidFill>
              </a:rPr>
              <a:t>Thrombosis background</a:t>
            </a:r>
          </a:p>
        </p:txBody>
      </p:sp>
      <p:sp>
        <p:nvSpPr>
          <p:cNvPr id="78851" name="Rectangle 26"/>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6662" eaLnBrk="0" hangingPunct="0">
              <a:defRPr>
                <a:solidFill>
                  <a:srgbClr val="FFFF00"/>
                </a:solidFill>
                <a:latin typeface="Arial" charset="0"/>
                <a:cs typeface="Arial" charset="0"/>
              </a:defRPr>
            </a:lvl1pPr>
            <a:lvl2pPr marL="685817" indent="-263776" defTabSz="946662" eaLnBrk="0" hangingPunct="0">
              <a:defRPr>
                <a:solidFill>
                  <a:srgbClr val="FFFF00"/>
                </a:solidFill>
                <a:latin typeface="Arial" charset="0"/>
                <a:cs typeface="Arial" charset="0"/>
              </a:defRPr>
            </a:lvl2pPr>
            <a:lvl3pPr marL="1055103" indent="-211021" defTabSz="946662" eaLnBrk="0" hangingPunct="0">
              <a:defRPr>
                <a:solidFill>
                  <a:srgbClr val="FFFF00"/>
                </a:solidFill>
                <a:latin typeface="Arial" charset="0"/>
                <a:cs typeface="Arial" charset="0"/>
              </a:defRPr>
            </a:lvl3pPr>
            <a:lvl4pPr marL="1477145" indent="-211021" defTabSz="946662" eaLnBrk="0" hangingPunct="0">
              <a:defRPr>
                <a:solidFill>
                  <a:srgbClr val="FFFF00"/>
                </a:solidFill>
                <a:latin typeface="Arial" charset="0"/>
                <a:cs typeface="Arial" charset="0"/>
              </a:defRPr>
            </a:lvl4pPr>
            <a:lvl5pPr marL="1899186" indent="-211021" defTabSz="946662" eaLnBrk="0" hangingPunct="0">
              <a:defRPr>
                <a:solidFill>
                  <a:srgbClr val="FFFF00"/>
                </a:solidFill>
                <a:latin typeface="Arial" charset="0"/>
                <a:cs typeface="Arial" charset="0"/>
              </a:defRPr>
            </a:lvl5pPr>
            <a:lvl6pPr marL="2321227" indent="-211021" defTabSz="946662" eaLnBrk="0" fontAlgn="base" hangingPunct="0">
              <a:spcBef>
                <a:spcPct val="0"/>
              </a:spcBef>
              <a:spcAft>
                <a:spcPct val="0"/>
              </a:spcAft>
              <a:defRPr>
                <a:solidFill>
                  <a:srgbClr val="FFFF00"/>
                </a:solidFill>
                <a:latin typeface="Arial" charset="0"/>
                <a:cs typeface="Arial" charset="0"/>
              </a:defRPr>
            </a:lvl6pPr>
            <a:lvl7pPr marL="2743269" indent="-211021" defTabSz="946662" eaLnBrk="0" fontAlgn="base" hangingPunct="0">
              <a:spcBef>
                <a:spcPct val="0"/>
              </a:spcBef>
              <a:spcAft>
                <a:spcPct val="0"/>
              </a:spcAft>
              <a:defRPr>
                <a:solidFill>
                  <a:srgbClr val="FFFF00"/>
                </a:solidFill>
                <a:latin typeface="Arial" charset="0"/>
                <a:cs typeface="Arial" charset="0"/>
              </a:defRPr>
            </a:lvl7pPr>
            <a:lvl8pPr marL="3165310" indent="-211021" defTabSz="946662" eaLnBrk="0" fontAlgn="base" hangingPunct="0">
              <a:spcBef>
                <a:spcPct val="0"/>
              </a:spcBef>
              <a:spcAft>
                <a:spcPct val="0"/>
              </a:spcAft>
              <a:defRPr>
                <a:solidFill>
                  <a:srgbClr val="FFFF00"/>
                </a:solidFill>
                <a:latin typeface="Arial" charset="0"/>
                <a:cs typeface="Arial" charset="0"/>
              </a:defRPr>
            </a:lvl8pPr>
            <a:lvl9pPr marL="3587351" indent="-211021" defTabSz="946662" eaLnBrk="0" fontAlgn="base" hangingPunct="0">
              <a:spcBef>
                <a:spcPct val="0"/>
              </a:spcBef>
              <a:spcAft>
                <a:spcPct val="0"/>
              </a:spcAft>
              <a:defRPr>
                <a:solidFill>
                  <a:srgbClr val="FFFF00"/>
                </a:solidFill>
                <a:latin typeface="Arial" charset="0"/>
                <a:cs typeface="Arial" charset="0"/>
              </a:defRPr>
            </a:lvl9pPr>
          </a:lstStyle>
          <a:p>
            <a:pPr eaLnBrk="1" hangingPunct="1"/>
            <a:fld id="{5F46B4CF-8B25-4E07-9957-5201932D8C45}" type="slidenum">
              <a:rPr lang="en-GB" smtClean="0">
                <a:solidFill>
                  <a:srgbClr val="000000"/>
                </a:solidFill>
              </a:rPr>
              <a:pPr eaLnBrk="1" hangingPunct="1"/>
              <a:t>12</a:t>
            </a:fld>
            <a:endParaRPr lang="en-GB" smtClean="0">
              <a:solidFill>
                <a:srgbClr val="000000"/>
              </a:solidFill>
            </a:endParaRPr>
          </a:p>
        </p:txBody>
      </p:sp>
      <p:sp>
        <p:nvSpPr>
          <p:cNvPr id="78852" name="Rectangle 6"/>
          <p:cNvSpPr>
            <a:spLocks noGrp="1" noRot="1" noChangeAspect="1" noChangeArrowheads="1" noTextEdit="1"/>
          </p:cNvSpPr>
          <p:nvPr>
            <p:ph type="sldImg"/>
          </p:nvPr>
        </p:nvSpPr>
        <p:spPr>
          <a:ln/>
        </p:spPr>
      </p:sp>
      <p:sp>
        <p:nvSpPr>
          <p:cNvPr id="78853" name="Rectangle 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tabLst>
                <a:tab pos="167058" algn="l"/>
              </a:tabLst>
            </a:pPr>
            <a:r>
              <a:rPr lang="el-GR" b="1" dirty="0" err="1" smtClean="0"/>
              <a:t>Θεραπεια</a:t>
            </a:r>
            <a:r>
              <a:rPr lang="el-GR" b="1" dirty="0" smtClean="0"/>
              <a:t> </a:t>
            </a:r>
            <a:r>
              <a:rPr lang="en-US" b="1" dirty="0" smtClean="0"/>
              <a:t>DVT </a:t>
            </a:r>
            <a:r>
              <a:rPr lang="el-GR" b="1" dirty="0" smtClean="0"/>
              <a:t>για</a:t>
            </a:r>
            <a:r>
              <a:rPr lang="el-GR" b="1" baseline="0" dirty="0" smtClean="0"/>
              <a:t> 3 </a:t>
            </a:r>
            <a:r>
              <a:rPr lang="el-GR" b="1" baseline="0" dirty="0" err="1" smtClean="0"/>
              <a:t>μηνες</a:t>
            </a:r>
            <a:r>
              <a:rPr lang="el-GR" b="1" baseline="0" dirty="0" smtClean="0"/>
              <a:t>, </a:t>
            </a:r>
            <a:r>
              <a:rPr lang="el-GR" b="1" baseline="0" dirty="0" err="1" smtClean="0"/>
              <a:t>πιθανοτητα</a:t>
            </a:r>
            <a:r>
              <a:rPr lang="el-GR" b="1" baseline="0" dirty="0" smtClean="0"/>
              <a:t> ΠΕ =2%, με </a:t>
            </a:r>
            <a:r>
              <a:rPr lang="el-GR" b="1" baseline="0" dirty="0" err="1" smtClean="0"/>
              <a:t>συνεχιζομενη</a:t>
            </a:r>
            <a:r>
              <a:rPr lang="el-GR" b="1" baseline="0" dirty="0" smtClean="0"/>
              <a:t> </a:t>
            </a:r>
            <a:r>
              <a:rPr lang="el-GR" b="1" baseline="0" dirty="0" err="1" smtClean="0"/>
              <a:t>θεραπεια</a:t>
            </a:r>
            <a:r>
              <a:rPr lang="el-GR" b="1" baseline="0" dirty="0" smtClean="0"/>
              <a:t> 6-1</a:t>
            </a:r>
            <a:r>
              <a:rPr lang="en-US" b="1" baseline="0" dirty="0" smtClean="0"/>
              <a:t>8</a:t>
            </a:r>
            <a:r>
              <a:rPr lang="el-GR" b="1" baseline="0" dirty="0" smtClean="0"/>
              <a:t> μηνες=0.5%(</a:t>
            </a:r>
            <a:r>
              <a:rPr lang="en-US" b="1" baseline="0" dirty="0" smtClean="0"/>
              <a:t>amplify, </a:t>
            </a:r>
            <a:r>
              <a:rPr lang="en-US" b="1" baseline="0" dirty="0" err="1" smtClean="0"/>
              <a:t>einstein</a:t>
            </a:r>
            <a:r>
              <a:rPr lang="en-US" b="1" baseline="0" dirty="0" smtClean="0"/>
              <a:t>-ext, resonate</a:t>
            </a:r>
            <a:r>
              <a:rPr lang="el-GR" b="1" baseline="0" dirty="0" smtClean="0"/>
              <a:t>)</a:t>
            </a:r>
            <a:endParaRPr lang="el-GR" b="1" dirty="0" smtClean="0"/>
          </a:p>
          <a:p>
            <a:pPr>
              <a:tabLst>
                <a:tab pos="167058" algn="l"/>
              </a:tabLst>
            </a:pPr>
            <a:r>
              <a:rPr lang="el-GR" b="1" dirty="0" err="1" smtClean="0"/>
              <a:t>Θνητοτητα</a:t>
            </a:r>
            <a:r>
              <a:rPr lang="el-GR" b="1" baseline="0" dirty="0" smtClean="0"/>
              <a:t> ΠΕ=20% </a:t>
            </a:r>
            <a:r>
              <a:rPr lang="el-GR" b="1" baseline="0" dirty="0" err="1" smtClean="0"/>
              <a:t>υπο</a:t>
            </a:r>
            <a:r>
              <a:rPr lang="el-GR" b="1" baseline="0" dirty="0" smtClean="0"/>
              <a:t> </a:t>
            </a:r>
            <a:r>
              <a:rPr lang="el-GR" b="1" baseline="0" dirty="0" err="1" smtClean="0"/>
              <a:t>θεραπεια</a:t>
            </a:r>
            <a:r>
              <a:rPr lang="el-GR" b="1" baseline="0" dirty="0" smtClean="0"/>
              <a:t> </a:t>
            </a:r>
          </a:p>
          <a:p>
            <a:pPr>
              <a:tabLst>
                <a:tab pos="167058" algn="l"/>
              </a:tabLst>
            </a:pPr>
            <a:endParaRPr lang="el-GR" b="1" baseline="0" dirty="0" smtClean="0"/>
          </a:p>
          <a:p>
            <a:pPr>
              <a:tabLst>
                <a:tab pos="167058" algn="l"/>
              </a:tabLst>
            </a:pPr>
            <a:r>
              <a:rPr lang="en-US" b="1" dirty="0" smtClean="0"/>
              <a:t>VTE: deep vein thrombosis and pulmonary embolism</a:t>
            </a:r>
            <a:endParaRPr lang="en-GB" b="1" dirty="0" smtClean="0"/>
          </a:p>
          <a:p>
            <a:pPr>
              <a:tabLst>
                <a:tab pos="167058" algn="l"/>
              </a:tabLst>
            </a:pPr>
            <a:r>
              <a:rPr lang="en-GB" dirty="0" smtClean="0"/>
              <a:t>DVT and PE are referred to collectively as VTE.</a:t>
            </a:r>
          </a:p>
          <a:p>
            <a:pPr lvl="1">
              <a:tabLst>
                <a:tab pos="167058" algn="l"/>
              </a:tabLst>
            </a:pPr>
            <a:r>
              <a:rPr lang="en-US" dirty="0" smtClean="0"/>
              <a:t>Thrombosis is the formation of a blood clot (thrombus) inside a blood vessel</a:t>
            </a:r>
          </a:p>
          <a:p>
            <a:pPr lvl="1">
              <a:tabLst>
                <a:tab pos="167058" algn="l"/>
              </a:tabLst>
            </a:pPr>
            <a:r>
              <a:rPr lang="en-GB" dirty="0" smtClean="0"/>
              <a:t>DVT is the most common type of pathological obstruction, usually occurring in the deep veins of the leg </a:t>
            </a:r>
          </a:p>
          <a:p>
            <a:pPr lvl="1">
              <a:tabLst>
                <a:tab pos="167058" algn="l"/>
              </a:tabLst>
            </a:pPr>
            <a:r>
              <a:rPr lang="en-GB" dirty="0" smtClean="0"/>
              <a:t>DVT can develop into a chronic condition in which damage to the valves in the veins results in swelling of the leg, pain and venous hypertension (known as PTS)</a:t>
            </a:r>
          </a:p>
          <a:p>
            <a:pPr lvl="1">
              <a:tabLst>
                <a:tab pos="167058" algn="l"/>
              </a:tabLst>
            </a:pPr>
            <a:r>
              <a:rPr lang="en-GB" dirty="0" smtClean="0"/>
              <a:t>Embolism occurs when part or all of a thrombus breaks away from a blood vessel wall and this clot, now known as an embolus, enters the bloodstream. Emboli are potentially dangerous because they can occlude or obstruct blood vessels in vital organs</a:t>
            </a:r>
          </a:p>
          <a:p>
            <a:pPr lvl="1">
              <a:tabLst>
                <a:tab pos="167058" algn="l"/>
              </a:tabLst>
            </a:pPr>
            <a:r>
              <a:rPr lang="en-GB" dirty="0" smtClean="0"/>
              <a:t>Patients with DVT are at risk of PE, which occurs when emboli travel through the heart and lodge in an artery in the lungs. If less than 50% of the pulmonary circulation is blocked, symptoms are generally limited to shortness of breath or are absent altogether</a:t>
            </a:r>
          </a:p>
          <a:p>
            <a:pPr lvl="1">
              <a:tabLst>
                <a:tab pos="167058" algn="l"/>
              </a:tabLst>
            </a:pPr>
            <a:r>
              <a:rPr lang="en-GB" dirty="0" smtClean="0"/>
              <a:t>Very large emboli can cause a massive blockage of the pulmonary circulation, which may be fatal</a:t>
            </a:r>
          </a:p>
          <a:p>
            <a:pPr>
              <a:tabLst>
                <a:tab pos="167058" algn="l"/>
              </a:tabLst>
            </a:pPr>
            <a:endParaRPr lang="en-GB" dirty="0" smtClean="0"/>
          </a:p>
          <a:p>
            <a:pPr>
              <a:tabLst>
                <a:tab pos="167058" algn="l"/>
              </a:tabLst>
            </a:pPr>
            <a:r>
              <a:rPr lang="en-GB" b="1" dirty="0" smtClean="0"/>
              <a:t>Abbreviations</a:t>
            </a:r>
          </a:p>
          <a:p>
            <a:pPr>
              <a:tabLst>
                <a:tab pos="167058" algn="l"/>
              </a:tabLst>
            </a:pPr>
            <a:r>
              <a:rPr lang="en-GB" dirty="0" smtClean="0"/>
              <a:t>DVT, deep vein thrombosis; PE, pulmonary embolism; PTS, post-thrombotic syndrome</a:t>
            </a:r>
          </a:p>
          <a:p>
            <a:pPr>
              <a:tabLst>
                <a:tab pos="167058" algn="l"/>
              </a:tabLst>
            </a:pPr>
            <a:endParaRPr lang="en-GB" dirty="0" smtClean="0"/>
          </a:p>
          <a:p>
            <a:pPr>
              <a:tabLst>
                <a:tab pos="167058" algn="l"/>
              </a:tabLst>
            </a:pP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l-GR" smtClean="0"/>
          </a:p>
        </p:txBody>
      </p:sp>
      <p:sp>
        <p:nvSpPr>
          <p:cNvPr id="69636" name="Slide Number Placeholder 3"/>
          <p:cNvSpPr>
            <a:spLocks noGrp="1"/>
          </p:cNvSpPr>
          <p:nvPr>
            <p:ph type="sldNum" sz="quarter" idx="5"/>
          </p:nvPr>
        </p:nvSpPr>
        <p:spPr>
          <a:noFill/>
        </p:spPr>
        <p:txBody>
          <a:bodyPr/>
          <a:lstStyle/>
          <a:p>
            <a:fld id="{8B46F79D-6FDB-4B48-8A40-4C8A95FE2297}" type="slidenum">
              <a:rPr lang="en-US" smtClean="0">
                <a:ea typeface="MS PGothic" pitchFamily="34" charset="-128"/>
              </a:rPr>
              <a:pPr/>
              <a:t>13</a:t>
            </a:fld>
            <a:endParaRPr lang="en-US"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320A16-A1BF-4CCA-9AC7-30044E72C564}" type="slidenum">
              <a:rPr lang="en-GB" altLang="el-GR">
                <a:solidFill>
                  <a:srgbClr val="000000"/>
                </a:solidFill>
                <a:latin typeface="Arial Unicode MS" pitchFamily="34" charset="-128"/>
                <a:sym typeface="Arial" charset="0"/>
              </a:rPr>
              <a:pPr/>
              <a:t>19</a:t>
            </a:fld>
            <a:endParaRPr lang="en-GB" altLang="el-GR">
              <a:solidFill>
                <a:srgbClr val="000000"/>
              </a:solidFill>
              <a:latin typeface="Arial Unicode MS" pitchFamily="34" charset="-128"/>
              <a:sym typeface="Arial" charset="0"/>
            </a:endParaRPr>
          </a:p>
        </p:txBody>
      </p:sp>
      <p:sp>
        <p:nvSpPr>
          <p:cNvPr id="129027" name="Slide Image Placeholder 1"/>
          <p:cNvSpPr>
            <a:spLocks noGrp="1" noRot="1" noChangeAspect="1" noTextEdit="1"/>
          </p:cNvSpPr>
          <p:nvPr>
            <p:ph type="sldImg"/>
          </p:nvPr>
        </p:nvSpPr>
        <p:spPr>
          <a:xfrm>
            <a:off x="1146175" y="688975"/>
            <a:ext cx="4568825" cy="3427413"/>
          </a:xfrm>
          <a:ln/>
        </p:spPr>
      </p:sp>
      <p:sp>
        <p:nvSpPr>
          <p:cNvPr id="129028" name="Notes Placeholder 2"/>
          <p:cNvSpPr>
            <a:spLocks noGrp="1"/>
          </p:cNvSpPr>
          <p:nvPr>
            <p:ph type="body" idx="1"/>
          </p:nvPr>
        </p:nvSpPr>
        <p:spPr>
          <a:xfrm>
            <a:off x="687270" y="4341683"/>
            <a:ext cx="5483461" cy="41150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1804" tIns="45902" rIns="91804" bIns="45902"/>
          <a:lstStyle/>
          <a:p>
            <a:pPr marL="228600" indent="-228600" eaLnBrk="1" hangingPunct="1">
              <a:buFont typeface="Wingdings" pitchFamily="2" charset="2"/>
              <a:buNone/>
            </a:pPr>
            <a:r>
              <a:rPr lang="en-GB" altLang="el-GR" b="1" smtClean="0"/>
              <a:t>References</a:t>
            </a:r>
          </a:p>
          <a:p>
            <a:pPr marL="228600" indent="-228600" eaLnBrk="1" hangingPunct="1">
              <a:buFontTx/>
              <a:buAutoNum type="arabicPeriod"/>
            </a:pPr>
            <a:r>
              <a:rPr lang="en-GB" altLang="el-GR" smtClean="0"/>
              <a:t>Geerts WH, </a:t>
            </a:r>
            <a:r>
              <a:rPr lang="en-GB" altLang="el-GR" i="1" smtClean="0"/>
              <a:t>et al</a:t>
            </a:r>
            <a:r>
              <a:rPr lang="en-GB" altLang="el-GR" smtClean="0"/>
              <a:t>. </a:t>
            </a:r>
            <a:r>
              <a:rPr lang="en-GB" altLang="el-GR" i="1" smtClean="0"/>
              <a:t>Chest</a:t>
            </a:r>
            <a:r>
              <a:rPr lang="en-GB" altLang="el-GR" smtClean="0"/>
              <a:t> 2008;133:381–453 </a:t>
            </a:r>
          </a:p>
          <a:p>
            <a:pPr marL="228600" indent="-228600" eaLnBrk="1" hangingPunct="1">
              <a:buFontTx/>
              <a:buAutoNum type="arabicPeriod"/>
            </a:pPr>
            <a:r>
              <a:rPr lang="en-GB" altLang="el-GR" smtClean="0"/>
              <a:t>Blann AD, </a:t>
            </a:r>
            <a:r>
              <a:rPr lang="en-GB" altLang="el-GR" i="1" smtClean="0"/>
              <a:t>et al</a:t>
            </a:r>
            <a:r>
              <a:rPr lang="en-GB" altLang="el-GR" smtClean="0"/>
              <a:t>. </a:t>
            </a:r>
            <a:r>
              <a:rPr lang="en-GB" altLang="el-GR" i="1" smtClean="0"/>
              <a:t>BMJ</a:t>
            </a:r>
            <a:r>
              <a:rPr lang="en-GB" altLang="el-GR" smtClean="0"/>
              <a:t> 2006;332:215–219</a:t>
            </a:r>
          </a:p>
          <a:p>
            <a:pPr marL="228600" indent="-228600" eaLnBrk="1" hangingPunct="1">
              <a:buFontTx/>
              <a:buAutoNum type="arabicPeriod"/>
            </a:pPr>
            <a:r>
              <a:rPr lang="en-GB" altLang="el-GR" smtClean="0"/>
              <a:t>Goldhaber SZ. </a:t>
            </a:r>
            <a:r>
              <a:rPr lang="en-GB" altLang="el-GR" i="1" smtClean="0"/>
              <a:t>Circulation</a:t>
            </a:r>
            <a:r>
              <a:rPr lang="en-GB" altLang="el-GR" smtClean="0"/>
              <a:t> 2004;110:IV20–IV24</a:t>
            </a:r>
          </a:p>
          <a:p>
            <a:pPr marL="228600" indent="-228600" eaLnBrk="1" hangingPunct="1"/>
            <a:endParaRPr lang="en-US" altLang="el-GR" sz="1300" smtClean="0"/>
          </a:p>
          <a:p>
            <a:pPr marL="228600" indent="-228600"/>
            <a:endParaRPr lang="en-GB" altLang="el-GR" smtClean="0">
              <a:ea typeface="Arial Unicode MS" pitchFamily="34" charset="-128"/>
              <a:cs typeface="Arial Unicode MS" pitchFamily="34" charset="-128"/>
              <a:sym typeface="Arial" charset="0"/>
            </a:endParaRPr>
          </a:p>
        </p:txBody>
      </p:sp>
      <p:sp>
        <p:nvSpPr>
          <p:cNvPr id="129029" name="Slide Number Placeholder 3"/>
          <p:cNvSpPr txBox="1">
            <a:spLocks noGrp="1"/>
          </p:cNvSpPr>
          <p:nvPr/>
        </p:nvSpPr>
        <p:spPr bwMode="auto">
          <a:xfrm>
            <a:off x="3882010" y="8686288"/>
            <a:ext cx="2974357" cy="45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804" tIns="45902" rIns="91804" bIns="45902"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buSzPct val="100000"/>
            </a:pPr>
            <a:fld id="{AE6F83F0-853C-412F-802F-94B1DF53D1D7}" type="slidenum">
              <a:rPr lang="en-GB" altLang="el-GR" sz="1200" smtClean="0">
                <a:solidFill>
                  <a:srgbClr val="FFFFFF"/>
                </a:solidFill>
                <a:latin typeface="Arial Unicode MS" pitchFamily="34" charset="-128"/>
                <a:ea typeface="Arial Unicode MS" pitchFamily="34" charset="-128"/>
                <a:cs typeface="Arial Unicode MS" pitchFamily="34" charset="-128"/>
                <a:sym typeface="Arial" charset="0"/>
              </a:rPr>
              <a:pPr algn="r" eaLnBrk="0" fontAlgn="base" hangingPunct="0">
                <a:spcBef>
                  <a:spcPct val="0"/>
                </a:spcBef>
                <a:spcAft>
                  <a:spcPct val="0"/>
                </a:spcAft>
                <a:buSzPct val="100000"/>
              </a:pPr>
              <a:t>19</a:t>
            </a:fld>
            <a:endParaRPr lang="en-GB" altLang="el-GR" sz="1200" smtClean="0">
              <a:solidFill>
                <a:srgbClr val="FFFFFF"/>
              </a:solidFill>
              <a:latin typeface="Arial Unicode MS" pitchFamily="34" charset="-128"/>
              <a:ea typeface="Arial Unicode MS" pitchFamily="34" charset="-128"/>
              <a:cs typeface="Arial Unicode MS" pitchFamily="34" charset="-128"/>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95275" y="16764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24375" y="1676400"/>
            <a:ext cx="40767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388403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0BDBE6-3E67-4392-8BE0-239A295DA6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26/8/2020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26/8/2020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4800" b="1" dirty="0" smtClean="0">
                <a:solidFill>
                  <a:srgbClr val="00B050"/>
                </a:solidFill>
              </a:rPr>
              <a:t>ΦΛΕΒΙΚΗ ΘΡΟΜΒΩΣΗ</a:t>
            </a:r>
            <a:endParaRPr lang="el-GR" sz="4800" b="1" dirty="0">
              <a:solidFill>
                <a:srgbClr val="00B050"/>
              </a:solidFill>
            </a:endParaRPr>
          </a:p>
        </p:txBody>
      </p:sp>
      <p:sp>
        <p:nvSpPr>
          <p:cNvPr id="3" name="2 - Υπότιτλος"/>
          <p:cNvSpPr>
            <a:spLocks noGrp="1"/>
          </p:cNvSpPr>
          <p:nvPr>
            <p:ph type="subTitle" idx="1"/>
          </p:nvPr>
        </p:nvSpPr>
        <p:spPr>
          <a:xfrm>
            <a:off x="3491880" y="4653136"/>
            <a:ext cx="5288632" cy="1752600"/>
          </a:xfrm>
        </p:spPr>
        <p:txBody>
          <a:bodyPr>
            <a:normAutofit fontScale="92500"/>
          </a:bodyPr>
          <a:lstStyle/>
          <a:p>
            <a:pPr algn="l"/>
            <a:r>
              <a:rPr lang="el-GR" b="1" i="1" dirty="0" smtClean="0"/>
              <a:t>Σπύρος </a:t>
            </a:r>
            <a:r>
              <a:rPr lang="el-GR" b="1" i="1" dirty="0" err="1" smtClean="0"/>
              <a:t>Παπαδούλας</a:t>
            </a:r>
            <a:endParaRPr lang="el-GR" b="1" i="1" dirty="0" smtClean="0"/>
          </a:p>
          <a:p>
            <a:pPr algn="l"/>
            <a:r>
              <a:rPr lang="el-GR" i="1" dirty="0" smtClean="0"/>
              <a:t>Διευθυντής ΕΣΥ</a:t>
            </a:r>
            <a:endParaRPr lang="el-GR" i="1" dirty="0" smtClean="0"/>
          </a:p>
          <a:p>
            <a:pPr algn="l"/>
            <a:r>
              <a:rPr lang="el-GR" i="1" dirty="0" smtClean="0"/>
              <a:t>Αγγειοχειρουργική Κλινική ΠΓΝΠ</a:t>
            </a:r>
          </a:p>
          <a:p>
            <a:pPr algn="l"/>
            <a:endParaRPr lang="el-GR" i="1" dirty="0"/>
          </a:p>
        </p:txBody>
      </p:sp>
      <p:pic>
        <p:nvPicPr>
          <p:cNvPr id="1026" name="Picture 2" descr="C:\Users\spapad\Documents\ΜΕΓΑΛΟΣ ΦΑΚΕΛΛΟΣ\LOGO\LOGO_COLOURS.jpg"/>
          <p:cNvPicPr>
            <a:picLocks noChangeAspect="1" noChangeArrowheads="1"/>
          </p:cNvPicPr>
          <p:nvPr/>
        </p:nvPicPr>
        <p:blipFill>
          <a:blip r:embed="rId2" cstate="print"/>
          <a:srcRect/>
          <a:stretch>
            <a:fillRect/>
          </a:stretch>
        </p:blipFill>
        <p:spPr bwMode="auto">
          <a:xfrm>
            <a:off x="395536" y="4653136"/>
            <a:ext cx="1872208" cy="18722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6"/>
          <p:cNvSpPr>
            <a:spLocks noGrp="1" noChangeArrowheads="1"/>
          </p:cNvSpPr>
          <p:nvPr>
            <p:ph type="title"/>
          </p:nvPr>
        </p:nvSpPr>
        <p:spPr>
          <a:noFill/>
        </p:spPr>
        <p:txBody>
          <a:bodyPr/>
          <a:lstStyle/>
          <a:p>
            <a:r>
              <a:rPr lang="el-GR" altLang="el-GR" dirty="0" smtClean="0">
                <a:solidFill>
                  <a:srgbClr val="00B050"/>
                </a:solidFill>
                <a:latin typeface="+mn-lt"/>
                <a:ea typeface="Arial Unicode MS" pitchFamily="34" charset="-128"/>
                <a:cs typeface="Arial Unicode MS" pitchFamily="34" charset="-128"/>
                <a:sym typeface="Arial" charset="0"/>
              </a:rPr>
              <a:t>Εγγύς ή άπω ΕΒΦΘ</a:t>
            </a:r>
          </a:p>
        </p:txBody>
      </p:sp>
      <p:sp>
        <p:nvSpPr>
          <p:cNvPr id="11268" name="Rectangle 47"/>
          <p:cNvSpPr>
            <a:spLocks noGrp="1" noChangeArrowheads="1"/>
          </p:cNvSpPr>
          <p:nvPr>
            <p:ph type="body" sz="half" idx="1"/>
          </p:nvPr>
        </p:nvSpPr>
        <p:spPr>
          <a:xfrm>
            <a:off x="614363" y="1446212"/>
            <a:ext cx="3695700" cy="4935115"/>
          </a:xfrm>
        </p:spPr>
        <p:txBody>
          <a:bodyPr>
            <a:normAutofit fontScale="85000" lnSpcReduction="10000"/>
          </a:bodyPr>
          <a:lstStyle/>
          <a:p>
            <a:pPr>
              <a:buClr>
                <a:srgbClr val="EC008C"/>
              </a:buClr>
            </a:pPr>
            <a:r>
              <a:rPr lang="el-GR" altLang="el-GR" sz="1800" dirty="0" smtClean="0">
                <a:solidFill>
                  <a:srgbClr val="FFFFFF"/>
                </a:solidFill>
                <a:ea typeface="Arial Unicode MS" pitchFamily="34" charset="-128"/>
                <a:cs typeface="Arial Unicode MS" pitchFamily="34" charset="-128"/>
                <a:sym typeface="Arial" charset="0"/>
              </a:rPr>
              <a:t>Η ΕΒΦΘ μπορεί να είναι: </a:t>
            </a:r>
          </a:p>
          <a:p>
            <a:pPr lvl="1">
              <a:buFont typeface="Arial" charset="0"/>
              <a:buChar char="•"/>
            </a:pPr>
            <a:r>
              <a:rPr lang="el-GR" altLang="el-GR" sz="1600" dirty="0" smtClean="0">
                <a:solidFill>
                  <a:srgbClr val="FFFFFF"/>
                </a:solidFill>
                <a:latin typeface="Arial" charset="0"/>
                <a:ea typeface="Arial Unicode MS" pitchFamily="34" charset="-128"/>
                <a:cs typeface="Arial Unicode MS" pitchFamily="34" charset="-128"/>
                <a:sym typeface="Arial" charset="0"/>
              </a:rPr>
              <a:t>Εγγύς </a:t>
            </a:r>
          </a:p>
          <a:p>
            <a:pPr lvl="2">
              <a:buFont typeface="Arial Unicode MS" pitchFamily="34" charset="-128"/>
              <a:buChar char="–"/>
            </a:pPr>
            <a:r>
              <a:rPr lang="el-GR" altLang="el-GR" sz="1700" dirty="0" smtClean="0">
                <a:solidFill>
                  <a:srgbClr val="FFFFFF"/>
                </a:solidFill>
                <a:ea typeface="Arial Unicode MS" pitchFamily="34" charset="-128"/>
                <a:cs typeface="Arial Unicode MS" pitchFamily="34" charset="-128"/>
                <a:sym typeface="Arial" charset="0"/>
              </a:rPr>
              <a:t>Πάνω από το γόνατο, κυρίως στις ιγνυακές και μηριαίες φλέβες</a:t>
            </a:r>
          </a:p>
          <a:p>
            <a:pPr lvl="2">
              <a:buFont typeface="Arial Unicode MS" pitchFamily="34" charset="-128"/>
              <a:buChar char="–"/>
            </a:pPr>
            <a:endParaRPr lang="el-GR" altLang="el-GR" sz="1600" dirty="0" smtClean="0">
              <a:solidFill>
                <a:srgbClr val="FFFFFF"/>
              </a:solidFill>
              <a:ea typeface="Arial Unicode MS" pitchFamily="34" charset="-128"/>
              <a:cs typeface="Arial Unicode MS" pitchFamily="34" charset="-128"/>
              <a:sym typeface="Arial" charset="0"/>
            </a:endParaRPr>
          </a:p>
          <a:p>
            <a:pPr lvl="2">
              <a:buFont typeface="Arial Unicode MS" pitchFamily="34" charset="-128"/>
              <a:buChar char="–"/>
            </a:pPr>
            <a:endParaRPr lang="el-GR" altLang="el-GR" sz="1600" dirty="0" smtClean="0">
              <a:solidFill>
                <a:srgbClr val="FFFFFF"/>
              </a:solidFill>
              <a:ea typeface="Arial Unicode MS" pitchFamily="34" charset="-128"/>
              <a:cs typeface="Arial Unicode MS" pitchFamily="34" charset="-128"/>
              <a:sym typeface="Arial" charset="0"/>
            </a:endParaRPr>
          </a:p>
          <a:p>
            <a:pPr lvl="2">
              <a:buNone/>
            </a:pPr>
            <a:endParaRPr lang="el-GR" altLang="el-GR" sz="1600" dirty="0" smtClean="0">
              <a:solidFill>
                <a:srgbClr val="FFFFFF"/>
              </a:solidFill>
              <a:ea typeface="Arial Unicode MS" pitchFamily="34" charset="-128"/>
              <a:cs typeface="Arial Unicode MS" pitchFamily="34" charset="-128"/>
              <a:sym typeface="Arial" charset="0"/>
            </a:endParaRPr>
          </a:p>
          <a:p>
            <a:pPr lvl="2">
              <a:buNone/>
            </a:pPr>
            <a:endParaRPr lang="el-GR" altLang="el-GR" sz="1600" dirty="0" smtClean="0">
              <a:solidFill>
                <a:srgbClr val="FFFFFF"/>
              </a:solidFill>
              <a:ea typeface="Arial Unicode MS" pitchFamily="34" charset="-128"/>
              <a:cs typeface="Arial Unicode MS" pitchFamily="34" charset="-128"/>
              <a:sym typeface="Arial" charset="0"/>
            </a:endParaRPr>
          </a:p>
          <a:p>
            <a:pPr lvl="2">
              <a:buNone/>
            </a:pPr>
            <a:endParaRPr lang="el-GR" altLang="el-GR" sz="1600" dirty="0" smtClean="0">
              <a:solidFill>
                <a:srgbClr val="FFFFFF"/>
              </a:solidFill>
              <a:ea typeface="Arial Unicode MS" pitchFamily="34" charset="-128"/>
              <a:cs typeface="Arial Unicode MS" pitchFamily="34" charset="-128"/>
              <a:sym typeface="Arial" charset="0"/>
            </a:endParaRPr>
          </a:p>
          <a:p>
            <a:pPr lvl="1">
              <a:buFont typeface="Arial" charset="0"/>
              <a:buChar char="•"/>
            </a:pPr>
            <a:r>
              <a:rPr lang="el-GR" altLang="el-GR" sz="1600" dirty="0" smtClean="0">
                <a:solidFill>
                  <a:srgbClr val="FFFFFF"/>
                </a:solidFill>
                <a:latin typeface="Arial" charset="0"/>
                <a:ea typeface="Arial Unicode MS" pitchFamily="34" charset="-128"/>
                <a:cs typeface="Arial Unicode MS" pitchFamily="34" charset="-128"/>
                <a:sym typeface="Arial" charset="0"/>
              </a:rPr>
              <a:t>Άπω </a:t>
            </a:r>
          </a:p>
          <a:p>
            <a:pPr lvl="2">
              <a:buFont typeface="Arial Unicode MS" pitchFamily="34" charset="-128"/>
              <a:buChar char="–"/>
            </a:pPr>
            <a:r>
              <a:rPr lang="el-GR" altLang="el-GR" sz="1900" dirty="0" smtClean="0">
                <a:solidFill>
                  <a:srgbClr val="FFFFFF"/>
                </a:solidFill>
                <a:ea typeface="Arial Unicode MS" pitchFamily="34" charset="-128"/>
                <a:cs typeface="Arial Unicode MS" pitchFamily="34" charset="-128"/>
                <a:sym typeface="Arial" charset="0"/>
              </a:rPr>
              <a:t>Κάτω από το γόνατο, στις εν τω βάθει φλέβες της κνήμης</a:t>
            </a:r>
          </a:p>
          <a:p>
            <a:pPr>
              <a:buClr>
                <a:srgbClr val="EC008C"/>
              </a:buClr>
            </a:pPr>
            <a:endParaRPr lang="el-GR" altLang="el-GR" sz="1800" dirty="0" smtClean="0">
              <a:solidFill>
                <a:srgbClr val="FFFFFF"/>
              </a:solidFill>
              <a:ea typeface="Arial Unicode MS" pitchFamily="34" charset="-128"/>
              <a:cs typeface="Arial Unicode MS" pitchFamily="34" charset="-128"/>
              <a:sym typeface="Arial" charset="0"/>
            </a:endParaRPr>
          </a:p>
          <a:p>
            <a:pPr>
              <a:buClr>
                <a:srgbClr val="EC008C"/>
              </a:buClr>
            </a:pPr>
            <a:endParaRPr lang="el-GR" altLang="el-GR" sz="1800" dirty="0" smtClean="0">
              <a:solidFill>
                <a:srgbClr val="FFFFFF"/>
              </a:solidFill>
              <a:ea typeface="Arial Unicode MS" pitchFamily="34" charset="-128"/>
              <a:cs typeface="Arial Unicode MS" pitchFamily="34" charset="-128"/>
              <a:sym typeface="Arial" charset="0"/>
            </a:endParaRPr>
          </a:p>
          <a:p>
            <a:pPr>
              <a:buClr>
                <a:srgbClr val="EC008C"/>
              </a:buClr>
            </a:pPr>
            <a:r>
              <a:rPr lang="el-GR" altLang="el-GR" sz="1800" dirty="0" smtClean="0">
                <a:solidFill>
                  <a:srgbClr val="FFFFFF"/>
                </a:solidFill>
                <a:ea typeface="Arial Unicode MS" pitchFamily="34" charset="-128"/>
                <a:cs typeface="Arial Unicode MS" pitchFamily="34" charset="-128"/>
                <a:sym typeface="Arial" charset="0"/>
              </a:rPr>
              <a:t>Τυπικά, η ΕΒΦΘ ξεκινά </a:t>
            </a:r>
            <a:r>
              <a:rPr lang="el-GR" altLang="el-GR" sz="1800" dirty="0" smtClean="0">
                <a:solidFill>
                  <a:srgbClr val="FFFFFF"/>
                </a:solidFill>
                <a:latin typeface="Arial" charset="0"/>
                <a:ea typeface="Arial Unicode MS" pitchFamily="34" charset="-128"/>
                <a:cs typeface="Arial Unicode MS" pitchFamily="34" charset="-128"/>
                <a:sym typeface="Arial" charset="0"/>
              </a:rPr>
              <a:t>από τις άπω φλέβες</a:t>
            </a:r>
            <a:endParaRPr lang="el-GR" altLang="el-GR" sz="1800" dirty="0" smtClean="0">
              <a:solidFill>
                <a:srgbClr val="FFFFFF"/>
              </a:solidFill>
              <a:ea typeface="Arial Unicode MS" pitchFamily="34" charset="-128"/>
              <a:cs typeface="Arial Unicode MS" pitchFamily="34" charset="-128"/>
              <a:sym typeface="Arial" charset="0"/>
            </a:endParaRPr>
          </a:p>
          <a:p>
            <a:pPr>
              <a:buClr>
                <a:srgbClr val="EC008C"/>
              </a:buClr>
            </a:pPr>
            <a:r>
              <a:rPr lang="el-GR" altLang="el-GR" sz="1800" dirty="0" smtClean="0">
                <a:solidFill>
                  <a:srgbClr val="FFFFFF"/>
                </a:solidFill>
                <a:ea typeface="Arial Unicode MS" pitchFamily="34" charset="-128"/>
                <a:cs typeface="Arial Unicode MS" pitchFamily="34" charset="-128"/>
                <a:sym typeface="Arial" charset="0"/>
              </a:rPr>
              <a:t>Ένας θρόμβος μπορεί να </a:t>
            </a:r>
            <a:r>
              <a:rPr lang="el-GR" altLang="el-GR" sz="1800" dirty="0" smtClean="0">
                <a:solidFill>
                  <a:srgbClr val="FFFFFF"/>
                </a:solidFill>
                <a:latin typeface="Arial" charset="0"/>
                <a:ea typeface="Arial Unicode MS" pitchFamily="34" charset="-128"/>
                <a:cs typeface="Arial Unicode MS" pitchFamily="34" charset="-128"/>
                <a:sym typeface="Arial" charset="0"/>
              </a:rPr>
              <a:t>επεκταθεί</a:t>
            </a:r>
            <a:r>
              <a:rPr lang="el-GR" altLang="el-GR" sz="1800" dirty="0" smtClean="0">
                <a:solidFill>
                  <a:srgbClr val="FFFFFF"/>
                </a:solidFill>
                <a:ea typeface="Arial Unicode MS" pitchFamily="34" charset="-128"/>
                <a:cs typeface="Arial Unicode MS" pitchFamily="34" charset="-128"/>
                <a:sym typeface="Arial" charset="0"/>
              </a:rPr>
              <a:t>, να φθάσει στις </a:t>
            </a:r>
            <a:r>
              <a:rPr lang="el-GR" altLang="el-GR" sz="1800" dirty="0" smtClean="0">
                <a:solidFill>
                  <a:srgbClr val="FFFFFF"/>
                </a:solidFill>
                <a:latin typeface="Arial" charset="0"/>
                <a:ea typeface="Arial Unicode MS" pitchFamily="34" charset="-128"/>
                <a:cs typeface="Arial Unicode MS" pitchFamily="34" charset="-128"/>
                <a:sym typeface="Arial" charset="0"/>
              </a:rPr>
              <a:t>εγγύς</a:t>
            </a:r>
            <a:r>
              <a:rPr lang="el-GR" altLang="el-GR" sz="1800" dirty="0" smtClean="0">
                <a:solidFill>
                  <a:srgbClr val="FFFFFF"/>
                </a:solidFill>
                <a:ea typeface="Arial Unicode MS" pitchFamily="34" charset="-128"/>
                <a:cs typeface="Arial Unicode MS" pitchFamily="34" charset="-128"/>
                <a:sym typeface="Arial" charset="0"/>
              </a:rPr>
              <a:t> φλέβες </a:t>
            </a:r>
            <a:r>
              <a:rPr lang="el-GR" altLang="el-GR" sz="1800" dirty="0" smtClean="0">
                <a:solidFill>
                  <a:srgbClr val="FFFFFF"/>
                </a:solidFill>
                <a:latin typeface="Arial" charset="0"/>
                <a:ea typeface="Arial Unicode MS" pitchFamily="34" charset="-128"/>
                <a:cs typeface="Arial Unicode MS" pitchFamily="34" charset="-128"/>
                <a:sym typeface="Arial" charset="0"/>
              </a:rPr>
              <a:t>κ</a:t>
            </a:r>
            <a:r>
              <a:rPr lang="el-GR" altLang="el-GR" sz="1800" dirty="0" smtClean="0">
                <a:solidFill>
                  <a:srgbClr val="FFFFFF"/>
                </a:solidFill>
                <a:ea typeface="Arial Unicode MS" pitchFamily="34" charset="-128"/>
                <a:cs typeface="Arial Unicode MS" pitchFamily="34" charset="-128"/>
                <a:sym typeface="Arial" charset="0"/>
              </a:rPr>
              <a:t>αι </a:t>
            </a:r>
            <a:r>
              <a:rPr lang="el-GR" altLang="el-GR" sz="1800" dirty="0" smtClean="0">
                <a:solidFill>
                  <a:srgbClr val="FFFFFF"/>
                </a:solidFill>
                <a:latin typeface="Arial" charset="0"/>
                <a:ea typeface="Arial Unicode MS" pitchFamily="34" charset="-128"/>
                <a:cs typeface="Arial Unicode MS" pitchFamily="34" charset="-128"/>
                <a:sym typeface="Arial" charset="0"/>
              </a:rPr>
              <a:t>από εκεί να αποσπασθεί ως έμβολο</a:t>
            </a:r>
            <a:endParaRPr lang="el-GR" altLang="el-GR" sz="1800" dirty="0" smtClean="0">
              <a:solidFill>
                <a:srgbClr val="FFFFFF"/>
              </a:solidFill>
              <a:ea typeface="Arial Unicode MS" pitchFamily="34" charset="-128"/>
              <a:cs typeface="Arial Unicode MS" pitchFamily="34" charset="-128"/>
              <a:sym typeface="Arial" charset="0"/>
            </a:endParaRPr>
          </a:p>
        </p:txBody>
      </p:sp>
      <p:grpSp>
        <p:nvGrpSpPr>
          <p:cNvPr id="2" name="Group 49"/>
          <p:cNvGrpSpPr>
            <a:grpSpLocks/>
          </p:cNvGrpSpPr>
          <p:nvPr/>
        </p:nvGrpSpPr>
        <p:grpSpPr bwMode="auto">
          <a:xfrm>
            <a:off x="4333875" y="974725"/>
            <a:ext cx="3706813" cy="5219700"/>
            <a:chOff x="2856" y="614"/>
            <a:chExt cx="2335" cy="3288"/>
          </a:xfrm>
        </p:grpSpPr>
        <p:sp>
          <p:nvSpPr>
            <p:cNvPr id="11271" name="TextBox 5"/>
            <p:cNvSpPr txBox="1">
              <a:spLocks noChangeArrowheads="1"/>
            </p:cNvSpPr>
            <p:nvPr/>
          </p:nvSpPr>
          <p:spPr bwMode="auto">
            <a:xfrm>
              <a:off x="3182" y="1146"/>
              <a:ext cx="82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SzPct val="100000"/>
              </a:pPr>
              <a:r>
                <a:rPr lang="el-GR" altLang="el-GR" sz="1400" b="1" smtClean="0">
                  <a:solidFill>
                    <a:srgbClr val="FFFFFF"/>
                  </a:solidFill>
                  <a:latin typeface="Arial Unicode MS" pitchFamily="34" charset="-128"/>
                  <a:ea typeface="Arial Unicode MS" pitchFamily="34" charset="-128"/>
                  <a:cs typeface="Arial Unicode MS" pitchFamily="34" charset="-128"/>
                  <a:sym typeface="Arial" charset="0"/>
                </a:rPr>
                <a:t>Λαγόνια</a:t>
              </a:r>
            </a:p>
          </p:txBody>
        </p:sp>
        <p:sp>
          <p:nvSpPr>
            <p:cNvPr id="11272" name="TextBox 6"/>
            <p:cNvSpPr txBox="1">
              <a:spLocks noChangeArrowheads="1"/>
            </p:cNvSpPr>
            <p:nvPr/>
          </p:nvSpPr>
          <p:spPr bwMode="auto">
            <a:xfrm>
              <a:off x="2976" y="2681"/>
              <a:ext cx="103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SzPct val="100000"/>
              </a:pPr>
              <a:r>
                <a:rPr lang="el-GR" altLang="el-GR" sz="1400" b="1" smtClean="0">
                  <a:solidFill>
                    <a:srgbClr val="FFFFFF"/>
                  </a:solidFill>
                  <a:latin typeface="Arial Unicode MS" pitchFamily="34" charset="-128"/>
                  <a:ea typeface="Arial Unicode MS" pitchFamily="34" charset="-128"/>
                  <a:cs typeface="Arial Unicode MS" pitchFamily="34" charset="-128"/>
                  <a:sym typeface="Arial" charset="0"/>
                </a:rPr>
                <a:t>Πρόσθια κνημιαία</a:t>
              </a:r>
            </a:p>
          </p:txBody>
        </p:sp>
        <p:sp>
          <p:nvSpPr>
            <p:cNvPr id="11273" name="TextBox 7"/>
            <p:cNvSpPr txBox="1">
              <a:spLocks noChangeArrowheads="1"/>
            </p:cNvSpPr>
            <p:nvPr/>
          </p:nvSpPr>
          <p:spPr bwMode="auto">
            <a:xfrm>
              <a:off x="3407" y="2193"/>
              <a:ext cx="60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buSzPct val="100000"/>
              </a:pPr>
              <a:r>
                <a:rPr lang="el-GR" altLang="el-GR" sz="1400" b="1" dirty="0" smtClean="0">
                  <a:solidFill>
                    <a:srgbClr val="FFFFFF"/>
                  </a:solidFill>
                  <a:latin typeface="Arial Unicode MS" pitchFamily="34" charset="-128"/>
                  <a:ea typeface="Arial Unicode MS" pitchFamily="34" charset="-128"/>
                  <a:cs typeface="Arial Unicode MS" pitchFamily="34" charset="-128"/>
                  <a:sym typeface="Arial" charset="0"/>
                </a:rPr>
                <a:t>Ιγνυακή</a:t>
              </a:r>
            </a:p>
          </p:txBody>
        </p:sp>
        <p:sp>
          <p:nvSpPr>
            <p:cNvPr id="11274" name="TextBox 8"/>
            <p:cNvSpPr txBox="1">
              <a:spLocks noChangeArrowheads="1"/>
            </p:cNvSpPr>
            <p:nvPr/>
          </p:nvSpPr>
          <p:spPr bwMode="auto">
            <a:xfrm>
              <a:off x="2967" y="1880"/>
              <a:ext cx="104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buSzPct val="100000"/>
              </a:pPr>
              <a:r>
                <a:rPr lang="el-GR" altLang="el-GR" sz="1400" b="1" dirty="0" smtClean="0">
                  <a:solidFill>
                    <a:srgbClr val="FFFFFF"/>
                  </a:solidFill>
                  <a:latin typeface="Arial Unicode MS" pitchFamily="34" charset="-128"/>
                  <a:ea typeface="Arial Unicode MS" pitchFamily="34" charset="-128"/>
                  <a:cs typeface="Arial Unicode MS" pitchFamily="34" charset="-128"/>
                  <a:sym typeface="Arial" charset="0"/>
                </a:rPr>
                <a:t>Μηριαία</a:t>
              </a:r>
            </a:p>
          </p:txBody>
        </p:sp>
        <p:sp>
          <p:nvSpPr>
            <p:cNvPr id="11275" name="TextBox 9"/>
            <p:cNvSpPr txBox="1">
              <a:spLocks noChangeArrowheads="1"/>
            </p:cNvSpPr>
            <p:nvPr/>
          </p:nvSpPr>
          <p:spPr bwMode="auto">
            <a:xfrm>
              <a:off x="2898" y="1629"/>
              <a:ext cx="111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SzPct val="100000"/>
              </a:pPr>
              <a:r>
                <a:rPr lang="el-GR" altLang="el-GR" sz="1400" b="1" smtClean="0">
                  <a:solidFill>
                    <a:srgbClr val="FFFFFF"/>
                  </a:solidFill>
                  <a:latin typeface="Arial Unicode MS" pitchFamily="34" charset="-128"/>
                  <a:ea typeface="Arial Unicode MS" pitchFamily="34" charset="-128"/>
                  <a:cs typeface="Arial Unicode MS" pitchFamily="34" charset="-128"/>
                  <a:sym typeface="Arial" charset="0"/>
                </a:rPr>
                <a:t>Εν τω βάθει μηριαία</a:t>
              </a:r>
            </a:p>
          </p:txBody>
        </p:sp>
        <p:sp>
          <p:nvSpPr>
            <p:cNvPr id="11276" name="TextBox 10"/>
            <p:cNvSpPr txBox="1">
              <a:spLocks noChangeArrowheads="1"/>
            </p:cNvSpPr>
            <p:nvPr/>
          </p:nvSpPr>
          <p:spPr bwMode="auto">
            <a:xfrm>
              <a:off x="2970" y="2917"/>
              <a:ext cx="1041"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SzPct val="100000"/>
              </a:pPr>
              <a:r>
                <a:rPr lang="el-GR" altLang="el-GR" sz="1400" b="1" smtClean="0">
                  <a:solidFill>
                    <a:srgbClr val="FFFFFF"/>
                  </a:solidFill>
                  <a:latin typeface="Arial Unicode MS" pitchFamily="34" charset="-128"/>
                  <a:ea typeface="Arial Unicode MS" pitchFamily="34" charset="-128"/>
                  <a:cs typeface="Arial Unicode MS" pitchFamily="34" charset="-128"/>
                  <a:sym typeface="Arial" charset="0"/>
                </a:rPr>
                <a:t>Οπίσθια κνημιαία</a:t>
              </a:r>
            </a:p>
          </p:txBody>
        </p:sp>
        <p:sp>
          <p:nvSpPr>
            <p:cNvPr id="11277" name="TextBox 11"/>
            <p:cNvSpPr txBox="1">
              <a:spLocks noChangeArrowheads="1"/>
            </p:cNvSpPr>
            <p:nvPr/>
          </p:nvSpPr>
          <p:spPr bwMode="auto">
            <a:xfrm>
              <a:off x="2856" y="3532"/>
              <a:ext cx="115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SzPct val="100000"/>
              </a:pPr>
              <a:r>
                <a:rPr lang="el-GR" altLang="el-GR" sz="1400" b="1" smtClean="0">
                  <a:solidFill>
                    <a:srgbClr val="FFFFFF"/>
                  </a:solidFill>
                  <a:latin typeface="Arial Unicode MS" pitchFamily="34" charset="-128"/>
                  <a:ea typeface="Arial Unicode MS" pitchFamily="34" charset="-128"/>
                  <a:cs typeface="Arial Unicode MS" pitchFamily="34" charset="-128"/>
                  <a:sym typeface="Arial" charset="0"/>
                </a:rPr>
                <a:t>Ραχιαίο φλεβικό τόξο</a:t>
              </a:r>
            </a:p>
          </p:txBody>
        </p:sp>
        <p:sp>
          <p:nvSpPr>
            <p:cNvPr id="11278" name="TextBox 12"/>
            <p:cNvSpPr txBox="1">
              <a:spLocks noChangeArrowheads="1"/>
            </p:cNvSpPr>
            <p:nvPr/>
          </p:nvSpPr>
          <p:spPr bwMode="auto">
            <a:xfrm rot="5400000">
              <a:off x="4427" y="2918"/>
              <a:ext cx="1335" cy="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buSzPct val="100000"/>
              </a:pPr>
              <a:r>
                <a:rPr lang="el-GR" altLang="el-GR" sz="1400" b="1" smtClean="0">
                  <a:solidFill>
                    <a:srgbClr val="FFFFFF"/>
                  </a:solidFill>
                  <a:ea typeface="Arial Unicode MS" pitchFamily="34" charset="-128"/>
                  <a:cs typeface="Arial Unicode MS" pitchFamily="34" charset="-128"/>
                  <a:sym typeface="Arial" charset="0"/>
                </a:rPr>
                <a:t>Άπω </a:t>
              </a:r>
            </a:p>
          </p:txBody>
        </p:sp>
        <p:sp>
          <p:nvSpPr>
            <p:cNvPr id="11279" name="TextBox 13"/>
            <p:cNvSpPr txBox="1">
              <a:spLocks noChangeArrowheads="1"/>
            </p:cNvSpPr>
            <p:nvPr/>
          </p:nvSpPr>
          <p:spPr bwMode="auto">
            <a:xfrm rot="5400000">
              <a:off x="4307" y="1438"/>
              <a:ext cx="1576" cy="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buSzPct val="100000"/>
              </a:pPr>
              <a:r>
                <a:rPr lang="el-GR" altLang="el-GR" sz="1400" b="1" smtClean="0">
                  <a:solidFill>
                    <a:srgbClr val="FFFFFF"/>
                  </a:solidFill>
                  <a:ea typeface="Arial Unicode MS" pitchFamily="34" charset="-128"/>
                  <a:cs typeface="Arial Unicode MS" pitchFamily="34" charset="-128"/>
                  <a:sym typeface="Arial" charset="0"/>
                </a:rPr>
                <a:t>Εγγύς </a:t>
              </a:r>
            </a:p>
          </p:txBody>
        </p:sp>
        <p:pic>
          <p:nvPicPr>
            <p:cNvPr id="11280" name="Picture 5" descr="MT775_Lower_leg(3).gif"/>
            <p:cNvPicPr>
              <a:picLocks noChangeAspect="1"/>
            </p:cNvPicPr>
            <p:nvPr/>
          </p:nvPicPr>
          <p:blipFill>
            <a:blip r:embed="rId3" cstate="print">
              <a:extLst>
                <a:ext uri="{28A0092B-C50C-407E-A947-70E740481C1C}">
                  <a14:useLocalDpi xmlns="" xmlns:a14="http://schemas.microsoft.com/office/drawing/2010/main" val="0"/>
                </a:ext>
              </a:extLst>
            </a:blip>
            <a:srcRect l="42319" r="6332"/>
            <a:stretch>
              <a:fillRect/>
            </a:stretch>
          </p:blipFill>
          <p:spPr bwMode="auto">
            <a:xfrm>
              <a:off x="3964" y="614"/>
              <a:ext cx="1058" cy="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81" name="Line 23"/>
            <p:cNvSpPr>
              <a:spLocks noChangeShapeType="1"/>
            </p:cNvSpPr>
            <p:nvPr/>
          </p:nvSpPr>
          <p:spPr bwMode="auto">
            <a:xfrm>
              <a:off x="3991" y="2304"/>
              <a:ext cx="40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82" name="Line 24"/>
            <p:cNvSpPr>
              <a:spLocks noChangeShapeType="1"/>
            </p:cNvSpPr>
            <p:nvPr/>
          </p:nvSpPr>
          <p:spPr bwMode="auto">
            <a:xfrm>
              <a:off x="3974" y="1993"/>
              <a:ext cx="31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83" name="Line 25"/>
            <p:cNvSpPr>
              <a:spLocks noChangeShapeType="1"/>
            </p:cNvSpPr>
            <p:nvPr/>
          </p:nvSpPr>
          <p:spPr bwMode="auto">
            <a:xfrm>
              <a:off x="3992" y="2791"/>
              <a:ext cx="4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84" name="Line 26"/>
            <p:cNvSpPr>
              <a:spLocks noChangeShapeType="1"/>
            </p:cNvSpPr>
            <p:nvPr/>
          </p:nvSpPr>
          <p:spPr bwMode="auto">
            <a:xfrm>
              <a:off x="3967" y="3024"/>
              <a:ext cx="41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85" name="Line 29"/>
            <p:cNvSpPr>
              <a:spLocks noChangeShapeType="1"/>
            </p:cNvSpPr>
            <p:nvPr/>
          </p:nvSpPr>
          <p:spPr bwMode="auto">
            <a:xfrm>
              <a:off x="3990" y="3651"/>
              <a:ext cx="51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86" name="Line 30"/>
            <p:cNvSpPr>
              <a:spLocks noChangeShapeType="1"/>
            </p:cNvSpPr>
            <p:nvPr/>
          </p:nvSpPr>
          <p:spPr bwMode="auto">
            <a:xfrm>
              <a:off x="3982" y="1740"/>
              <a:ext cx="40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87" name="Line 31"/>
            <p:cNvSpPr>
              <a:spLocks noChangeShapeType="1"/>
            </p:cNvSpPr>
            <p:nvPr/>
          </p:nvSpPr>
          <p:spPr bwMode="auto">
            <a:xfrm>
              <a:off x="3981" y="1251"/>
              <a:ext cx="403"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88" name="Line 33"/>
            <p:cNvSpPr>
              <a:spLocks noChangeShapeType="1"/>
            </p:cNvSpPr>
            <p:nvPr/>
          </p:nvSpPr>
          <p:spPr bwMode="auto">
            <a:xfrm>
              <a:off x="4886" y="743"/>
              <a:ext cx="78" cy="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89" name="Line 34"/>
            <p:cNvSpPr>
              <a:spLocks noChangeShapeType="1"/>
            </p:cNvSpPr>
            <p:nvPr/>
          </p:nvSpPr>
          <p:spPr bwMode="auto">
            <a:xfrm flipH="1">
              <a:off x="4951" y="740"/>
              <a:ext cx="3" cy="1561"/>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90" name="Line 36"/>
            <p:cNvSpPr>
              <a:spLocks noChangeShapeType="1"/>
            </p:cNvSpPr>
            <p:nvPr/>
          </p:nvSpPr>
          <p:spPr bwMode="auto">
            <a:xfrm>
              <a:off x="4884" y="2302"/>
              <a:ext cx="78" cy="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grpSp>
          <p:nvGrpSpPr>
            <p:cNvPr id="3" name="Group 40"/>
            <p:cNvGrpSpPr>
              <a:grpSpLocks/>
            </p:cNvGrpSpPr>
            <p:nvPr/>
          </p:nvGrpSpPr>
          <p:grpSpPr bwMode="auto">
            <a:xfrm>
              <a:off x="4885" y="2363"/>
              <a:ext cx="80" cy="1312"/>
              <a:chOff x="5376" y="2115"/>
              <a:chExt cx="80" cy="1562"/>
            </a:xfrm>
          </p:grpSpPr>
          <p:sp>
            <p:nvSpPr>
              <p:cNvPr id="11292" name="Line 37"/>
              <p:cNvSpPr>
                <a:spLocks noChangeShapeType="1"/>
              </p:cNvSpPr>
              <p:nvPr/>
            </p:nvSpPr>
            <p:spPr bwMode="auto">
              <a:xfrm>
                <a:off x="5378" y="2118"/>
                <a:ext cx="78" cy="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93" name="Line 38"/>
              <p:cNvSpPr>
                <a:spLocks noChangeShapeType="1"/>
              </p:cNvSpPr>
              <p:nvPr/>
            </p:nvSpPr>
            <p:spPr bwMode="auto">
              <a:xfrm flipH="1">
                <a:off x="5443" y="2115"/>
                <a:ext cx="3" cy="1561"/>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sp>
            <p:nvSpPr>
              <p:cNvPr id="11294" name="Line 39"/>
              <p:cNvSpPr>
                <a:spLocks noChangeShapeType="1"/>
              </p:cNvSpPr>
              <p:nvPr/>
            </p:nvSpPr>
            <p:spPr bwMode="auto">
              <a:xfrm>
                <a:off x="5376" y="3677"/>
                <a:ext cx="78" cy="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buSzPct val="100000"/>
                </a:pPr>
                <a:endParaRPr lang="el-GR" sz="1200" smtClean="0">
                  <a:solidFill>
                    <a:srgbClr val="FFFFFF"/>
                  </a:solidFill>
                  <a:latin typeface="Arial Unicode MS" pitchFamily="34" charset="-128"/>
                  <a:ea typeface="Arial Unicode MS" pitchFamily="34" charset="-128"/>
                  <a:cs typeface="Arial Unicode MS" pitchFamily="34" charset="-128"/>
                </a:endParaRPr>
              </a:p>
            </p:txBody>
          </p:sp>
        </p:grpSp>
      </p:grpSp>
      <p:sp>
        <p:nvSpPr>
          <p:cNvPr id="11270" name="Text Box 10"/>
          <p:cNvSpPr txBox="1">
            <a:spLocks noChangeArrowheads="1"/>
          </p:cNvSpPr>
          <p:nvPr/>
        </p:nvSpPr>
        <p:spPr bwMode="auto">
          <a:xfrm>
            <a:off x="704850" y="6456363"/>
            <a:ext cx="74707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0000" rIns="36000" anchor="b"/>
          <a:lstStyle>
            <a:lvl1pPr marL="17463" indent="-174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GB" altLang="el-GR" sz="1200" smtClean="0">
                <a:solidFill>
                  <a:srgbClr val="FFFFFF"/>
                </a:solidFill>
                <a:latin typeface="Arial Unicode MS" pitchFamily="34" charset="-128"/>
                <a:ea typeface="Arial Unicode MS" pitchFamily="34" charset="-128"/>
                <a:cs typeface="Arial Unicode MS" pitchFamily="34" charset="-128"/>
              </a:rPr>
              <a:t>1. Anderson FA, </a:t>
            </a:r>
            <a:r>
              <a:rPr lang="en-GB" altLang="el-GR" sz="1200" i="1" smtClean="0">
                <a:solidFill>
                  <a:srgbClr val="FFFFFF"/>
                </a:solidFill>
                <a:latin typeface="Arial Unicode MS" pitchFamily="34" charset="-128"/>
                <a:ea typeface="Arial Unicode MS" pitchFamily="34" charset="-128"/>
                <a:cs typeface="Arial Unicode MS" pitchFamily="34" charset="-128"/>
              </a:rPr>
              <a:t>et al</a:t>
            </a:r>
            <a:r>
              <a:rPr lang="en-GB" altLang="el-GR" sz="1200" smtClean="0">
                <a:solidFill>
                  <a:srgbClr val="FFFFFF"/>
                </a:solidFill>
                <a:latin typeface="Arial Unicode MS" pitchFamily="34" charset="-128"/>
                <a:ea typeface="Arial Unicode MS" pitchFamily="34" charset="-128"/>
                <a:cs typeface="Arial Unicode MS" pitchFamily="34" charset="-128"/>
              </a:rPr>
              <a:t>. Center for Outcomes Research, University of Massachusetts Medical Center; 1998</a:t>
            </a:r>
          </a:p>
        </p:txBody>
      </p:sp>
    </p:spTree>
    <p:extLst>
      <p:ext uri="{BB962C8B-B14F-4D97-AF65-F5344CB8AC3E}">
        <p14:creationId xmlns="" xmlns:p14="http://schemas.microsoft.com/office/powerpoint/2010/main" val="3846224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5"/>
          <p:cNvSpPr>
            <a:spLocks noGrp="1" noChangeArrowheads="1"/>
          </p:cNvSpPr>
          <p:nvPr>
            <p:ph type="title" idx="4294967295"/>
          </p:nvPr>
        </p:nvSpPr>
        <p:spPr>
          <a:xfrm>
            <a:off x="827584" y="404664"/>
            <a:ext cx="7482408" cy="576064"/>
          </a:xfrm>
          <a:noFill/>
        </p:spPr>
        <p:txBody>
          <a:bodyPr>
            <a:noAutofit/>
          </a:bodyPr>
          <a:lstStyle/>
          <a:p>
            <a:pPr eaLnBrk="1" hangingPunct="1"/>
            <a:r>
              <a:rPr lang="el-GR" dirty="0" smtClean="0">
                <a:solidFill>
                  <a:srgbClr val="00B050"/>
                </a:solidFill>
              </a:rPr>
              <a:t>Οι επιπλοκές της ΦΘΕ</a:t>
            </a:r>
            <a:endParaRPr lang="en-US" dirty="0" smtClean="0">
              <a:solidFill>
                <a:srgbClr val="00B050"/>
              </a:solidFill>
            </a:endParaRPr>
          </a:p>
        </p:txBody>
      </p:sp>
      <p:sp>
        <p:nvSpPr>
          <p:cNvPr id="46083" name="Rectangle 16"/>
          <p:cNvSpPr>
            <a:spLocks noGrp="1" noChangeArrowheads="1"/>
          </p:cNvSpPr>
          <p:nvPr>
            <p:ph type="body" sz="half" idx="4294967295"/>
          </p:nvPr>
        </p:nvSpPr>
        <p:spPr>
          <a:xfrm>
            <a:off x="0" y="1676400"/>
            <a:ext cx="4797425" cy="4419600"/>
          </a:xfrm>
        </p:spPr>
        <p:txBody>
          <a:bodyPr>
            <a:normAutofit/>
          </a:bodyPr>
          <a:lstStyle/>
          <a:p>
            <a:pPr eaLnBrk="1" hangingPunct="1"/>
            <a:endParaRPr lang="el-GR" dirty="0" smtClean="0">
              <a:solidFill>
                <a:schemeClr val="bg1"/>
              </a:solidFill>
            </a:endParaRPr>
          </a:p>
          <a:p>
            <a:pPr eaLnBrk="1" hangingPunct="1"/>
            <a:r>
              <a:rPr lang="el-GR" dirty="0" smtClean="0">
                <a:solidFill>
                  <a:schemeClr val="bg1"/>
                </a:solidFill>
              </a:rPr>
              <a:t>Θανατηφόρα ΠΕ</a:t>
            </a:r>
            <a:r>
              <a:rPr lang="en-GB" baseline="30000" dirty="0">
                <a:solidFill>
                  <a:schemeClr val="bg1"/>
                </a:solidFill>
              </a:rPr>
              <a:t>1</a:t>
            </a:r>
          </a:p>
          <a:p>
            <a:pPr eaLnBrk="1" hangingPunct="1"/>
            <a:r>
              <a:rPr lang="el-GR" dirty="0" smtClean="0">
                <a:solidFill>
                  <a:schemeClr val="bg1"/>
                </a:solidFill>
              </a:rPr>
              <a:t>Κίνδυνος υποτροπής ΦΘΕ</a:t>
            </a:r>
            <a:endParaRPr lang="en-GB" baseline="30000" dirty="0" smtClean="0">
              <a:solidFill>
                <a:schemeClr val="bg1"/>
              </a:solidFill>
            </a:endParaRPr>
          </a:p>
        </p:txBody>
      </p:sp>
      <p:sp>
        <p:nvSpPr>
          <p:cNvPr id="46084" name="Text Box 32"/>
          <p:cNvSpPr txBox="1">
            <a:spLocks noChangeArrowheads="1"/>
          </p:cNvSpPr>
          <p:nvPr/>
        </p:nvSpPr>
        <p:spPr bwMode="auto">
          <a:xfrm>
            <a:off x="293688" y="6230384"/>
            <a:ext cx="8542337" cy="556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lIns="90000" tIns="46800" rIns="90000" bIns="46800" anchor="b">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marL="228600" indent="-228600">
              <a:spcBef>
                <a:spcPct val="50000"/>
              </a:spcBef>
              <a:buAutoNum type="arabicPeriod"/>
            </a:pPr>
            <a:r>
              <a:rPr lang="en-GB" sz="1200" i="1" dirty="0" err="1" smtClean="0">
                <a:solidFill>
                  <a:schemeClr val="bg1"/>
                </a:solidFill>
              </a:rPr>
              <a:t>Geerts</a:t>
            </a:r>
            <a:r>
              <a:rPr lang="en-GB" sz="1200" i="1" dirty="0" smtClean="0">
                <a:solidFill>
                  <a:schemeClr val="bg1"/>
                </a:solidFill>
              </a:rPr>
              <a:t> WH et al. Chest 2008;133:381S–453S; </a:t>
            </a:r>
            <a:endParaRPr lang="el-GR" sz="1200" i="1" dirty="0" smtClean="0">
              <a:solidFill>
                <a:schemeClr val="bg1"/>
              </a:solidFill>
            </a:endParaRPr>
          </a:p>
          <a:p>
            <a:pPr marL="228600" indent="-228600">
              <a:spcBef>
                <a:spcPct val="50000"/>
              </a:spcBef>
              <a:buAutoNum type="arabicPeriod"/>
            </a:pPr>
            <a:r>
              <a:rPr lang="en-GB" sz="1200" i="1" dirty="0" err="1" smtClean="0">
                <a:solidFill>
                  <a:schemeClr val="bg1"/>
                </a:solidFill>
              </a:rPr>
              <a:t>Pengo</a:t>
            </a:r>
            <a:r>
              <a:rPr lang="en-GB" sz="1200" i="1" dirty="0" smtClean="0">
                <a:solidFill>
                  <a:schemeClr val="bg1"/>
                </a:solidFill>
              </a:rPr>
              <a:t> V et al. N </a:t>
            </a:r>
            <a:r>
              <a:rPr lang="en-GB" sz="1200" i="1" dirty="0" err="1" smtClean="0">
                <a:solidFill>
                  <a:schemeClr val="bg1"/>
                </a:solidFill>
              </a:rPr>
              <a:t>Engl</a:t>
            </a:r>
            <a:r>
              <a:rPr lang="en-GB" sz="1200" i="1" dirty="0" smtClean="0">
                <a:solidFill>
                  <a:schemeClr val="bg1"/>
                </a:solidFill>
              </a:rPr>
              <a:t> J Med 2004; 350:2257–226</a:t>
            </a:r>
            <a:r>
              <a:rPr lang="en-GB" sz="1200" dirty="0" smtClean="0">
                <a:solidFill>
                  <a:schemeClr val="bg1"/>
                </a:solidFill>
              </a:rPr>
              <a:t>4</a:t>
            </a:r>
            <a:r>
              <a:rPr lang="en-GB" sz="1200" dirty="0" smtClean="0">
                <a:solidFill>
                  <a:schemeClr val="tx1"/>
                </a:solidFill>
              </a:rPr>
              <a:t>;</a:t>
            </a:r>
            <a:endParaRPr lang="en-US" sz="1200" dirty="0">
              <a:solidFill>
                <a:schemeClr val="tx1"/>
              </a:solidFill>
            </a:endParaRPr>
          </a:p>
        </p:txBody>
      </p:sp>
      <p:sp>
        <p:nvSpPr>
          <p:cNvPr id="46086" name="Text Box 105"/>
          <p:cNvSpPr txBox="1">
            <a:spLocks noChangeArrowheads="1"/>
          </p:cNvSpPr>
          <p:nvPr/>
        </p:nvSpPr>
        <p:spPr bwMode="auto">
          <a:xfrm>
            <a:off x="5518277" y="4765670"/>
            <a:ext cx="331321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eaLnBrk="1" hangingPunct="1">
              <a:spcBef>
                <a:spcPct val="50000"/>
              </a:spcBef>
            </a:pPr>
            <a:r>
              <a:rPr lang="el-GR" sz="1600" b="1" dirty="0" err="1" smtClean="0"/>
              <a:t>Παθολογοανατομικό</a:t>
            </a:r>
            <a:r>
              <a:rPr lang="el-GR" sz="1600" b="1" dirty="0" smtClean="0"/>
              <a:t> εύρημα</a:t>
            </a:r>
            <a:r>
              <a:rPr lang="el-GR" sz="1600" b="1" dirty="0" smtClean="0">
                <a:solidFill>
                  <a:schemeClr val="bg1"/>
                </a:solidFill>
              </a:rPr>
              <a:t>: πρόσφατος θρόμβος σε  κεντρική πνευμονική αρτηρία</a:t>
            </a:r>
            <a:endParaRPr lang="en-US" sz="160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40740" y="1514901"/>
            <a:ext cx="3889852" cy="2858409"/>
          </a:xfrm>
          <a:prstGeom prst="rect">
            <a:avLst/>
          </a:prstGeom>
        </p:spPr>
      </p:pic>
    </p:spTree>
    <p:extLst>
      <p:ext uri="{BB962C8B-B14F-4D97-AF65-F5344CB8AC3E}">
        <p14:creationId xmlns="" xmlns:p14="http://schemas.microsoft.com/office/powerpoint/2010/main" val="37567373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descr="klausner thrombusa.png"/>
          <p:cNvPicPr>
            <a:picLocks noChangeAspect="1"/>
          </p:cNvPicPr>
          <p:nvPr/>
        </p:nvPicPr>
        <p:blipFill>
          <a:blip r:embed="rId3" cstate="print">
            <a:extLst>
              <a:ext uri="{28A0092B-C50C-407E-A947-70E740481C1C}">
                <a14:useLocalDpi xmlns="" xmlns:a14="http://schemas.microsoft.com/office/drawing/2010/main" val="0"/>
              </a:ext>
            </a:extLst>
          </a:blip>
          <a:srcRect l="6645"/>
          <a:stretch>
            <a:fillRect/>
          </a:stretch>
        </p:blipFill>
        <p:spPr bwMode="auto">
          <a:xfrm>
            <a:off x="323528" y="-44450"/>
            <a:ext cx="8531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Rectangle 12"/>
          <p:cNvSpPr>
            <a:spLocks noGrp="1" noChangeArrowheads="1"/>
          </p:cNvSpPr>
          <p:nvPr>
            <p:ph type="title" idx="4294967295"/>
          </p:nvPr>
        </p:nvSpPr>
        <p:spPr>
          <a:xfrm>
            <a:off x="323528" y="0"/>
            <a:ext cx="8382000" cy="1295400"/>
          </a:xfrm>
          <a:noFill/>
          <a:ln>
            <a:noFill/>
          </a:ln>
        </p:spPr>
        <p:txBody>
          <a:bodyPr>
            <a:normAutofit/>
          </a:bodyPr>
          <a:lstStyle/>
          <a:p>
            <a:pPr eaLnBrk="1" hangingPunct="1"/>
            <a:r>
              <a:rPr lang="el-GR" dirty="0" smtClean="0">
                <a:solidFill>
                  <a:srgbClr val="00B050"/>
                </a:solidFill>
              </a:rPr>
              <a:t>Πνευμονική εμβολή</a:t>
            </a:r>
            <a:endParaRPr lang="en-US" dirty="0" smtClean="0">
              <a:solidFill>
                <a:srgbClr val="00B050"/>
              </a:solidFill>
            </a:endParaRPr>
          </a:p>
        </p:txBody>
      </p:sp>
      <p:sp>
        <p:nvSpPr>
          <p:cNvPr id="9222" name="TextBox 26"/>
          <p:cNvSpPr txBox="1">
            <a:spLocks noChangeArrowheads="1"/>
          </p:cNvSpPr>
          <p:nvPr/>
        </p:nvSpPr>
        <p:spPr bwMode="auto">
          <a:xfrm>
            <a:off x="190178" y="1695450"/>
            <a:ext cx="3224213"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310" tIns="32155" rIns="64310"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a:r>
              <a:rPr lang="el-GR" b="1" dirty="0"/>
              <a:t>Πνευμονική εμβολή (ΠΕ)</a:t>
            </a:r>
            <a:endParaRPr lang="en-US" b="1" dirty="0"/>
          </a:p>
        </p:txBody>
      </p:sp>
      <p:sp>
        <p:nvSpPr>
          <p:cNvPr id="9223" name="TextBox 27"/>
          <p:cNvSpPr txBox="1">
            <a:spLocks noChangeArrowheads="1"/>
          </p:cNvSpPr>
          <p:nvPr/>
        </p:nvSpPr>
        <p:spPr bwMode="auto">
          <a:xfrm>
            <a:off x="5133653" y="2922588"/>
            <a:ext cx="1781175"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310" tIns="32155" rIns="64310"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a:r>
              <a:rPr lang="el-GR" b="1" dirty="0"/>
              <a:t>μετανάστευση</a:t>
            </a:r>
            <a:endParaRPr lang="en-US" b="1" dirty="0"/>
          </a:p>
        </p:txBody>
      </p:sp>
      <p:sp>
        <p:nvSpPr>
          <p:cNvPr id="9224" name="TextBox 28"/>
          <p:cNvSpPr txBox="1">
            <a:spLocks noChangeArrowheads="1"/>
          </p:cNvSpPr>
          <p:nvPr/>
        </p:nvSpPr>
        <p:spPr bwMode="auto">
          <a:xfrm>
            <a:off x="7443466" y="2927350"/>
            <a:ext cx="151765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310" tIns="32155" rIns="64310"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a:r>
              <a:rPr lang="el-GR" b="1" dirty="0"/>
              <a:t>Έμβολο </a:t>
            </a:r>
            <a:endParaRPr lang="en-US" b="1" dirty="0"/>
          </a:p>
        </p:txBody>
      </p:sp>
      <p:sp>
        <p:nvSpPr>
          <p:cNvPr id="9225" name="TextBox 29"/>
          <p:cNvSpPr txBox="1">
            <a:spLocks noChangeArrowheads="1"/>
          </p:cNvSpPr>
          <p:nvPr/>
        </p:nvSpPr>
        <p:spPr bwMode="auto">
          <a:xfrm>
            <a:off x="5965503" y="5313363"/>
            <a:ext cx="1517650"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310" tIns="32155" rIns="64310" bIns="32155">
            <a:spAutoFit/>
          </a:bodyPr>
          <a:lstStyle>
            <a:lvl1pPr defTabSz="642938" eaLnBrk="0" hangingPunct="0">
              <a:defRPr>
                <a:solidFill>
                  <a:srgbClr val="FFFF00"/>
                </a:solidFill>
                <a:latin typeface="Arial" charset="0"/>
                <a:cs typeface="Arial" charset="0"/>
              </a:defRPr>
            </a:lvl1pPr>
            <a:lvl2pPr marL="742950" indent="-285750" defTabSz="642938" eaLnBrk="0" hangingPunct="0">
              <a:defRPr>
                <a:solidFill>
                  <a:srgbClr val="FFFF00"/>
                </a:solidFill>
                <a:latin typeface="Arial" charset="0"/>
                <a:cs typeface="Arial" charset="0"/>
              </a:defRPr>
            </a:lvl2pPr>
            <a:lvl3pPr marL="1143000" indent="-228600" defTabSz="642938" eaLnBrk="0" hangingPunct="0">
              <a:defRPr>
                <a:solidFill>
                  <a:srgbClr val="FFFF00"/>
                </a:solidFill>
                <a:latin typeface="Arial" charset="0"/>
                <a:cs typeface="Arial" charset="0"/>
              </a:defRPr>
            </a:lvl3pPr>
            <a:lvl4pPr marL="1600200" indent="-228600" defTabSz="642938" eaLnBrk="0" hangingPunct="0">
              <a:defRPr>
                <a:solidFill>
                  <a:srgbClr val="FFFF00"/>
                </a:solidFill>
                <a:latin typeface="Arial" charset="0"/>
                <a:cs typeface="Arial" charset="0"/>
              </a:defRPr>
            </a:lvl4pPr>
            <a:lvl5pPr marL="2057400" indent="-228600" defTabSz="642938" eaLnBrk="0" hangingPunct="0">
              <a:defRPr>
                <a:solidFill>
                  <a:srgbClr val="FFFF00"/>
                </a:solidFill>
                <a:latin typeface="Arial" charset="0"/>
                <a:cs typeface="Arial" charset="0"/>
              </a:defRPr>
            </a:lvl5pPr>
            <a:lvl6pPr marL="2514600" indent="-228600" defTabSz="642938" eaLnBrk="0" fontAlgn="base" hangingPunct="0">
              <a:spcBef>
                <a:spcPct val="0"/>
              </a:spcBef>
              <a:spcAft>
                <a:spcPct val="0"/>
              </a:spcAft>
              <a:defRPr>
                <a:solidFill>
                  <a:srgbClr val="FFFF00"/>
                </a:solidFill>
                <a:latin typeface="Arial" charset="0"/>
                <a:cs typeface="Arial" charset="0"/>
              </a:defRPr>
            </a:lvl6pPr>
            <a:lvl7pPr marL="2971800" indent="-228600" defTabSz="642938" eaLnBrk="0" fontAlgn="base" hangingPunct="0">
              <a:spcBef>
                <a:spcPct val="0"/>
              </a:spcBef>
              <a:spcAft>
                <a:spcPct val="0"/>
              </a:spcAft>
              <a:defRPr>
                <a:solidFill>
                  <a:srgbClr val="FFFF00"/>
                </a:solidFill>
                <a:latin typeface="Arial" charset="0"/>
                <a:cs typeface="Arial" charset="0"/>
              </a:defRPr>
            </a:lvl7pPr>
            <a:lvl8pPr marL="3429000" indent="-228600" defTabSz="642938" eaLnBrk="0" fontAlgn="base" hangingPunct="0">
              <a:spcBef>
                <a:spcPct val="0"/>
              </a:spcBef>
              <a:spcAft>
                <a:spcPct val="0"/>
              </a:spcAft>
              <a:defRPr>
                <a:solidFill>
                  <a:srgbClr val="FFFF00"/>
                </a:solidFill>
                <a:latin typeface="Arial" charset="0"/>
                <a:cs typeface="Arial" charset="0"/>
              </a:defRPr>
            </a:lvl8pPr>
            <a:lvl9pPr marL="3886200" indent="-228600" defTabSz="642938" eaLnBrk="0" fontAlgn="base" hangingPunct="0">
              <a:spcBef>
                <a:spcPct val="0"/>
              </a:spcBef>
              <a:spcAft>
                <a:spcPct val="0"/>
              </a:spcAft>
              <a:defRPr>
                <a:solidFill>
                  <a:srgbClr val="FFFF00"/>
                </a:solidFill>
                <a:latin typeface="Arial" charset="0"/>
                <a:cs typeface="Arial" charset="0"/>
              </a:defRPr>
            </a:lvl9pPr>
          </a:lstStyle>
          <a:p>
            <a:pPr algn="ctr"/>
            <a:r>
              <a:rPr lang="el-GR" b="1" dirty="0"/>
              <a:t>Θρόμβος</a:t>
            </a:r>
            <a:r>
              <a:rPr lang="el-GR" b="1" dirty="0">
                <a:solidFill>
                  <a:schemeClr val="bg1"/>
                </a:solidFill>
              </a:rPr>
              <a:t> </a:t>
            </a:r>
            <a:endParaRPr lang="en-US" b="1" dirty="0">
              <a:solidFill>
                <a:schemeClr val="bg1"/>
              </a:solidFill>
            </a:endParaRPr>
          </a:p>
        </p:txBody>
      </p:sp>
      <p:sp>
        <p:nvSpPr>
          <p:cNvPr id="9226" name="Line 10"/>
          <p:cNvSpPr>
            <a:spLocks noChangeShapeType="1"/>
          </p:cNvSpPr>
          <p:nvPr/>
        </p:nvSpPr>
        <p:spPr bwMode="auto">
          <a:xfrm flipV="1">
            <a:off x="937891" y="2809875"/>
            <a:ext cx="714375" cy="11113"/>
          </a:xfrm>
          <a:prstGeom prst="line">
            <a:avLst/>
          </a:prstGeom>
          <a:noFill/>
          <a:ln w="25400">
            <a:solidFill>
              <a:srgbClr val="FFFF00"/>
            </a:solidFill>
            <a:round/>
            <a:headEnd/>
            <a:tailEnd type="triangle" w="med" len="med"/>
          </a:ln>
          <a:extLst>
            <a:ext uri="{909E8E84-426E-40DD-AFC4-6F175D3DCCD1}">
              <a14:hiddenFill xmlns="" xmlns:a14="http://schemas.microsoft.com/office/drawing/2010/main">
                <a:noFill/>
              </a14:hiddenFill>
            </a:ext>
          </a:extLst>
        </p:spPr>
        <p:txBody>
          <a:bodyPr anchor="ctr"/>
          <a:lstStyle/>
          <a:p>
            <a:endParaRPr lang="en-US"/>
          </a:p>
        </p:txBody>
      </p:sp>
      <p:sp>
        <p:nvSpPr>
          <p:cNvPr id="9227" name="Line 11"/>
          <p:cNvSpPr>
            <a:spLocks noChangeShapeType="1"/>
          </p:cNvSpPr>
          <p:nvPr/>
        </p:nvSpPr>
        <p:spPr bwMode="auto">
          <a:xfrm flipV="1">
            <a:off x="937891" y="2044700"/>
            <a:ext cx="11112" cy="785813"/>
          </a:xfrm>
          <a:prstGeom prst="line">
            <a:avLst/>
          </a:prstGeom>
          <a:noFill/>
          <a:ln w="25400">
            <a:solidFill>
              <a:srgbClr val="FFFF00"/>
            </a:solidFill>
            <a:round/>
            <a:headEnd/>
            <a:tailEnd/>
          </a:ln>
          <a:extLst>
            <a:ext uri="{909E8E84-426E-40DD-AFC4-6F175D3DCCD1}">
              <a14:hiddenFill xmlns="" xmlns:a14="http://schemas.microsoft.com/office/drawing/2010/main">
                <a:noFill/>
              </a14:hiddenFill>
            </a:ext>
          </a:extLst>
        </p:spPr>
        <p:txBody>
          <a:bodyPr anchor="ctr"/>
          <a:lstStyle/>
          <a:p>
            <a:endParaRPr lang="en-US"/>
          </a:p>
        </p:txBody>
      </p:sp>
    </p:spTree>
    <p:extLst>
      <p:ext uri="{BB962C8B-B14F-4D97-AF65-F5344CB8AC3E}">
        <p14:creationId xmlns="" xmlns:p14="http://schemas.microsoft.com/office/powerpoint/2010/main" val="34975362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5938841"/>
            <a:ext cx="9144000" cy="919163"/>
            <a:chOff x="0" y="3741"/>
            <a:chExt cx="5760" cy="579"/>
          </a:xfrm>
        </p:grpSpPr>
        <p:sp>
          <p:nvSpPr>
            <p:cNvPr id="41992" name="Rectangle 4"/>
            <p:cNvSpPr>
              <a:spLocks noChangeArrowheads="1"/>
            </p:cNvSpPr>
            <p:nvPr/>
          </p:nvSpPr>
          <p:spPr bwMode="auto">
            <a:xfrm>
              <a:off x="0" y="3784"/>
              <a:ext cx="5760" cy="536"/>
            </a:xfrm>
            <a:prstGeom prst="rect">
              <a:avLst/>
            </a:prstGeom>
            <a:gradFill rotWithShape="1">
              <a:gsLst>
                <a:gs pos="0">
                  <a:schemeClr val="bg1"/>
                </a:gs>
                <a:gs pos="100000">
                  <a:srgbClr val="7B688A"/>
                </a:gs>
              </a:gsLst>
              <a:lin ang="5400000" scaled="1"/>
            </a:gradFill>
            <a:ln w="9525">
              <a:noFill/>
              <a:miter lim="800000"/>
              <a:headEnd/>
              <a:tailEnd/>
            </a:ln>
          </p:spPr>
          <p:txBody>
            <a:bodyPr wrap="none" anchor="ctr"/>
            <a:lstStyle/>
            <a:p>
              <a:endParaRPr lang="el-GR"/>
            </a:p>
          </p:txBody>
        </p:sp>
        <p:pic>
          <p:nvPicPr>
            <p:cNvPr id="41991" name="Picture 9" descr="nrcardio"/>
            <p:cNvPicPr>
              <a:picLocks noChangeAspect="1" noChangeArrowheads="1"/>
            </p:cNvPicPr>
            <p:nvPr/>
          </p:nvPicPr>
          <p:blipFill>
            <a:blip r:embed="rId3" cstate="print"/>
            <a:srcRect/>
            <a:stretch>
              <a:fillRect/>
            </a:stretch>
          </p:blipFill>
          <p:spPr bwMode="auto">
            <a:xfrm>
              <a:off x="3822" y="3741"/>
              <a:ext cx="1668" cy="300"/>
            </a:xfrm>
            <a:prstGeom prst="rect">
              <a:avLst/>
            </a:prstGeom>
            <a:noFill/>
            <a:ln w="9525">
              <a:noFill/>
              <a:miter lim="800000"/>
              <a:headEnd/>
              <a:tailEnd/>
            </a:ln>
          </p:spPr>
        </p:pic>
      </p:grpSp>
      <p:sp>
        <p:nvSpPr>
          <p:cNvPr id="41987" name="Text Box 14"/>
          <p:cNvSpPr txBox="1">
            <a:spLocks noChangeArrowheads="1"/>
          </p:cNvSpPr>
          <p:nvPr/>
        </p:nvSpPr>
        <p:spPr bwMode="auto">
          <a:xfrm>
            <a:off x="457200" y="228600"/>
            <a:ext cx="8305800" cy="708025"/>
          </a:xfrm>
          <a:prstGeom prst="rect">
            <a:avLst/>
          </a:prstGeom>
          <a:noFill/>
          <a:ln w="9525">
            <a:noFill/>
            <a:miter lim="800000"/>
            <a:headEnd/>
            <a:tailEnd/>
          </a:ln>
        </p:spPr>
        <p:txBody>
          <a:bodyPr>
            <a:spAutoFit/>
          </a:bodyPr>
          <a:lstStyle/>
          <a:p>
            <a:pPr algn="ctr"/>
            <a:r>
              <a:rPr lang="el-GR" sz="2000" dirty="0">
                <a:solidFill>
                  <a:srgbClr val="00B050"/>
                </a:solidFill>
                <a:latin typeface="Arial" charset="0"/>
              </a:rPr>
              <a:t>Αξονική αγγειογραφία πνευμονικής αρτηρίας που αναδεικνύει πνευμονική εμβολή</a:t>
            </a:r>
            <a:endParaRPr lang="en-US" sz="2000" dirty="0">
              <a:solidFill>
                <a:srgbClr val="00B050"/>
              </a:solidFill>
              <a:latin typeface="Arial" charset="0"/>
            </a:endParaRPr>
          </a:p>
        </p:txBody>
      </p:sp>
      <p:pic>
        <p:nvPicPr>
          <p:cNvPr id="41989" name="Picture 42" descr="nrcardio"/>
          <p:cNvPicPr>
            <a:picLocks noChangeAspect="1" noChangeArrowheads="1"/>
          </p:cNvPicPr>
          <p:nvPr/>
        </p:nvPicPr>
        <p:blipFill>
          <a:blip r:embed="rId4" cstate="print"/>
          <a:srcRect/>
          <a:stretch>
            <a:fillRect/>
          </a:stretch>
        </p:blipFill>
        <p:spPr bwMode="auto">
          <a:xfrm>
            <a:off x="539552" y="1268760"/>
            <a:ext cx="4606925" cy="3971925"/>
          </a:xfrm>
          <a:prstGeom prst="rect">
            <a:avLst/>
          </a:prstGeom>
          <a:noFill/>
          <a:ln w="9525">
            <a:noFill/>
            <a:miter lim="800000"/>
            <a:headEnd/>
            <a:tailEnd/>
          </a:ln>
        </p:spPr>
      </p:pic>
      <p:pic>
        <p:nvPicPr>
          <p:cNvPr id="10" name="7 - Εικόνα" descr="imagesCA42I10E.jpg"/>
          <p:cNvPicPr>
            <a:picLocks noChangeAspect="1"/>
          </p:cNvPicPr>
          <p:nvPr/>
        </p:nvPicPr>
        <p:blipFill>
          <a:blip r:embed="rId5" cstate="print"/>
          <a:srcRect/>
          <a:stretch>
            <a:fillRect/>
          </a:stretch>
        </p:blipFill>
        <p:spPr bwMode="auto">
          <a:xfrm>
            <a:off x="5842018" y="1131114"/>
            <a:ext cx="2843808" cy="4127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Πνευμονική Εμβολή</a:t>
            </a:r>
            <a:endParaRPr lang="el-GR" dirty="0">
              <a:solidFill>
                <a:srgbClr val="00B050"/>
              </a:solidFill>
            </a:endParaRPr>
          </a:p>
        </p:txBody>
      </p:sp>
      <p:sp>
        <p:nvSpPr>
          <p:cNvPr id="3" name="2 - Θέση περιεχομένου"/>
          <p:cNvSpPr>
            <a:spLocks noGrp="1"/>
          </p:cNvSpPr>
          <p:nvPr>
            <p:ph idx="1"/>
          </p:nvPr>
        </p:nvSpPr>
        <p:spPr/>
        <p:txBody>
          <a:bodyPr/>
          <a:lstStyle/>
          <a:p>
            <a:r>
              <a:rPr lang="el-GR" dirty="0" smtClean="0">
                <a:solidFill>
                  <a:schemeClr val="bg1"/>
                </a:solidFill>
              </a:rPr>
              <a:t>Η ΠΕ είναι μια δυνητικά θανατηφόρα νόσος που στη σοβαρή της μορφή μπορεί να οδηγήσει σε κυκλοφοριακή καταπληξία, καρδιακή ανακοπή και αιφνίδιο θάνατο</a:t>
            </a:r>
            <a:endParaRPr lang="el-GR" dirty="0"/>
          </a:p>
        </p:txBody>
      </p:sp>
      <p:pic>
        <p:nvPicPr>
          <p:cNvPr id="384002" name="Picture 2" descr="https://www.thrombosisadviser.com/static/media/images/upload/vte/pulmonary-emobolism.png"/>
          <p:cNvPicPr>
            <a:picLocks noChangeAspect="1" noChangeArrowheads="1"/>
          </p:cNvPicPr>
          <p:nvPr/>
        </p:nvPicPr>
        <p:blipFill>
          <a:blip r:embed="rId2" cstate="print"/>
          <a:srcRect/>
          <a:stretch>
            <a:fillRect/>
          </a:stretch>
        </p:blipFill>
        <p:spPr bwMode="auto">
          <a:xfrm>
            <a:off x="2915816" y="3789040"/>
            <a:ext cx="3921652" cy="274028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Πνευμονική Εμβολή</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solidFill>
                  <a:srgbClr val="FFFF00"/>
                </a:solidFill>
              </a:rPr>
              <a:t>	Συνήθη </a:t>
            </a:r>
            <a:r>
              <a:rPr lang="el-GR" u="sng" dirty="0" smtClean="0">
                <a:solidFill>
                  <a:srgbClr val="FFFF00"/>
                </a:solidFill>
              </a:rPr>
              <a:t>σημεία και συμπτώματα</a:t>
            </a:r>
            <a:r>
              <a:rPr lang="el-GR" dirty="0" smtClean="0">
                <a:solidFill>
                  <a:srgbClr val="FFFF00"/>
                </a:solidFill>
              </a:rPr>
              <a:t>:</a:t>
            </a:r>
            <a:endParaRPr lang="en-US" dirty="0" smtClean="0">
              <a:solidFill>
                <a:srgbClr val="FFFF00"/>
              </a:solidFill>
            </a:endParaRPr>
          </a:p>
          <a:p>
            <a:r>
              <a:rPr lang="el-GR" dirty="0" smtClean="0">
                <a:solidFill>
                  <a:schemeClr val="bg1"/>
                </a:solidFill>
              </a:rPr>
              <a:t>Δύσπνοια</a:t>
            </a:r>
            <a:endParaRPr lang="en-US" dirty="0" smtClean="0">
              <a:solidFill>
                <a:schemeClr val="bg1"/>
              </a:solidFill>
            </a:endParaRPr>
          </a:p>
          <a:p>
            <a:r>
              <a:rPr lang="el-GR" dirty="0" smtClean="0">
                <a:solidFill>
                  <a:schemeClr val="bg1"/>
                </a:solidFill>
              </a:rPr>
              <a:t>Πλευριτικός πόνος</a:t>
            </a:r>
            <a:endParaRPr lang="en-US" dirty="0" smtClean="0">
              <a:solidFill>
                <a:schemeClr val="bg1"/>
              </a:solidFill>
            </a:endParaRPr>
          </a:p>
          <a:p>
            <a:r>
              <a:rPr lang="el-GR" dirty="0" smtClean="0">
                <a:solidFill>
                  <a:schemeClr val="bg1"/>
                </a:solidFill>
              </a:rPr>
              <a:t>Βήχας</a:t>
            </a:r>
            <a:endParaRPr lang="en-US" dirty="0" smtClean="0">
              <a:solidFill>
                <a:schemeClr val="bg1"/>
              </a:solidFill>
            </a:endParaRPr>
          </a:p>
          <a:p>
            <a:r>
              <a:rPr lang="el-GR" dirty="0" err="1" smtClean="0">
                <a:solidFill>
                  <a:schemeClr val="bg1"/>
                </a:solidFill>
              </a:rPr>
              <a:t>Οπισθοστερνικός</a:t>
            </a:r>
            <a:r>
              <a:rPr lang="el-GR" dirty="0" smtClean="0">
                <a:solidFill>
                  <a:schemeClr val="bg1"/>
                </a:solidFill>
              </a:rPr>
              <a:t> πόνος</a:t>
            </a:r>
            <a:endParaRPr lang="en-US" dirty="0" smtClean="0">
              <a:solidFill>
                <a:schemeClr val="bg1"/>
              </a:solidFill>
            </a:endParaRPr>
          </a:p>
          <a:p>
            <a:r>
              <a:rPr lang="el-GR" dirty="0" smtClean="0">
                <a:solidFill>
                  <a:schemeClr val="bg1"/>
                </a:solidFill>
              </a:rPr>
              <a:t>Πυρετός</a:t>
            </a:r>
            <a:endParaRPr lang="en-US" dirty="0" smtClean="0">
              <a:solidFill>
                <a:schemeClr val="bg1"/>
              </a:solidFill>
            </a:endParaRPr>
          </a:p>
          <a:p>
            <a:r>
              <a:rPr lang="el-GR" dirty="0" smtClean="0">
                <a:solidFill>
                  <a:schemeClr val="bg1"/>
                </a:solidFill>
              </a:rPr>
              <a:t>Αιμόπτυση</a:t>
            </a:r>
            <a:endParaRPr lang="en-US" dirty="0" smtClean="0">
              <a:solidFill>
                <a:schemeClr val="bg1"/>
              </a:solidFill>
            </a:endParaRPr>
          </a:p>
          <a:p>
            <a:r>
              <a:rPr lang="el-GR" dirty="0" smtClean="0">
                <a:solidFill>
                  <a:schemeClr val="bg1"/>
                </a:solidFill>
              </a:rPr>
              <a:t>Συγκοπή</a:t>
            </a:r>
            <a:endParaRPr lang="en-US" dirty="0" smtClean="0">
              <a:solidFill>
                <a:schemeClr val="bg1"/>
              </a:solidFill>
            </a:endParaRPr>
          </a:p>
          <a:p>
            <a:r>
              <a:rPr lang="el-GR" dirty="0" err="1" smtClean="0">
                <a:solidFill>
                  <a:schemeClr val="bg1"/>
                </a:solidFill>
              </a:rPr>
              <a:t>Ετερόπλευρο</a:t>
            </a:r>
            <a:r>
              <a:rPr lang="el-GR" dirty="0" smtClean="0">
                <a:solidFill>
                  <a:schemeClr val="bg1"/>
                </a:solidFill>
              </a:rPr>
              <a:t> άλγος κάτω άκρου</a:t>
            </a:r>
            <a:endParaRPr lang="en-US" dirty="0" smtClean="0">
              <a:solidFill>
                <a:schemeClr val="bg1"/>
              </a:solidFill>
            </a:endParaRPr>
          </a:p>
          <a:p>
            <a:r>
              <a:rPr lang="el-GR" dirty="0" smtClean="0">
                <a:solidFill>
                  <a:schemeClr val="bg1"/>
                </a:solidFill>
              </a:rPr>
              <a:t>Σημεία ΕΒΦΘ</a:t>
            </a:r>
            <a:r>
              <a:rPr lang="en-US" dirty="0" smtClean="0">
                <a:solidFill>
                  <a:schemeClr val="bg1"/>
                </a:solidFill>
              </a:rPr>
              <a:t> (</a:t>
            </a:r>
            <a:r>
              <a:rPr lang="el-GR" dirty="0" smtClean="0">
                <a:solidFill>
                  <a:schemeClr val="bg1"/>
                </a:solidFill>
              </a:rPr>
              <a:t>μονόπλευρο οίδημα μέλους</a:t>
            </a:r>
            <a:r>
              <a:rPr lang="en-US" dirty="0" smtClean="0">
                <a:solidFill>
                  <a:schemeClr val="bg1"/>
                </a:solidFill>
              </a:rPr>
              <a:t>)</a:t>
            </a:r>
          </a:p>
          <a:p>
            <a:endParaRPr lang="el-GR"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00B050"/>
                </a:solidFill>
              </a:rPr>
              <a:t>Απώτερες επιπλοκές της ΦΘΕ </a:t>
            </a:r>
            <a:endParaRPr lang="el-GR" dirty="0">
              <a:solidFill>
                <a:srgbClr val="00B050"/>
              </a:solidFill>
            </a:endParaRPr>
          </a:p>
        </p:txBody>
      </p:sp>
      <p:sp>
        <p:nvSpPr>
          <p:cNvPr id="3" name="2 - Θέση περιεχομένου"/>
          <p:cNvSpPr>
            <a:spLocks noGrp="1"/>
          </p:cNvSpPr>
          <p:nvPr>
            <p:ph idx="1"/>
          </p:nvPr>
        </p:nvSpPr>
        <p:spPr/>
        <p:txBody>
          <a:bodyPr/>
          <a:lstStyle/>
          <a:p>
            <a:pPr lvl="1"/>
            <a:r>
              <a:rPr lang="el-GR" u="sng" dirty="0" err="1" smtClean="0">
                <a:solidFill>
                  <a:srgbClr val="FFFF00"/>
                </a:solidFill>
              </a:rPr>
              <a:t>Μεταθρομβωτικό</a:t>
            </a:r>
            <a:r>
              <a:rPr lang="el-GR" u="sng" dirty="0" smtClean="0">
                <a:solidFill>
                  <a:srgbClr val="FFFF00"/>
                </a:solidFill>
              </a:rPr>
              <a:t> σύνδρομο</a:t>
            </a:r>
            <a:r>
              <a:rPr lang="el-GR" dirty="0" smtClean="0">
                <a:solidFill>
                  <a:schemeClr val="bg1">
                    <a:lumMod val="95000"/>
                  </a:schemeClr>
                </a:solidFill>
              </a:rPr>
              <a:t>: 20-50% μετά ΕΒΦΘ</a:t>
            </a:r>
          </a:p>
          <a:p>
            <a:pPr lvl="2"/>
            <a:r>
              <a:rPr lang="el-GR" dirty="0" smtClean="0">
                <a:solidFill>
                  <a:schemeClr val="bg1">
                    <a:lumMod val="95000"/>
                  </a:schemeClr>
                </a:solidFill>
              </a:rPr>
              <a:t>Χρόνιος πόνος του άκρου, οίδημα, φλεβικά έλκη</a:t>
            </a:r>
          </a:p>
          <a:p>
            <a:pPr lvl="1"/>
            <a:r>
              <a:rPr lang="el-GR" u="sng" dirty="0" smtClean="0">
                <a:solidFill>
                  <a:srgbClr val="FFFF00"/>
                </a:solidFill>
              </a:rPr>
              <a:t>Χρόνια </a:t>
            </a:r>
            <a:r>
              <a:rPr lang="el-GR" u="sng" dirty="0" err="1" smtClean="0">
                <a:solidFill>
                  <a:srgbClr val="FFFF00"/>
                </a:solidFill>
              </a:rPr>
              <a:t>Θρομβοεμβολική</a:t>
            </a:r>
            <a:r>
              <a:rPr lang="el-GR" u="sng" dirty="0" smtClean="0">
                <a:solidFill>
                  <a:srgbClr val="FFFF00"/>
                </a:solidFill>
              </a:rPr>
              <a:t> Πνευμονική Υπέρταση </a:t>
            </a:r>
            <a:r>
              <a:rPr lang="el-GR" dirty="0" smtClean="0">
                <a:solidFill>
                  <a:schemeClr val="bg1">
                    <a:lumMod val="95000"/>
                  </a:schemeClr>
                </a:solidFill>
              </a:rPr>
              <a:t>(</a:t>
            </a:r>
            <a:r>
              <a:rPr lang="en-US" dirty="0" smtClean="0">
                <a:solidFill>
                  <a:schemeClr val="bg1">
                    <a:lumMod val="95000"/>
                  </a:schemeClr>
                </a:solidFill>
              </a:rPr>
              <a:t>CTEPH</a:t>
            </a:r>
            <a:r>
              <a:rPr lang="el-GR" dirty="0" smtClean="0">
                <a:solidFill>
                  <a:schemeClr val="bg1">
                    <a:lumMod val="95000"/>
                  </a:schemeClr>
                </a:solidFill>
              </a:rPr>
              <a:t>): 2-4% μετά ΠΕ</a:t>
            </a:r>
          </a:p>
          <a:p>
            <a:pPr lvl="2"/>
            <a:r>
              <a:rPr lang="el-GR" dirty="0" smtClean="0">
                <a:solidFill>
                  <a:schemeClr val="bg1">
                    <a:lumMod val="95000"/>
                  </a:schemeClr>
                </a:solidFill>
              </a:rPr>
              <a:t>Δύσπνοια, δυσανεξία στη κόπωση</a:t>
            </a:r>
          </a:p>
          <a:p>
            <a:pPr lvl="2">
              <a:buNone/>
            </a:pPr>
            <a:r>
              <a:rPr lang="el-GR" dirty="0" smtClean="0">
                <a:solidFill>
                  <a:schemeClr val="bg1">
                    <a:lumMod val="95000"/>
                  </a:schemeClr>
                </a:solidFill>
              </a:rPr>
              <a:t>Αρνητική επίπτωση στην ποιότητα ζωής</a:t>
            </a:r>
          </a:p>
          <a:p>
            <a:endParaRPr lang="el-GR" dirty="0"/>
          </a:p>
        </p:txBody>
      </p:sp>
      <p:pic>
        <p:nvPicPr>
          <p:cNvPr id="4" name="Picture 3" descr="C:\My Documents\PATRAS NEW\IOANNINA THROMB SEMINAR\PICS\PTS\100_3186.JPG"/>
          <p:cNvPicPr>
            <a:picLocks noChangeAspect="1" noChangeArrowheads="1"/>
          </p:cNvPicPr>
          <p:nvPr/>
        </p:nvPicPr>
        <p:blipFill>
          <a:blip r:embed="rId2" cstate="print"/>
          <a:srcRect/>
          <a:stretch>
            <a:fillRect/>
          </a:stretch>
        </p:blipFill>
        <p:spPr bwMode="auto">
          <a:xfrm>
            <a:off x="0" y="4583326"/>
            <a:ext cx="3122617" cy="2274674"/>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935018" y="4527463"/>
            <a:ext cx="3208982" cy="2330537"/>
          </a:xfrm>
          <a:prstGeom prst="rect">
            <a:avLst/>
          </a:prstGeom>
          <a:noFill/>
          <a:ln w="9525">
            <a:noFill/>
            <a:miter lim="800000"/>
            <a:headEnd/>
            <a:tailEnd/>
          </a:ln>
        </p:spPr>
      </p:pic>
      <p:cxnSp>
        <p:nvCxnSpPr>
          <p:cNvPr id="7" name="6 - Ευθύγραμμο βέλος σύνδεσης"/>
          <p:cNvCxnSpPr/>
          <p:nvPr/>
        </p:nvCxnSpPr>
        <p:spPr>
          <a:xfrm rot="5400000">
            <a:off x="-535817" y="2893215"/>
            <a:ext cx="2357454" cy="57150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16200000" flipH="1">
            <a:off x="7358082" y="3643314"/>
            <a:ext cx="1214446" cy="7143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normAutofit/>
          </a:bodyPr>
          <a:lstStyle/>
          <a:p>
            <a:r>
              <a:rPr lang="el-GR" dirty="0" smtClean="0">
                <a:solidFill>
                  <a:srgbClr val="00B050"/>
                </a:solidFill>
              </a:rPr>
              <a:t>Παράγοντες κινδύνου για ΦΘΕ</a:t>
            </a:r>
          </a:p>
        </p:txBody>
      </p:sp>
      <p:sp>
        <p:nvSpPr>
          <p:cNvPr id="12291" name="2 - Θέση περιεχομένου"/>
          <p:cNvSpPr>
            <a:spLocks noGrp="1"/>
          </p:cNvSpPr>
          <p:nvPr>
            <p:ph idx="1"/>
          </p:nvPr>
        </p:nvSpPr>
        <p:spPr/>
        <p:txBody>
          <a:bodyPr/>
          <a:lstStyle/>
          <a:p>
            <a:r>
              <a:rPr lang="el-GR" sz="2400" dirty="0" smtClean="0">
                <a:solidFill>
                  <a:schemeClr val="bg1"/>
                </a:solidFill>
              </a:rPr>
              <a:t>Χειρουργική επέμβαση</a:t>
            </a:r>
          </a:p>
          <a:p>
            <a:r>
              <a:rPr lang="el-GR" sz="2400" u="sng" dirty="0" smtClean="0">
                <a:solidFill>
                  <a:schemeClr val="bg1"/>
                </a:solidFill>
              </a:rPr>
              <a:t>Τραύμα</a:t>
            </a:r>
            <a:r>
              <a:rPr lang="el-GR" sz="2400" dirty="0" smtClean="0">
                <a:solidFill>
                  <a:schemeClr val="bg1"/>
                </a:solidFill>
              </a:rPr>
              <a:t> (μείζον τραύμα ή κάκωση κάτω άκρου)</a:t>
            </a:r>
          </a:p>
          <a:p>
            <a:r>
              <a:rPr lang="el-GR" sz="2400" u="sng" dirty="0" smtClean="0">
                <a:solidFill>
                  <a:schemeClr val="bg1"/>
                </a:solidFill>
              </a:rPr>
              <a:t>Ακινητοποίηση</a:t>
            </a:r>
            <a:r>
              <a:rPr lang="el-GR" sz="2400" dirty="0" smtClean="0">
                <a:solidFill>
                  <a:schemeClr val="bg1"/>
                </a:solidFill>
              </a:rPr>
              <a:t>, πάρεση κάτω άκρου</a:t>
            </a:r>
          </a:p>
          <a:p>
            <a:r>
              <a:rPr lang="el-GR" sz="2400" u="sng" dirty="0" smtClean="0">
                <a:solidFill>
                  <a:schemeClr val="bg1"/>
                </a:solidFill>
              </a:rPr>
              <a:t>Καρκίνος</a:t>
            </a:r>
            <a:r>
              <a:rPr lang="el-GR" sz="2400" dirty="0" smtClean="0">
                <a:solidFill>
                  <a:schemeClr val="bg1"/>
                </a:solidFill>
              </a:rPr>
              <a:t> (ενεργός ή μη εμφανής)</a:t>
            </a:r>
          </a:p>
          <a:p>
            <a:r>
              <a:rPr lang="el-GR" sz="2400" dirty="0" smtClean="0">
                <a:solidFill>
                  <a:schemeClr val="bg1"/>
                </a:solidFill>
              </a:rPr>
              <a:t>Θεραπεία καρκίνου (Ορμονική, χημειοθεραπεία, ακτινοθεραπεία, αναστολείς </a:t>
            </a:r>
            <a:r>
              <a:rPr lang="el-GR" sz="2400" dirty="0" err="1" smtClean="0">
                <a:solidFill>
                  <a:schemeClr val="bg1"/>
                </a:solidFill>
              </a:rPr>
              <a:t>αγγειογένεσης</a:t>
            </a:r>
            <a:r>
              <a:rPr lang="el-GR" sz="2400" dirty="0" smtClean="0">
                <a:solidFill>
                  <a:schemeClr val="bg1"/>
                </a:solidFill>
              </a:rPr>
              <a:t>)</a:t>
            </a:r>
          </a:p>
          <a:p>
            <a:r>
              <a:rPr lang="el-GR" sz="2400" dirty="0" smtClean="0">
                <a:solidFill>
                  <a:schemeClr val="bg1"/>
                </a:solidFill>
              </a:rPr>
              <a:t>Συμπίεση φλέβας (όγκος, αιμάτωμα, αρτηριακή ανωμαλία)</a:t>
            </a:r>
          </a:p>
          <a:p>
            <a:r>
              <a:rPr lang="el-GR" sz="2400" u="sng" dirty="0" smtClean="0">
                <a:solidFill>
                  <a:schemeClr val="bg1"/>
                </a:solidFill>
              </a:rPr>
              <a:t>Προηγούμενη </a:t>
            </a:r>
            <a:r>
              <a:rPr lang="en-US" sz="2400" u="sng" dirty="0" smtClean="0">
                <a:solidFill>
                  <a:schemeClr val="bg1"/>
                </a:solidFill>
              </a:rPr>
              <a:t>VTE</a:t>
            </a:r>
          </a:p>
          <a:p>
            <a:r>
              <a:rPr lang="el-GR" sz="2400" dirty="0" smtClean="0">
                <a:solidFill>
                  <a:schemeClr val="bg1"/>
                </a:solidFill>
              </a:rPr>
              <a:t>Ηλικία άνω των 60</a:t>
            </a:r>
          </a:p>
          <a:p>
            <a:r>
              <a:rPr lang="el-GR" sz="2400" dirty="0" smtClean="0">
                <a:solidFill>
                  <a:schemeClr val="bg1"/>
                </a:solidFill>
              </a:rPr>
              <a:t>Κύηση και ως 6 εβδομάδες λοχείας</a:t>
            </a:r>
          </a:p>
          <a:p>
            <a:endParaRPr lang="el-GR" sz="1600" dirty="0" smtClean="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a:bodyPr>
          <a:lstStyle/>
          <a:p>
            <a:r>
              <a:rPr lang="el-GR" dirty="0" smtClean="0">
                <a:solidFill>
                  <a:srgbClr val="00B050"/>
                </a:solidFill>
              </a:rPr>
              <a:t>Παράγοντες κινδύνου για ΦΘΕ</a:t>
            </a:r>
            <a:endParaRPr lang="el-GR" dirty="0" smtClean="0"/>
          </a:p>
        </p:txBody>
      </p:sp>
      <p:sp>
        <p:nvSpPr>
          <p:cNvPr id="13315" name="2 - Θέση περιεχομένου"/>
          <p:cNvSpPr>
            <a:spLocks noGrp="1"/>
          </p:cNvSpPr>
          <p:nvPr>
            <p:ph idx="1"/>
          </p:nvPr>
        </p:nvSpPr>
        <p:spPr/>
        <p:txBody>
          <a:bodyPr>
            <a:noAutofit/>
          </a:bodyPr>
          <a:lstStyle/>
          <a:p>
            <a:r>
              <a:rPr lang="el-GR" sz="2400" dirty="0" smtClean="0">
                <a:solidFill>
                  <a:schemeClr val="bg1"/>
                </a:solidFill>
              </a:rPr>
              <a:t>Από του στόματος αντισυλληπτικά που περιέχουν οιστρογόνα και ορμονοθεραπείες υποκατάστασης</a:t>
            </a:r>
          </a:p>
          <a:p>
            <a:r>
              <a:rPr lang="el-GR" sz="2400" dirty="0" smtClean="0">
                <a:solidFill>
                  <a:schemeClr val="bg1"/>
                </a:solidFill>
              </a:rPr>
              <a:t>Ειδικοί ρυθμιστές υποδοχέων οιστρογόνων</a:t>
            </a:r>
          </a:p>
          <a:p>
            <a:r>
              <a:rPr lang="el-GR" sz="2400" dirty="0" smtClean="0">
                <a:solidFill>
                  <a:schemeClr val="bg1"/>
                </a:solidFill>
              </a:rPr>
              <a:t>Διεγέρτες </a:t>
            </a:r>
            <a:r>
              <a:rPr lang="el-GR" sz="2400" dirty="0" err="1" smtClean="0">
                <a:solidFill>
                  <a:schemeClr val="bg1"/>
                </a:solidFill>
              </a:rPr>
              <a:t>ερυθροποίησης</a:t>
            </a:r>
            <a:endParaRPr lang="el-GR" sz="2400" dirty="0" smtClean="0">
              <a:solidFill>
                <a:schemeClr val="bg1"/>
              </a:solidFill>
            </a:endParaRPr>
          </a:p>
          <a:p>
            <a:r>
              <a:rPr lang="el-GR" sz="2400" dirty="0" smtClean="0">
                <a:solidFill>
                  <a:schemeClr val="bg1"/>
                </a:solidFill>
              </a:rPr>
              <a:t>Οξεία νόσος</a:t>
            </a:r>
          </a:p>
          <a:p>
            <a:r>
              <a:rPr lang="el-GR" sz="2400" dirty="0" smtClean="0">
                <a:solidFill>
                  <a:schemeClr val="bg1"/>
                </a:solidFill>
              </a:rPr>
              <a:t>Φλεγμονώδης νόσος του εντέρου</a:t>
            </a:r>
          </a:p>
          <a:p>
            <a:r>
              <a:rPr lang="el-GR" sz="2400" dirty="0" err="1" smtClean="0">
                <a:solidFill>
                  <a:schemeClr val="bg1"/>
                </a:solidFill>
              </a:rPr>
              <a:t>Μυελουπερπλαστικές</a:t>
            </a:r>
            <a:r>
              <a:rPr lang="el-GR" sz="2400" dirty="0" smtClean="0">
                <a:solidFill>
                  <a:schemeClr val="bg1"/>
                </a:solidFill>
              </a:rPr>
              <a:t> διαταραχές</a:t>
            </a:r>
          </a:p>
          <a:p>
            <a:r>
              <a:rPr lang="el-GR" sz="2400" dirty="0" smtClean="0">
                <a:solidFill>
                  <a:schemeClr val="bg1"/>
                </a:solidFill>
              </a:rPr>
              <a:t>Νυκτερινή </a:t>
            </a:r>
            <a:r>
              <a:rPr lang="el-GR" sz="2400" dirty="0" err="1" smtClean="0">
                <a:solidFill>
                  <a:schemeClr val="bg1"/>
                </a:solidFill>
              </a:rPr>
              <a:t>παροξυσμική</a:t>
            </a:r>
            <a:r>
              <a:rPr lang="el-GR" sz="2400" dirty="0" smtClean="0">
                <a:solidFill>
                  <a:schemeClr val="bg1"/>
                </a:solidFill>
              </a:rPr>
              <a:t> </a:t>
            </a:r>
            <a:r>
              <a:rPr lang="el-GR" sz="2400" dirty="0" err="1" smtClean="0">
                <a:solidFill>
                  <a:schemeClr val="bg1"/>
                </a:solidFill>
              </a:rPr>
              <a:t>αιμοσφαιρινουρία</a:t>
            </a:r>
            <a:endParaRPr lang="el-GR" sz="2400" dirty="0" smtClean="0">
              <a:solidFill>
                <a:schemeClr val="bg1"/>
              </a:solidFill>
            </a:endParaRPr>
          </a:p>
          <a:p>
            <a:r>
              <a:rPr lang="el-GR" sz="2400" dirty="0" smtClean="0">
                <a:solidFill>
                  <a:schemeClr val="bg1"/>
                </a:solidFill>
              </a:rPr>
              <a:t>Παχυσαρκία (ΒΜΙ&gt;30</a:t>
            </a:r>
            <a:r>
              <a:rPr lang="en-US" sz="2400" dirty="0" smtClean="0">
                <a:solidFill>
                  <a:schemeClr val="bg1"/>
                </a:solidFill>
              </a:rPr>
              <a:t>kg/m2</a:t>
            </a:r>
            <a:r>
              <a:rPr lang="el-GR" sz="2400" dirty="0" smtClean="0">
                <a:solidFill>
                  <a:schemeClr val="bg1"/>
                </a:solidFill>
              </a:rPr>
              <a:t>)</a:t>
            </a:r>
            <a:endParaRPr lang="en-US" sz="2400" dirty="0" smtClean="0">
              <a:solidFill>
                <a:schemeClr val="bg1"/>
              </a:solidFill>
            </a:endParaRPr>
          </a:p>
          <a:p>
            <a:r>
              <a:rPr lang="el-GR" sz="2400" dirty="0" smtClean="0">
                <a:solidFill>
                  <a:schemeClr val="bg1"/>
                </a:solidFill>
              </a:rPr>
              <a:t>Καθετηριασμός κεντρικής φλέβας</a:t>
            </a:r>
          </a:p>
          <a:p>
            <a:r>
              <a:rPr lang="el-GR" sz="2400" dirty="0" smtClean="0">
                <a:solidFill>
                  <a:schemeClr val="bg1"/>
                </a:solidFill>
              </a:rPr>
              <a:t>Κληρονομική ή επίκτητη </a:t>
            </a:r>
            <a:r>
              <a:rPr lang="el-GR" sz="2400" dirty="0" err="1" smtClean="0">
                <a:solidFill>
                  <a:schemeClr val="bg1"/>
                </a:solidFill>
              </a:rPr>
              <a:t>θρομβοφιλία</a:t>
            </a:r>
            <a:endParaRPr lang="el-GR" sz="2400"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xfrm>
            <a:off x="7010400" y="6589713"/>
            <a:ext cx="2133600" cy="2682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buSzPct val="100000"/>
            </a:pPr>
            <a:fld id="{C28C7419-724D-473A-B0BB-0DFCCF4C536E}" type="slidenum">
              <a:rPr lang="el-GR" altLang="el-GR">
                <a:solidFill>
                  <a:srgbClr val="FFFFFF"/>
                </a:solidFill>
                <a:latin typeface="Arial Unicode MS" pitchFamily="34" charset="-128"/>
                <a:ea typeface="Arial Unicode MS" pitchFamily="34" charset="-128"/>
                <a:cs typeface="Arial Unicode MS" pitchFamily="34" charset="-128"/>
                <a:sym typeface="Arial" charset="0"/>
              </a:rPr>
              <a:pPr eaLnBrk="0" hangingPunct="0">
                <a:buSzPct val="100000"/>
              </a:pPr>
              <a:t>19</a:t>
            </a:fld>
            <a:endParaRPr lang="el-GR" altLang="el-GR">
              <a:solidFill>
                <a:srgbClr val="FFFFFF"/>
              </a:solidFill>
              <a:latin typeface="Arial Unicode MS" pitchFamily="34" charset="-128"/>
              <a:ea typeface="Arial Unicode MS" pitchFamily="34" charset="-128"/>
              <a:cs typeface="Arial Unicode MS" pitchFamily="34" charset="-128"/>
              <a:sym typeface="Arial" charset="0"/>
            </a:endParaRPr>
          </a:p>
        </p:txBody>
      </p:sp>
      <p:sp>
        <p:nvSpPr>
          <p:cNvPr id="10243" name="Rectangle 15"/>
          <p:cNvSpPr>
            <a:spLocks noGrp="1" noChangeArrowheads="1"/>
          </p:cNvSpPr>
          <p:nvPr>
            <p:ph type="title"/>
          </p:nvPr>
        </p:nvSpPr>
        <p:spPr>
          <a:xfrm>
            <a:off x="1115616" y="332656"/>
            <a:ext cx="7262812" cy="777875"/>
          </a:xfrm>
          <a:noFill/>
        </p:spPr>
        <p:txBody>
          <a:bodyPr>
            <a:normAutofit/>
          </a:bodyPr>
          <a:lstStyle/>
          <a:p>
            <a:r>
              <a:rPr lang="el-GR" altLang="el-GR" sz="3600" dirty="0" smtClean="0">
                <a:solidFill>
                  <a:srgbClr val="00B050"/>
                </a:solidFill>
                <a:latin typeface="+mn-lt"/>
                <a:ea typeface="Arial Unicode MS" pitchFamily="34" charset="-128"/>
                <a:cs typeface="Arial Unicode MS" pitchFamily="34" charset="-128"/>
                <a:sym typeface="Arial" charset="0"/>
              </a:rPr>
              <a:t>Ετερογένεια αιτιολογίας ΦΘΕ</a:t>
            </a:r>
          </a:p>
        </p:txBody>
      </p:sp>
      <p:sp>
        <p:nvSpPr>
          <p:cNvPr id="10244" name="Rectangle 16"/>
          <p:cNvSpPr>
            <a:spLocks noGrp="1" noChangeArrowheads="1"/>
          </p:cNvSpPr>
          <p:nvPr>
            <p:ph type="body" idx="1"/>
          </p:nvPr>
        </p:nvSpPr>
        <p:spPr>
          <a:xfrm>
            <a:off x="395536" y="1124744"/>
            <a:ext cx="8229600" cy="4525963"/>
          </a:xfrm>
        </p:spPr>
        <p:txBody>
          <a:bodyPr>
            <a:noAutofit/>
          </a:bodyPr>
          <a:lstStyle/>
          <a:p>
            <a:pPr>
              <a:buClr>
                <a:srgbClr val="EC008C"/>
              </a:buClr>
            </a:pPr>
            <a:r>
              <a:rPr lang="el-GR" altLang="el-GR" sz="2000" dirty="0" smtClean="0">
                <a:solidFill>
                  <a:srgbClr val="FFFFFF"/>
                </a:solidFill>
                <a:latin typeface="+mj-lt"/>
                <a:ea typeface="Arial Unicode MS" pitchFamily="34" charset="-128"/>
                <a:cs typeface="Arial Unicode MS" pitchFamily="34" charset="-128"/>
                <a:sym typeface="Arial" charset="0"/>
              </a:rPr>
              <a:t>Η </a:t>
            </a:r>
            <a:r>
              <a:rPr lang="el-GR" altLang="el-GR" sz="2000" dirty="0" smtClean="0">
                <a:solidFill>
                  <a:srgbClr val="FFFF00"/>
                </a:solidFill>
                <a:latin typeface="+mj-lt"/>
                <a:ea typeface="Arial Unicode MS" pitchFamily="34" charset="-128"/>
                <a:cs typeface="Arial Unicode MS" pitchFamily="34" charset="-128"/>
                <a:sym typeface="Arial" charset="0"/>
              </a:rPr>
              <a:t>τριάδα του Virchow </a:t>
            </a:r>
            <a:r>
              <a:rPr lang="el-GR" altLang="el-GR" sz="2000" dirty="0" smtClean="0">
                <a:solidFill>
                  <a:srgbClr val="FFFFFF"/>
                </a:solidFill>
                <a:latin typeface="+mj-lt"/>
                <a:ea typeface="Arial Unicode MS" pitchFamily="34" charset="-128"/>
                <a:cs typeface="Arial Unicode MS" pitchFamily="34" charset="-128"/>
                <a:sym typeface="Arial" charset="0"/>
              </a:rPr>
              <a:t>περιγράφει τους τρεις γενικούς παράγοντες που προδιαθέτουν σε θρόμβωση. Οι παράγοντες είναι:</a:t>
            </a:r>
            <a:r>
              <a:rPr lang="el-GR" altLang="el-GR" sz="2000" baseline="30000" dirty="0" smtClean="0">
                <a:solidFill>
                  <a:srgbClr val="FFFFFF"/>
                </a:solidFill>
                <a:latin typeface="+mj-lt"/>
                <a:ea typeface="Arial Unicode MS" pitchFamily="34" charset="-128"/>
                <a:cs typeface="Arial Unicode MS" pitchFamily="34" charset="-128"/>
                <a:sym typeface="Arial" charset="0"/>
              </a:rPr>
              <a:t>2</a:t>
            </a:r>
          </a:p>
          <a:p>
            <a:pPr lvl="1">
              <a:buClr>
                <a:srgbClr val="EC008C"/>
              </a:buClr>
            </a:pPr>
            <a:r>
              <a:rPr lang="el-GR" altLang="el-GR" sz="2000" dirty="0" smtClean="0">
                <a:solidFill>
                  <a:srgbClr val="FFFFFF"/>
                </a:solidFill>
                <a:latin typeface="+mj-lt"/>
                <a:ea typeface="Arial Unicode MS" pitchFamily="34" charset="-128"/>
                <a:cs typeface="Arial Unicode MS" pitchFamily="34" charset="-128"/>
                <a:sym typeface="Arial" charset="0"/>
              </a:rPr>
              <a:t>Ο </a:t>
            </a:r>
            <a:r>
              <a:rPr lang="el-GR" altLang="el-GR" sz="2000" u="sng" dirty="0" smtClean="0">
                <a:solidFill>
                  <a:srgbClr val="FFFFFF"/>
                </a:solidFill>
                <a:latin typeface="+mj-lt"/>
                <a:ea typeface="Arial Unicode MS" pitchFamily="34" charset="-128"/>
                <a:cs typeface="Arial Unicode MS" pitchFamily="34" charset="-128"/>
                <a:sym typeface="Arial" charset="0"/>
              </a:rPr>
              <a:t>τραυματισμός του αγγειακού τοιχώματος </a:t>
            </a:r>
            <a:r>
              <a:rPr lang="el-GR" altLang="el-GR" sz="2000" dirty="0" smtClean="0">
                <a:solidFill>
                  <a:srgbClr val="FFFFFF"/>
                </a:solidFill>
                <a:latin typeface="+mj-lt"/>
                <a:ea typeface="Arial Unicode MS" pitchFamily="34" charset="-128"/>
                <a:cs typeface="Arial Unicode MS" pitchFamily="34" charset="-128"/>
                <a:sym typeface="Arial" charset="0"/>
              </a:rPr>
              <a:t>(μπορεί να προκληθεί π.χ. μετά από μια </a:t>
            </a:r>
            <a:r>
              <a:rPr lang="el-GR" altLang="el-GR" sz="2000" u="sng" dirty="0" smtClean="0">
                <a:solidFill>
                  <a:srgbClr val="FFFFFF"/>
                </a:solidFill>
                <a:latin typeface="+mj-lt"/>
                <a:ea typeface="Arial Unicode MS" pitchFamily="34" charset="-128"/>
                <a:cs typeface="Arial Unicode MS" pitchFamily="34" charset="-128"/>
                <a:sym typeface="Arial" charset="0"/>
              </a:rPr>
              <a:t>χειρουργική</a:t>
            </a:r>
            <a:r>
              <a:rPr lang="el-GR" altLang="el-GR" sz="2000" dirty="0" smtClean="0">
                <a:solidFill>
                  <a:srgbClr val="FFFFFF"/>
                </a:solidFill>
                <a:latin typeface="+mj-lt"/>
                <a:ea typeface="Arial Unicode MS" pitchFamily="34" charset="-128"/>
                <a:cs typeface="Arial Unicode MS" pitchFamily="34" charset="-128"/>
                <a:sym typeface="Arial" charset="0"/>
              </a:rPr>
              <a:t> επέμβαση)</a:t>
            </a:r>
          </a:p>
          <a:p>
            <a:pPr lvl="1">
              <a:buClr>
                <a:srgbClr val="EC008C"/>
              </a:buClr>
            </a:pPr>
            <a:r>
              <a:rPr lang="el-GR" altLang="el-GR" sz="2000" dirty="0" smtClean="0">
                <a:solidFill>
                  <a:srgbClr val="FFFFFF"/>
                </a:solidFill>
                <a:latin typeface="+mj-lt"/>
                <a:ea typeface="Arial Unicode MS" pitchFamily="34" charset="-128"/>
                <a:cs typeface="Arial Unicode MS" pitchFamily="34" charset="-128"/>
                <a:sym typeface="Arial" charset="0"/>
              </a:rPr>
              <a:t>Η </a:t>
            </a:r>
            <a:r>
              <a:rPr lang="el-GR" altLang="el-GR" sz="2000" u="sng" dirty="0" err="1" smtClean="0">
                <a:solidFill>
                  <a:srgbClr val="FFFFFF"/>
                </a:solidFill>
                <a:latin typeface="+mj-lt"/>
                <a:ea typeface="Arial Unicode MS" pitchFamily="34" charset="-128"/>
                <a:cs typeface="Arial Unicode MS" pitchFamily="34" charset="-128"/>
                <a:sym typeface="Arial" charset="0"/>
              </a:rPr>
              <a:t>υπερπηκτικότητα</a:t>
            </a:r>
            <a:r>
              <a:rPr lang="el-GR" altLang="el-GR" sz="2000" dirty="0" smtClean="0">
                <a:solidFill>
                  <a:srgbClr val="FFFFFF"/>
                </a:solidFill>
                <a:latin typeface="+mj-lt"/>
                <a:ea typeface="Arial Unicode MS" pitchFamily="34" charset="-128"/>
                <a:cs typeface="Arial Unicode MS" pitchFamily="34" charset="-128"/>
                <a:sym typeface="Arial" charset="0"/>
              </a:rPr>
              <a:t> (κληρονομική και επίκτητη </a:t>
            </a:r>
            <a:r>
              <a:rPr lang="el-GR" altLang="el-GR" sz="2000" dirty="0" err="1" smtClean="0">
                <a:solidFill>
                  <a:srgbClr val="FFFFFF"/>
                </a:solidFill>
                <a:latin typeface="+mj-lt"/>
                <a:ea typeface="Arial Unicode MS" pitchFamily="34" charset="-128"/>
                <a:cs typeface="Arial Unicode MS" pitchFamily="34" charset="-128"/>
                <a:sym typeface="Arial" charset="0"/>
              </a:rPr>
              <a:t>θρομβοφιλία</a:t>
            </a:r>
            <a:r>
              <a:rPr lang="el-GR" altLang="el-GR" sz="2000" dirty="0" smtClean="0">
                <a:solidFill>
                  <a:srgbClr val="FFFFFF"/>
                </a:solidFill>
                <a:latin typeface="+mj-lt"/>
                <a:ea typeface="Arial Unicode MS" pitchFamily="34" charset="-128"/>
                <a:cs typeface="Arial Unicode MS" pitchFamily="34" charset="-128"/>
                <a:sym typeface="Arial" charset="0"/>
              </a:rPr>
              <a:t>)</a:t>
            </a:r>
          </a:p>
          <a:p>
            <a:pPr lvl="1">
              <a:buClr>
                <a:srgbClr val="EC008C"/>
              </a:buClr>
            </a:pPr>
            <a:r>
              <a:rPr lang="el-GR" altLang="el-GR" sz="2000" dirty="0" smtClean="0">
                <a:solidFill>
                  <a:srgbClr val="FFFFFF"/>
                </a:solidFill>
                <a:latin typeface="+mj-lt"/>
                <a:ea typeface="Arial Unicode MS" pitchFamily="34" charset="-128"/>
                <a:cs typeface="Arial Unicode MS" pitchFamily="34" charset="-128"/>
                <a:sym typeface="Arial" charset="0"/>
              </a:rPr>
              <a:t>Η </a:t>
            </a:r>
            <a:r>
              <a:rPr lang="el-GR" altLang="el-GR" sz="2000" u="sng" dirty="0" smtClean="0">
                <a:solidFill>
                  <a:srgbClr val="FFFFFF"/>
                </a:solidFill>
                <a:latin typeface="+mj-lt"/>
                <a:ea typeface="Arial Unicode MS" pitchFamily="34" charset="-128"/>
                <a:cs typeface="Arial Unicode MS" pitchFamily="34" charset="-128"/>
                <a:sym typeface="Arial" charset="0"/>
              </a:rPr>
              <a:t>φλεβική στάση </a:t>
            </a:r>
            <a:r>
              <a:rPr lang="el-GR" altLang="el-GR" sz="2000" dirty="0" smtClean="0">
                <a:solidFill>
                  <a:srgbClr val="FFFFFF"/>
                </a:solidFill>
                <a:latin typeface="+mj-lt"/>
                <a:ea typeface="Arial Unicode MS" pitchFamily="34" charset="-128"/>
                <a:cs typeface="Arial Unicode MS" pitchFamily="34" charset="-128"/>
                <a:sym typeface="Arial" charset="0"/>
              </a:rPr>
              <a:t>(όπως π.χ. μπορεί να προκληθεί από παρατεταμένη κατάκλιση μετά από </a:t>
            </a:r>
            <a:r>
              <a:rPr lang="el-GR" altLang="el-GR" sz="2000" u="sng" dirty="0" smtClean="0">
                <a:solidFill>
                  <a:srgbClr val="FFFFFF"/>
                </a:solidFill>
                <a:latin typeface="+mj-lt"/>
                <a:ea typeface="Arial Unicode MS" pitchFamily="34" charset="-128"/>
                <a:cs typeface="Arial Unicode MS" pitchFamily="34" charset="-128"/>
                <a:sym typeface="Arial" charset="0"/>
              </a:rPr>
              <a:t>χειρουργική</a:t>
            </a:r>
            <a:r>
              <a:rPr lang="el-GR" altLang="el-GR" sz="2000" dirty="0" smtClean="0">
                <a:solidFill>
                  <a:srgbClr val="FFFFFF"/>
                </a:solidFill>
                <a:latin typeface="+mj-lt"/>
                <a:ea typeface="Arial Unicode MS" pitchFamily="34" charset="-128"/>
                <a:cs typeface="Arial Unicode MS" pitchFamily="34" charset="-128"/>
                <a:sym typeface="Arial" charset="0"/>
              </a:rPr>
              <a:t> επέμβαση) </a:t>
            </a:r>
          </a:p>
          <a:p>
            <a:pPr>
              <a:buClr>
                <a:srgbClr val="EC008C"/>
              </a:buClr>
            </a:pPr>
            <a:endParaRPr lang="el-GR" altLang="el-GR" sz="2000" dirty="0" smtClean="0">
              <a:solidFill>
                <a:srgbClr val="FFFFFF"/>
              </a:solidFill>
              <a:latin typeface="+mj-lt"/>
              <a:ea typeface="Arial Unicode MS" pitchFamily="34" charset="-128"/>
              <a:cs typeface="Arial Unicode MS" pitchFamily="34" charset="-128"/>
              <a:sym typeface="Arial" charset="0"/>
            </a:endParaRPr>
          </a:p>
        </p:txBody>
      </p:sp>
      <p:sp>
        <p:nvSpPr>
          <p:cNvPr id="10245" name="Text Box 10"/>
          <p:cNvSpPr txBox="1">
            <a:spLocks noChangeArrowheads="1"/>
          </p:cNvSpPr>
          <p:nvPr/>
        </p:nvSpPr>
        <p:spPr bwMode="auto">
          <a:xfrm>
            <a:off x="5622925" y="6218237"/>
            <a:ext cx="3521075"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SzPct val="100000"/>
            </a:pPr>
            <a:r>
              <a:rPr lang="en-GB" altLang="el-GR" sz="1200" dirty="0" smtClean="0">
                <a:solidFill>
                  <a:srgbClr val="FFFFFF"/>
                </a:solidFill>
                <a:latin typeface="Arial Unicode MS" pitchFamily="34" charset="-128"/>
                <a:ea typeface="Arial Unicode MS" pitchFamily="34" charset="-128"/>
                <a:cs typeface="Arial Unicode MS" pitchFamily="34" charset="-128"/>
              </a:rPr>
              <a:t>1. </a:t>
            </a:r>
            <a:r>
              <a:rPr lang="en-GB" altLang="el-GR" sz="1200" dirty="0" err="1" smtClean="0">
                <a:solidFill>
                  <a:srgbClr val="FFFFFF"/>
                </a:solidFill>
                <a:latin typeface="Arial Unicode MS" pitchFamily="34" charset="-128"/>
                <a:ea typeface="Arial Unicode MS" pitchFamily="34" charset="-128"/>
                <a:cs typeface="Arial Unicode MS" pitchFamily="34" charset="-128"/>
              </a:rPr>
              <a:t>Geerts</a:t>
            </a:r>
            <a:r>
              <a:rPr lang="en-GB" altLang="el-GR" sz="1200" dirty="0" smtClean="0">
                <a:solidFill>
                  <a:srgbClr val="FFFFFF"/>
                </a:solidFill>
                <a:latin typeface="Arial Unicode MS" pitchFamily="34" charset="-128"/>
                <a:ea typeface="Arial Unicode MS" pitchFamily="34" charset="-128"/>
                <a:cs typeface="Arial Unicode MS" pitchFamily="34" charset="-128"/>
              </a:rPr>
              <a:t> WH, </a:t>
            </a:r>
            <a:r>
              <a:rPr lang="en-GB" altLang="el-GR" sz="1200" i="1" dirty="0" smtClean="0">
                <a:solidFill>
                  <a:srgbClr val="FFFFFF"/>
                </a:solidFill>
                <a:latin typeface="Arial Unicode MS" pitchFamily="34" charset="-128"/>
                <a:ea typeface="Arial Unicode MS" pitchFamily="34" charset="-128"/>
                <a:cs typeface="Arial Unicode MS" pitchFamily="34" charset="-128"/>
              </a:rPr>
              <a:t>et al</a:t>
            </a:r>
            <a:r>
              <a:rPr lang="en-GB" altLang="el-GR" sz="1200" dirty="0" smtClean="0">
                <a:solidFill>
                  <a:srgbClr val="FFFFFF"/>
                </a:solidFill>
                <a:latin typeface="Arial Unicode MS" pitchFamily="34" charset="-128"/>
                <a:ea typeface="Arial Unicode MS" pitchFamily="34" charset="-128"/>
                <a:cs typeface="Arial Unicode MS" pitchFamily="34" charset="-128"/>
              </a:rPr>
              <a:t>. </a:t>
            </a:r>
            <a:r>
              <a:rPr lang="en-GB" altLang="el-GR" sz="1200" i="1" dirty="0" smtClean="0">
                <a:solidFill>
                  <a:srgbClr val="FFFFFF"/>
                </a:solidFill>
                <a:latin typeface="Arial Unicode MS" pitchFamily="34" charset="-128"/>
                <a:ea typeface="Arial Unicode MS" pitchFamily="34" charset="-128"/>
                <a:cs typeface="Arial Unicode MS" pitchFamily="34" charset="-128"/>
              </a:rPr>
              <a:t>Chest</a:t>
            </a:r>
            <a:r>
              <a:rPr lang="en-GB" altLang="el-GR" sz="1200" dirty="0" smtClean="0">
                <a:solidFill>
                  <a:srgbClr val="FFFFFF"/>
                </a:solidFill>
                <a:latin typeface="Arial Unicode MS" pitchFamily="34" charset="-128"/>
                <a:ea typeface="Arial Unicode MS" pitchFamily="34" charset="-128"/>
                <a:cs typeface="Arial Unicode MS" pitchFamily="34" charset="-128"/>
              </a:rPr>
              <a:t> 2008;133:381–453</a:t>
            </a:r>
            <a:br>
              <a:rPr lang="en-GB" altLang="el-GR" sz="1200" dirty="0" smtClean="0">
                <a:solidFill>
                  <a:srgbClr val="FFFFFF"/>
                </a:solidFill>
                <a:latin typeface="Arial Unicode MS" pitchFamily="34" charset="-128"/>
                <a:ea typeface="Arial Unicode MS" pitchFamily="34" charset="-128"/>
                <a:cs typeface="Arial Unicode MS" pitchFamily="34" charset="-128"/>
              </a:rPr>
            </a:br>
            <a:r>
              <a:rPr lang="en-GB" altLang="el-GR" sz="1200" dirty="0" smtClean="0">
                <a:solidFill>
                  <a:srgbClr val="FFFFFF"/>
                </a:solidFill>
                <a:latin typeface="Arial Unicode MS" pitchFamily="34" charset="-128"/>
                <a:ea typeface="Arial Unicode MS" pitchFamily="34" charset="-128"/>
                <a:cs typeface="Arial Unicode MS" pitchFamily="34" charset="-128"/>
              </a:rPr>
              <a:t>2. </a:t>
            </a:r>
            <a:r>
              <a:rPr lang="en-GB" altLang="el-GR" sz="1200" dirty="0" err="1" smtClean="0">
                <a:solidFill>
                  <a:srgbClr val="FFFFFF"/>
                </a:solidFill>
                <a:latin typeface="Arial Unicode MS" pitchFamily="34" charset="-128"/>
                <a:ea typeface="Arial Unicode MS" pitchFamily="34" charset="-128"/>
                <a:cs typeface="Arial Unicode MS" pitchFamily="34" charset="-128"/>
              </a:rPr>
              <a:t>Blann</a:t>
            </a:r>
            <a:r>
              <a:rPr lang="en-GB" altLang="el-GR" sz="1200" dirty="0" smtClean="0">
                <a:solidFill>
                  <a:srgbClr val="FFFFFF"/>
                </a:solidFill>
                <a:latin typeface="Arial Unicode MS" pitchFamily="34" charset="-128"/>
                <a:ea typeface="Arial Unicode MS" pitchFamily="34" charset="-128"/>
                <a:cs typeface="Arial Unicode MS" pitchFamily="34" charset="-128"/>
              </a:rPr>
              <a:t> AD, </a:t>
            </a:r>
            <a:r>
              <a:rPr lang="en-GB" altLang="el-GR" sz="1200" i="1" dirty="0" smtClean="0">
                <a:solidFill>
                  <a:srgbClr val="FFFFFF"/>
                </a:solidFill>
                <a:latin typeface="Arial Unicode MS" pitchFamily="34" charset="-128"/>
                <a:ea typeface="Arial Unicode MS" pitchFamily="34" charset="-128"/>
                <a:cs typeface="Arial Unicode MS" pitchFamily="34" charset="-128"/>
              </a:rPr>
              <a:t>et al</a:t>
            </a:r>
            <a:r>
              <a:rPr lang="en-GB" altLang="el-GR" sz="1200" dirty="0" smtClean="0">
                <a:solidFill>
                  <a:srgbClr val="FFFFFF"/>
                </a:solidFill>
                <a:latin typeface="Arial Unicode MS" pitchFamily="34" charset="-128"/>
                <a:ea typeface="Arial Unicode MS" pitchFamily="34" charset="-128"/>
                <a:cs typeface="Arial Unicode MS" pitchFamily="34" charset="-128"/>
              </a:rPr>
              <a:t>. </a:t>
            </a:r>
            <a:r>
              <a:rPr lang="en-GB" altLang="el-GR" sz="1200" i="1" dirty="0" smtClean="0">
                <a:solidFill>
                  <a:srgbClr val="FFFFFF"/>
                </a:solidFill>
                <a:latin typeface="Arial Unicode MS" pitchFamily="34" charset="-128"/>
                <a:ea typeface="Arial Unicode MS" pitchFamily="34" charset="-128"/>
                <a:cs typeface="Arial Unicode MS" pitchFamily="34" charset="-128"/>
              </a:rPr>
              <a:t>BMJ</a:t>
            </a:r>
            <a:r>
              <a:rPr lang="en-GB" altLang="el-GR" sz="1200" dirty="0" smtClean="0">
                <a:solidFill>
                  <a:srgbClr val="FFFFFF"/>
                </a:solidFill>
                <a:latin typeface="Arial Unicode MS" pitchFamily="34" charset="-128"/>
                <a:ea typeface="Arial Unicode MS" pitchFamily="34" charset="-128"/>
                <a:cs typeface="Arial Unicode MS" pitchFamily="34" charset="-128"/>
              </a:rPr>
              <a:t> 2006;332:215–219</a:t>
            </a:r>
          </a:p>
          <a:p>
            <a:pPr eaLnBrk="0" fontAlgn="base" hangingPunct="0">
              <a:spcBef>
                <a:spcPct val="0"/>
              </a:spcBef>
              <a:spcAft>
                <a:spcPct val="0"/>
              </a:spcAft>
              <a:buSzPct val="100000"/>
            </a:pPr>
            <a:r>
              <a:rPr lang="en-GB" altLang="el-GR" sz="1200" dirty="0" smtClean="0">
                <a:solidFill>
                  <a:srgbClr val="FFFFFF"/>
                </a:solidFill>
                <a:latin typeface="Arial Unicode MS" pitchFamily="34" charset="-128"/>
                <a:ea typeface="Arial Unicode MS" pitchFamily="34" charset="-128"/>
                <a:cs typeface="Arial Unicode MS" pitchFamily="34" charset="-128"/>
              </a:rPr>
              <a:t>3. </a:t>
            </a:r>
            <a:r>
              <a:rPr lang="en-GB" altLang="el-GR" sz="1200" dirty="0" err="1" smtClean="0">
                <a:solidFill>
                  <a:srgbClr val="FFFFFF"/>
                </a:solidFill>
                <a:latin typeface="Arial Unicode MS" pitchFamily="34" charset="-128"/>
                <a:ea typeface="Arial Unicode MS" pitchFamily="34" charset="-128"/>
                <a:cs typeface="Arial Unicode MS" pitchFamily="34" charset="-128"/>
              </a:rPr>
              <a:t>Goldhaber</a:t>
            </a:r>
            <a:r>
              <a:rPr lang="en-GB" altLang="el-GR" sz="1200" dirty="0" smtClean="0">
                <a:solidFill>
                  <a:srgbClr val="FFFFFF"/>
                </a:solidFill>
                <a:latin typeface="Arial Unicode MS" pitchFamily="34" charset="-128"/>
                <a:ea typeface="Arial Unicode MS" pitchFamily="34" charset="-128"/>
                <a:cs typeface="Arial Unicode MS" pitchFamily="34" charset="-128"/>
              </a:rPr>
              <a:t> SZ. </a:t>
            </a:r>
            <a:r>
              <a:rPr lang="en-GB" altLang="el-GR" sz="1200" i="1" dirty="0" smtClean="0">
                <a:solidFill>
                  <a:srgbClr val="FFFFFF"/>
                </a:solidFill>
                <a:latin typeface="Arial Unicode MS" pitchFamily="34" charset="-128"/>
                <a:ea typeface="Arial Unicode MS" pitchFamily="34" charset="-128"/>
                <a:cs typeface="Arial Unicode MS" pitchFamily="34" charset="-128"/>
              </a:rPr>
              <a:t>Circulation</a:t>
            </a:r>
            <a:r>
              <a:rPr lang="en-GB" altLang="el-GR" sz="1200" dirty="0" smtClean="0">
                <a:solidFill>
                  <a:srgbClr val="FFFFFF"/>
                </a:solidFill>
                <a:latin typeface="Arial Unicode MS" pitchFamily="34" charset="-128"/>
                <a:ea typeface="Arial Unicode MS" pitchFamily="34" charset="-128"/>
                <a:cs typeface="Arial Unicode MS" pitchFamily="34" charset="-128"/>
              </a:rPr>
              <a:t> 2004;110:IV20–IV24</a:t>
            </a:r>
            <a:endParaRPr lang="el-GR" altLang="el-GR" sz="1200" dirty="0" smtClean="0">
              <a:solidFill>
                <a:srgbClr val="FFFFFF"/>
              </a:solidFill>
              <a:latin typeface="Arial Unicode MS" pitchFamily="34" charset="-128"/>
              <a:ea typeface="Arial Unicode MS" pitchFamily="34" charset="-128"/>
              <a:cs typeface="Arial Unicode MS" pitchFamily="34" charset="-128"/>
            </a:endParaRPr>
          </a:p>
        </p:txBody>
      </p:sp>
      <p:pic>
        <p:nvPicPr>
          <p:cNvPr id="6" name="Picture 1031" descr="42FF1"/>
          <p:cNvPicPr>
            <a:picLocks noChangeAspect="1" noChangeArrowheads="1"/>
          </p:cNvPicPr>
          <p:nvPr/>
        </p:nvPicPr>
        <p:blipFill>
          <a:blip r:embed="rId3" cstate="print"/>
          <a:srcRect/>
          <a:stretch>
            <a:fillRect/>
          </a:stretch>
        </p:blipFill>
        <p:spPr>
          <a:xfrm>
            <a:off x="0" y="3945022"/>
            <a:ext cx="5364088" cy="2885991"/>
          </a:xfrm>
          <a:prstGeom prst="rect">
            <a:avLst/>
          </a:prstGeom>
          <a:noFill/>
          <a:ln>
            <a:solidFill>
              <a:srgbClr val="000066"/>
            </a:solidFill>
          </a:ln>
        </p:spPr>
      </p:pic>
    </p:spTree>
    <p:extLst>
      <p:ext uri="{BB962C8B-B14F-4D97-AF65-F5344CB8AC3E}">
        <p14:creationId xmlns="" xmlns:p14="http://schemas.microsoft.com/office/powerpoint/2010/main" val="3325249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764705"/>
            <a:ext cx="7772400" cy="2088232"/>
          </a:xfrm>
        </p:spPr>
        <p:txBody>
          <a:bodyPr>
            <a:normAutofit/>
          </a:bodyPr>
          <a:lstStyle/>
          <a:p>
            <a:r>
              <a:rPr lang="el-GR" b="1" dirty="0" smtClean="0">
                <a:solidFill>
                  <a:srgbClr val="00B050"/>
                </a:solidFill>
              </a:rPr>
              <a:t>ΦΛΕΒΙΚΗ ΘΡΟΜΒΟΕΜΒΟΛΙΚΗ ΝΟΣΟΣ</a:t>
            </a:r>
            <a:endParaRPr lang="el-GR" b="1" dirty="0">
              <a:solidFill>
                <a:schemeClr val="bg1"/>
              </a:solidFill>
            </a:endParaRPr>
          </a:p>
        </p:txBody>
      </p:sp>
      <p:sp>
        <p:nvSpPr>
          <p:cNvPr id="3" name="2 - Υπότιτλος"/>
          <p:cNvSpPr>
            <a:spLocks noGrp="1"/>
          </p:cNvSpPr>
          <p:nvPr>
            <p:ph type="subTitle" idx="1"/>
          </p:nvPr>
        </p:nvSpPr>
        <p:spPr>
          <a:xfrm>
            <a:off x="755576" y="2492896"/>
            <a:ext cx="7992888" cy="1752600"/>
          </a:xfrm>
        </p:spPr>
        <p:txBody>
          <a:bodyPr>
            <a:noAutofit/>
          </a:bodyPr>
          <a:lstStyle/>
          <a:p>
            <a:r>
              <a:rPr lang="en-US" sz="4400" dirty="0" smtClean="0">
                <a:solidFill>
                  <a:schemeClr val="bg1">
                    <a:lumMod val="65000"/>
                  </a:schemeClr>
                </a:solidFill>
              </a:rPr>
              <a:t>VENOUS THROMBOEMBOLISM</a:t>
            </a:r>
          </a:p>
          <a:p>
            <a:r>
              <a:rPr lang="en-US" sz="4400" dirty="0" smtClean="0">
                <a:solidFill>
                  <a:schemeClr val="bg1">
                    <a:lumMod val="65000"/>
                  </a:schemeClr>
                </a:solidFill>
              </a:rPr>
              <a:t>(VTE)</a:t>
            </a:r>
            <a:endParaRPr lang="el-GR" sz="4400" dirty="0">
              <a:solidFill>
                <a:schemeClr val="bg1">
                  <a:lumMod val="65000"/>
                </a:schemeClr>
              </a:solidFill>
            </a:endParaRPr>
          </a:p>
        </p:txBody>
      </p:sp>
      <p:sp>
        <p:nvSpPr>
          <p:cNvPr id="5" name="4 - TextBox"/>
          <p:cNvSpPr txBox="1"/>
          <p:nvPr/>
        </p:nvSpPr>
        <p:spPr>
          <a:xfrm>
            <a:off x="899592" y="4509120"/>
            <a:ext cx="8244408" cy="1200329"/>
          </a:xfrm>
          <a:prstGeom prst="rect">
            <a:avLst/>
          </a:prstGeom>
          <a:noFill/>
        </p:spPr>
        <p:txBody>
          <a:bodyPr wrap="square" rtlCol="0">
            <a:spAutoFit/>
          </a:bodyPr>
          <a:lstStyle/>
          <a:p>
            <a:r>
              <a:rPr lang="en-US" sz="3600" b="1" dirty="0" smtClean="0">
                <a:solidFill>
                  <a:schemeClr val="bg1">
                    <a:lumMod val="65000"/>
                  </a:schemeClr>
                </a:solidFill>
              </a:rPr>
              <a:t>•</a:t>
            </a:r>
            <a:r>
              <a:rPr lang="el-GR" sz="3600" b="1" dirty="0" smtClean="0">
                <a:solidFill>
                  <a:schemeClr val="bg1">
                    <a:lumMod val="65000"/>
                  </a:schemeClr>
                </a:solidFill>
              </a:rPr>
              <a:t> Εν τω </a:t>
            </a:r>
            <a:r>
              <a:rPr lang="el-GR" sz="3600" b="1" dirty="0" err="1" smtClean="0">
                <a:solidFill>
                  <a:schemeClr val="bg1">
                    <a:lumMod val="65000"/>
                  </a:schemeClr>
                </a:solidFill>
              </a:rPr>
              <a:t>βάθει</a:t>
            </a:r>
            <a:r>
              <a:rPr lang="el-GR" sz="3600" b="1" dirty="0" smtClean="0">
                <a:solidFill>
                  <a:schemeClr val="bg1">
                    <a:lumMod val="65000"/>
                  </a:schemeClr>
                </a:solidFill>
              </a:rPr>
              <a:t> </a:t>
            </a:r>
            <a:r>
              <a:rPr lang="el-GR" sz="3600" b="1" dirty="0" err="1" smtClean="0">
                <a:solidFill>
                  <a:schemeClr val="bg1">
                    <a:lumMod val="65000"/>
                  </a:schemeClr>
                </a:solidFill>
              </a:rPr>
              <a:t>φλεβοθρόμβωση</a:t>
            </a:r>
            <a:r>
              <a:rPr lang="el-GR" sz="3600" b="1" dirty="0" smtClean="0">
                <a:solidFill>
                  <a:schemeClr val="bg1">
                    <a:lumMod val="65000"/>
                  </a:schemeClr>
                </a:solidFill>
              </a:rPr>
              <a:t> (ΕΒΦΘ)</a:t>
            </a:r>
            <a:br>
              <a:rPr lang="el-GR" sz="3600" b="1" dirty="0" smtClean="0">
                <a:solidFill>
                  <a:schemeClr val="bg1">
                    <a:lumMod val="65000"/>
                  </a:schemeClr>
                </a:solidFill>
              </a:rPr>
            </a:br>
            <a:r>
              <a:rPr lang="el-GR" sz="3600" b="1" dirty="0" smtClean="0">
                <a:solidFill>
                  <a:schemeClr val="bg1">
                    <a:lumMod val="65000"/>
                  </a:schemeClr>
                </a:solidFill>
              </a:rPr>
              <a:t>• </a:t>
            </a:r>
            <a:r>
              <a:rPr lang="en-US" sz="3600" dirty="0" smtClean="0">
                <a:solidFill>
                  <a:schemeClr val="bg1">
                    <a:lumMod val="65000"/>
                  </a:schemeClr>
                </a:solidFill>
              </a:rPr>
              <a:t>± </a:t>
            </a:r>
            <a:r>
              <a:rPr lang="el-GR" sz="3600" b="1" dirty="0" smtClean="0">
                <a:solidFill>
                  <a:schemeClr val="bg1">
                    <a:lumMod val="65000"/>
                  </a:schemeClr>
                </a:solidFill>
              </a:rPr>
              <a:t>Πνευμονική Εμβολή (ΠΕ)</a:t>
            </a:r>
            <a:endParaRPr lang="el-GR" sz="36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42FF2"/>
          <p:cNvPicPr>
            <a:picLocks noGrp="1" noChangeAspect="1" noChangeArrowheads="1"/>
          </p:cNvPicPr>
          <p:nvPr>
            <p:ph type="clipArt" sz="half" idx="2"/>
          </p:nvPr>
        </p:nvPicPr>
        <p:blipFill>
          <a:blip r:embed="rId3" cstate="print"/>
          <a:srcRect/>
          <a:stretch>
            <a:fillRect/>
          </a:stretch>
        </p:blipFill>
        <p:spPr>
          <a:xfrm>
            <a:off x="3203575" y="0"/>
            <a:ext cx="4144963" cy="6858000"/>
          </a:xfrm>
          <a:noFill/>
          <a:ln>
            <a:solidFill>
              <a:srgbClr val="000066"/>
            </a:solidFill>
          </a:ln>
        </p:spPr>
      </p:pic>
      <p:pic>
        <p:nvPicPr>
          <p:cNvPr id="10243" name="Picture 2" descr="http://www.thrombosisadviser.com/html/images/library/vte/venous-thrombus-formation-PU.jpg"/>
          <p:cNvPicPr>
            <a:picLocks noChangeAspect="1" noChangeArrowheads="1"/>
          </p:cNvPicPr>
          <p:nvPr/>
        </p:nvPicPr>
        <p:blipFill>
          <a:blip r:embed="rId4" cstate="print"/>
          <a:srcRect l="8592" r="8592"/>
          <a:stretch>
            <a:fillRect/>
          </a:stretch>
        </p:blipFill>
        <p:spPr bwMode="auto">
          <a:xfrm>
            <a:off x="0" y="2349500"/>
            <a:ext cx="3211513" cy="240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p:txBody>
          <a:bodyPr/>
          <a:lstStyle/>
          <a:p>
            <a:pPr eaLnBrk="1" hangingPunct="1"/>
            <a:endParaRPr lang="en-GB" smtClean="0"/>
          </a:p>
        </p:txBody>
      </p:sp>
      <p:sp>
        <p:nvSpPr>
          <p:cNvPr id="11267" name="Rectangle 2051"/>
          <p:cNvSpPr>
            <a:spLocks noGrp="1" noChangeArrowheads="1"/>
          </p:cNvSpPr>
          <p:nvPr>
            <p:ph type="body" idx="1"/>
          </p:nvPr>
        </p:nvSpPr>
        <p:spPr>
          <a:xfrm>
            <a:off x="0" y="2971800"/>
            <a:ext cx="9144000" cy="4114800"/>
          </a:xfrm>
        </p:spPr>
        <p:txBody>
          <a:bodyPr/>
          <a:lstStyle/>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11268" name="Picture 2052" descr="42FF3"/>
          <p:cNvPicPr>
            <a:picLocks noChangeAspect="1" noChangeArrowheads="1"/>
          </p:cNvPicPr>
          <p:nvPr/>
        </p:nvPicPr>
        <p:blipFill>
          <a:blip r:embed="rId3" cstate="print"/>
          <a:srcRect/>
          <a:stretch>
            <a:fillRect/>
          </a:stretch>
        </p:blipFill>
        <p:spPr bwMode="auto">
          <a:xfrm>
            <a:off x="1714480" y="0"/>
            <a:ext cx="5893055" cy="6051106"/>
          </a:xfrm>
          <a:prstGeom prst="rect">
            <a:avLst/>
          </a:prstGeom>
          <a:noFill/>
          <a:ln w="9525">
            <a:solidFill>
              <a:srgbClr val="000066"/>
            </a:solidFill>
            <a:miter lim="800000"/>
            <a:headEnd/>
            <a:tailEnd/>
          </a:ln>
        </p:spPr>
      </p:pic>
      <p:sp>
        <p:nvSpPr>
          <p:cNvPr id="5" name="4 - TextBox"/>
          <p:cNvSpPr txBox="1"/>
          <p:nvPr/>
        </p:nvSpPr>
        <p:spPr>
          <a:xfrm>
            <a:off x="431626" y="6100011"/>
            <a:ext cx="8501122" cy="646331"/>
          </a:xfrm>
          <a:prstGeom prst="rect">
            <a:avLst/>
          </a:prstGeom>
          <a:noFill/>
          <a:ln>
            <a:solidFill>
              <a:srgbClr val="FFFF00"/>
            </a:solidFill>
          </a:ln>
        </p:spPr>
        <p:txBody>
          <a:bodyPr wrap="square" rtlCol="0">
            <a:spAutoFit/>
          </a:bodyPr>
          <a:lstStyle/>
          <a:p>
            <a:r>
              <a:rPr lang="el-GR" dirty="0" smtClean="0">
                <a:solidFill>
                  <a:srgbClr val="FFFF00"/>
                </a:solidFill>
              </a:rPr>
              <a:t>Στα 3 χρόνια το 50% έχει πλήρη </a:t>
            </a:r>
            <a:r>
              <a:rPr lang="el-GR" dirty="0" err="1" smtClean="0">
                <a:solidFill>
                  <a:srgbClr val="FFFF00"/>
                </a:solidFill>
              </a:rPr>
              <a:t>επανασηραγγοποίηση</a:t>
            </a:r>
            <a:r>
              <a:rPr lang="el-GR" dirty="0" smtClean="0">
                <a:solidFill>
                  <a:srgbClr val="FFFF00"/>
                </a:solidFill>
              </a:rPr>
              <a:t>, ενώ το υπόλοιπο 50% έχει μερική απόφραξη </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Διάγνωση ΕΒΦΘ</a:t>
            </a:r>
            <a:endParaRPr lang="el-GR" dirty="0">
              <a:solidFill>
                <a:srgbClr val="00B050"/>
              </a:solidFill>
            </a:endParaRPr>
          </a:p>
        </p:txBody>
      </p:sp>
      <p:sp>
        <p:nvSpPr>
          <p:cNvPr id="3" name="2 - Θέση περιεχομένου"/>
          <p:cNvSpPr>
            <a:spLocks noGrp="1"/>
          </p:cNvSpPr>
          <p:nvPr>
            <p:ph idx="1"/>
          </p:nvPr>
        </p:nvSpPr>
        <p:spPr/>
        <p:txBody>
          <a:bodyPr/>
          <a:lstStyle/>
          <a:p>
            <a:r>
              <a:rPr lang="el-GR" dirty="0" smtClean="0">
                <a:solidFill>
                  <a:schemeClr val="bg1"/>
                </a:solidFill>
              </a:rPr>
              <a:t>Πρόβλεψη της πιθανότητας ΦΘΕ</a:t>
            </a:r>
            <a:endParaRPr lang="en-US" dirty="0" smtClean="0">
              <a:solidFill>
                <a:schemeClr val="bg1"/>
              </a:solidFill>
            </a:endParaRPr>
          </a:p>
          <a:p>
            <a:r>
              <a:rPr lang="en-US" dirty="0" smtClean="0">
                <a:solidFill>
                  <a:schemeClr val="bg1"/>
                </a:solidFill>
              </a:rPr>
              <a:t>D-</a:t>
            </a:r>
            <a:r>
              <a:rPr lang="en-US" dirty="0" err="1" smtClean="0">
                <a:solidFill>
                  <a:schemeClr val="bg1"/>
                </a:solidFill>
              </a:rPr>
              <a:t>Dimers</a:t>
            </a:r>
            <a:endParaRPr lang="en-US" dirty="0" smtClean="0">
              <a:solidFill>
                <a:schemeClr val="bg1"/>
              </a:solidFill>
            </a:endParaRPr>
          </a:p>
          <a:p>
            <a:r>
              <a:rPr lang="el-GR" dirty="0" smtClean="0">
                <a:solidFill>
                  <a:schemeClr val="bg1"/>
                </a:solidFill>
              </a:rPr>
              <a:t>Έγχρωμο υπερηχογράφημα</a:t>
            </a:r>
            <a:endParaRPr lang="el-GR"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a:bodyPr>
          <a:lstStyle/>
          <a:p>
            <a:r>
              <a:rPr lang="el-GR" sz="3200" dirty="0" smtClean="0">
                <a:solidFill>
                  <a:srgbClr val="00B050"/>
                </a:solidFill>
              </a:rPr>
              <a:t>Τροποποιημένη βαθμολόγηση </a:t>
            </a:r>
            <a:r>
              <a:rPr lang="en-US" sz="3200" dirty="0" smtClean="0">
                <a:solidFill>
                  <a:srgbClr val="00B050"/>
                </a:solidFill>
              </a:rPr>
              <a:t>WELLS </a:t>
            </a:r>
            <a:r>
              <a:rPr lang="el-GR" sz="3200" dirty="0" smtClean="0">
                <a:solidFill>
                  <a:srgbClr val="00B050"/>
                </a:solidFill>
              </a:rPr>
              <a:t>για την πρόβλεψη της πιθανότητας ΦΘΕ</a:t>
            </a:r>
          </a:p>
        </p:txBody>
      </p:sp>
      <p:pic>
        <p:nvPicPr>
          <p:cNvPr id="15363" name="Picture 2"/>
          <p:cNvPicPr>
            <a:picLocks noGrp="1" noChangeAspect="1" noChangeArrowheads="1"/>
          </p:cNvPicPr>
          <p:nvPr>
            <p:ph idx="1"/>
          </p:nvPr>
        </p:nvPicPr>
        <p:blipFill>
          <a:blip r:embed="rId2" cstate="print"/>
          <a:srcRect/>
          <a:stretch>
            <a:fillRect/>
          </a:stretch>
        </p:blipFill>
        <p:spPr>
          <a:xfrm>
            <a:off x="1763713" y="1598613"/>
            <a:ext cx="5545137" cy="5259387"/>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normAutofit/>
          </a:bodyPr>
          <a:lstStyle/>
          <a:p>
            <a:r>
              <a:rPr lang="el-GR" sz="3200" dirty="0" smtClean="0">
                <a:solidFill>
                  <a:srgbClr val="00B050"/>
                </a:solidFill>
              </a:rPr>
              <a:t>Διαγνωστικός αλγόριθμος σε ασθενείς με κλινική υποψία ΦΘΕ</a:t>
            </a:r>
          </a:p>
        </p:txBody>
      </p:sp>
      <p:pic>
        <p:nvPicPr>
          <p:cNvPr id="16387" name="Picture 2"/>
          <p:cNvPicPr>
            <a:picLocks noGrp="1" noChangeAspect="1" noChangeArrowheads="1"/>
          </p:cNvPicPr>
          <p:nvPr>
            <p:ph idx="1"/>
          </p:nvPr>
        </p:nvPicPr>
        <p:blipFill>
          <a:blip r:embed="rId2" cstate="print"/>
          <a:srcRect/>
          <a:stretch>
            <a:fillRect/>
          </a:stretch>
        </p:blipFill>
        <p:spPr>
          <a:xfrm>
            <a:off x="1190625" y="1628775"/>
            <a:ext cx="6521450" cy="5229225"/>
          </a:xfrm>
          <a:noFill/>
        </p:spPr>
      </p:pic>
      <p:sp>
        <p:nvSpPr>
          <p:cNvPr id="5" name="4 - TextBox"/>
          <p:cNvSpPr txBox="1"/>
          <p:nvPr/>
        </p:nvSpPr>
        <p:spPr>
          <a:xfrm>
            <a:off x="7235825" y="2205038"/>
            <a:ext cx="1800225" cy="338137"/>
          </a:xfrm>
          <a:prstGeom prst="rect">
            <a:avLst/>
          </a:prstGeom>
          <a:solidFill>
            <a:schemeClr val="accent1">
              <a:lumMod val="40000"/>
              <a:lumOff val="60000"/>
            </a:schemeClr>
          </a:solidFill>
          <a:ln>
            <a:solidFill>
              <a:schemeClr val="accent6"/>
            </a:solidFill>
          </a:ln>
        </p:spPr>
        <p:txBody>
          <a:bodyPr>
            <a:spAutoFit/>
          </a:bodyPr>
          <a:lstStyle/>
          <a:p>
            <a:pPr>
              <a:defRPr/>
            </a:pPr>
            <a:r>
              <a:rPr lang="el-GR" sz="1600" dirty="0">
                <a:solidFill>
                  <a:srgbClr val="FF0000"/>
                </a:solidFill>
              </a:rPr>
              <a:t>&gt;2 κριτήρια </a:t>
            </a:r>
            <a:r>
              <a:rPr lang="en-US" sz="1600" dirty="0">
                <a:solidFill>
                  <a:srgbClr val="FF0000"/>
                </a:solidFill>
              </a:rPr>
              <a:t>Wells</a:t>
            </a:r>
            <a:endParaRPr lang="el-GR" sz="1600" dirty="0">
              <a:solidFill>
                <a:srgbClr val="FF0000"/>
              </a:solidFill>
            </a:endParaRPr>
          </a:p>
        </p:txBody>
      </p:sp>
      <p:sp>
        <p:nvSpPr>
          <p:cNvPr id="6" name="5 - TextBox"/>
          <p:cNvSpPr txBox="1"/>
          <p:nvPr/>
        </p:nvSpPr>
        <p:spPr>
          <a:xfrm>
            <a:off x="107950" y="2276475"/>
            <a:ext cx="1800225" cy="339725"/>
          </a:xfrm>
          <a:prstGeom prst="rect">
            <a:avLst/>
          </a:prstGeom>
          <a:solidFill>
            <a:schemeClr val="accent1">
              <a:lumMod val="40000"/>
              <a:lumOff val="60000"/>
            </a:schemeClr>
          </a:solidFill>
          <a:ln>
            <a:solidFill>
              <a:schemeClr val="accent6"/>
            </a:solidFill>
          </a:ln>
        </p:spPr>
        <p:txBody>
          <a:bodyPr>
            <a:spAutoFit/>
          </a:bodyPr>
          <a:lstStyle/>
          <a:p>
            <a:pPr>
              <a:defRPr/>
            </a:pPr>
            <a:r>
              <a:rPr lang="en-US" sz="1600" dirty="0">
                <a:solidFill>
                  <a:srgbClr val="FF0000"/>
                </a:solidFill>
              </a:rPr>
              <a:t>&lt;</a:t>
            </a:r>
            <a:r>
              <a:rPr lang="el-GR" sz="1600" dirty="0">
                <a:solidFill>
                  <a:srgbClr val="FF0000"/>
                </a:solidFill>
              </a:rPr>
              <a:t>2 κριτήρια </a:t>
            </a:r>
            <a:r>
              <a:rPr lang="en-US" sz="1600" dirty="0">
                <a:solidFill>
                  <a:srgbClr val="FF0000"/>
                </a:solidFill>
              </a:rPr>
              <a:t>Wells</a:t>
            </a:r>
            <a:endParaRPr lang="el-GR" sz="1600" dirty="0">
              <a:solidFill>
                <a:srgbClr val="FF0000"/>
              </a:solidFill>
            </a:endParaRPr>
          </a:p>
        </p:txBody>
      </p:sp>
      <p:cxnSp>
        <p:nvCxnSpPr>
          <p:cNvPr id="8" name="7 - Ευθύγραμμο βέλος σύνδεσης"/>
          <p:cNvCxnSpPr>
            <a:stCxn id="6" idx="3"/>
          </p:cNvCxnSpPr>
          <p:nvPr/>
        </p:nvCxnSpPr>
        <p:spPr bwMode="auto">
          <a:xfrm>
            <a:off x="1908175" y="2446338"/>
            <a:ext cx="352425" cy="3175"/>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 name="9 - Ευθύγραμμο βέλος σύνδεσης"/>
          <p:cNvCxnSpPr>
            <a:stCxn id="5" idx="1"/>
          </p:cNvCxnSpPr>
          <p:nvPr/>
        </p:nvCxnSpPr>
        <p:spPr bwMode="auto">
          <a:xfrm flipH="1">
            <a:off x="6840538" y="2374900"/>
            <a:ext cx="395287" cy="635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00B050"/>
                </a:solidFill>
              </a:rPr>
              <a:t>CUS (Compression </a:t>
            </a:r>
            <a:r>
              <a:rPr lang="en-US" dirty="0" err="1" smtClean="0">
                <a:solidFill>
                  <a:srgbClr val="00B050"/>
                </a:solidFill>
              </a:rPr>
              <a:t>Ultrasonography</a:t>
            </a:r>
            <a:r>
              <a:rPr lang="en-US" dirty="0" smtClean="0">
                <a:solidFill>
                  <a:srgbClr val="00B050"/>
                </a:solidFill>
              </a:rPr>
              <a:t>)</a:t>
            </a:r>
            <a:endParaRPr lang="el-GR" dirty="0">
              <a:solidFill>
                <a:srgbClr val="00B050"/>
              </a:solidFill>
            </a:endParaRPr>
          </a:p>
        </p:txBody>
      </p:sp>
      <p:pic>
        <p:nvPicPr>
          <p:cNvPr id="137218" name="Picture 2"/>
          <p:cNvPicPr>
            <a:picLocks noGrp="1" noChangeAspect="1" noChangeArrowheads="1"/>
          </p:cNvPicPr>
          <p:nvPr>
            <p:ph idx="1"/>
          </p:nvPr>
        </p:nvPicPr>
        <p:blipFill>
          <a:blip r:embed="rId2" cstate="print"/>
          <a:srcRect/>
          <a:stretch>
            <a:fillRect/>
          </a:stretch>
        </p:blipFill>
        <p:spPr bwMode="auto">
          <a:xfrm>
            <a:off x="1763688" y="1600200"/>
            <a:ext cx="598438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00B050"/>
                </a:solidFill>
              </a:rPr>
              <a:t>CUS (Compression </a:t>
            </a:r>
            <a:r>
              <a:rPr lang="en-US" dirty="0" err="1" smtClean="0">
                <a:solidFill>
                  <a:srgbClr val="00B050"/>
                </a:solidFill>
              </a:rPr>
              <a:t>Ultrasonography</a:t>
            </a:r>
            <a:r>
              <a:rPr lang="en-US" dirty="0" smtClean="0">
                <a:solidFill>
                  <a:srgbClr val="00B050"/>
                </a:solidFill>
              </a:rPr>
              <a:t>)</a:t>
            </a:r>
            <a:endParaRPr lang="el-GR" dirty="0"/>
          </a:p>
        </p:txBody>
      </p:sp>
      <p:pic>
        <p:nvPicPr>
          <p:cNvPr id="4" name="Picture 3" descr="C:\Τα έγγραφά μου\Οι εικόνες μου\_VIKY POP.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Διερεύνηση αιτίου ΦΘΕ</a:t>
            </a:r>
            <a:endParaRPr lang="el-GR" dirty="0">
              <a:solidFill>
                <a:srgbClr val="00B050"/>
              </a:solidFill>
            </a:endParaRPr>
          </a:p>
        </p:txBody>
      </p:sp>
      <p:sp>
        <p:nvSpPr>
          <p:cNvPr id="3" name="2 - Θέση περιεχομένου"/>
          <p:cNvSpPr>
            <a:spLocks noGrp="1"/>
          </p:cNvSpPr>
          <p:nvPr>
            <p:ph idx="1"/>
          </p:nvPr>
        </p:nvSpPr>
        <p:spPr/>
        <p:txBody>
          <a:bodyPr>
            <a:normAutofit fontScale="62500" lnSpcReduction="20000"/>
          </a:bodyPr>
          <a:lstStyle/>
          <a:p>
            <a:r>
              <a:rPr lang="el-GR" u="sng" dirty="0" err="1" smtClean="0">
                <a:solidFill>
                  <a:schemeClr val="bg1"/>
                </a:solidFill>
              </a:rPr>
              <a:t>Προκλητή</a:t>
            </a:r>
            <a:r>
              <a:rPr lang="el-GR" dirty="0" smtClean="0">
                <a:solidFill>
                  <a:schemeClr val="bg1"/>
                </a:solidFill>
              </a:rPr>
              <a:t> (</a:t>
            </a:r>
            <a:r>
              <a:rPr lang="en-US" dirty="0" smtClean="0">
                <a:solidFill>
                  <a:schemeClr val="bg1"/>
                </a:solidFill>
              </a:rPr>
              <a:t>Provoked</a:t>
            </a:r>
            <a:r>
              <a:rPr lang="el-GR" dirty="0" smtClean="0">
                <a:solidFill>
                  <a:schemeClr val="bg1"/>
                </a:solidFill>
              </a:rPr>
              <a:t>)</a:t>
            </a:r>
            <a:endParaRPr lang="en-US" dirty="0" smtClean="0">
              <a:solidFill>
                <a:schemeClr val="bg1"/>
              </a:solidFill>
            </a:endParaRPr>
          </a:p>
          <a:p>
            <a:r>
              <a:rPr lang="el-GR" u="sng" dirty="0" smtClean="0">
                <a:solidFill>
                  <a:schemeClr val="bg1"/>
                </a:solidFill>
              </a:rPr>
              <a:t>Ιδιοπαθής</a:t>
            </a:r>
            <a:r>
              <a:rPr lang="el-GR" dirty="0" smtClean="0">
                <a:solidFill>
                  <a:schemeClr val="bg1"/>
                </a:solidFill>
              </a:rPr>
              <a:t> (</a:t>
            </a:r>
            <a:r>
              <a:rPr lang="en-US" dirty="0" smtClean="0">
                <a:solidFill>
                  <a:schemeClr val="bg1"/>
                </a:solidFill>
              </a:rPr>
              <a:t>Unprovoked</a:t>
            </a:r>
            <a:r>
              <a:rPr lang="el-GR" dirty="0" smtClean="0">
                <a:solidFill>
                  <a:schemeClr val="bg1"/>
                </a:solidFill>
              </a:rPr>
              <a:t>)</a:t>
            </a:r>
            <a:endParaRPr lang="en-US" dirty="0" smtClean="0">
              <a:solidFill>
                <a:schemeClr val="bg1"/>
              </a:solidFill>
            </a:endParaRPr>
          </a:p>
          <a:p>
            <a:endParaRPr lang="en-US" dirty="0" smtClean="0">
              <a:solidFill>
                <a:schemeClr val="bg1"/>
              </a:solidFill>
            </a:endParaRPr>
          </a:p>
          <a:p>
            <a:r>
              <a:rPr lang="el-GR" dirty="0" smtClean="0">
                <a:solidFill>
                  <a:schemeClr val="bg1"/>
                </a:solidFill>
              </a:rPr>
              <a:t>Κακοήθεια?</a:t>
            </a:r>
          </a:p>
          <a:p>
            <a:pPr lvl="1"/>
            <a:r>
              <a:rPr lang="el-GR" sz="2600" dirty="0" smtClean="0">
                <a:solidFill>
                  <a:schemeClr val="bg1"/>
                </a:solidFill>
              </a:rPr>
              <a:t>Επί κλινικών ενδείξεων κακοήθειας ή επί πρώιμης υποτροπής</a:t>
            </a:r>
          </a:p>
          <a:p>
            <a:pPr lvl="1"/>
            <a:r>
              <a:rPr lang="el-GR" sz="2600" dirty="0" smtClean="0">
                <a:solidFill>
                  <a:schemeClr val="bg1"/>
                </a:solidFill>
              </a:rPr>
              <a:t>Η πιο ασφαλής προσέγγιση είναι η στενή κλινική παρακολούθηση του ασθενούς κατά τους πρώτους 12 μήνες από το επεισόδιο</a:t>
            </a:r>
          </a:p>
          <a:p>
            <a:r>
              <a:rPr lang="el-GR" dirty="0" err="1" smtClean="0">
                <a:solidFill>
                  <a:schemeClr val="bg1"/>
                </a:solidFill>
              </a:rPr>
              <a:t>Θρομβοφιλία</a:t>
            </a:r>
            <a:r>
              <a:rPr lang="el-GR" dirty="0" smtClean="0">
                <a:solidFill>
                  <a:schemeClr val="bg1"/>
                </a:solidFill>
              </a:rPr>
              <a:t>?</a:t>
            </a:r>
          </a:p>
          <a:p>
            <a:pPr lvl="1"/>
            <a:r>
              <a:rPr lang="el-GR" sz="2600" dirty="0" smtClean="0">
                <a:solidFill>
                  <a:schemeClr val="bg1"/>
                </a:solidFill>
              </a:rPr>
              <a:t>Ιδιοπαθής θρόμβωση σε νεαρή ηλικία </a:t>
            </a:r>
            <a:r>
              <a:rPr lang="en-US" sz="2600" dirty="0" smtClean="0">
                <a:solidFill>
                  <a:schemeClr val="bg1"/>
                </a:solidFill>
              </a:rPr>
              <a:t>&lt;4</a:t>
            </a:r>
            <a:r>
              <a:rPr lang="el-GR" sz="2600" dirty="0" smtClean="0">
                <a:solidFill>
                  <a:schemeClr val="bg1"/>
                </a:solidFill>
              </a:rPr>
              <a:t>0</a:t>
            </a:r>
            <a:r>
              <a:rPr lang="en-US" sz="2600" dirty="0" smtClean="0">
                <a:solidFill>
                  <a:schemeClr val="bg1"/>
                </a:solidFill>
              </a:rPr>
              <a:t> </a:t>
            </a:r>
            <a:r>
              <a:rPr lang="el-GR" sz="2600" dirty="0" smtClean="0">
                <a:solidFill>
                  <a:schemeClr val="bg1"/>
                </a:solidFill>
              </a:rPr>
              <a:t>ετών</a:t>
            </a:r>
            <a:endParaRPr lang="en-US" sz="2600" dirty="0" smtClean="0">
              <a:solidFill>
                <a:schemeClr val="bg1"/>
              </a:solidFill>
            </a:endParaRPr>
          </a:p>
          <a:p>
            <a:pPr lvl="1"/>
            <a:r>
              <a:rPr lang="el-GR" sz="2600" dirty="0" smtClean="0">
                <a:solidFill>
                  <a:schemeClr val="bg1"/>
                </a:solidFill>
              </a:rPr>
              <a:t>Υποτροπή ΦΘΕ</a:t>
            </a:r>
            <a:r>
              <a:rPr lang="en-US" sz="2600" dirty="0" smtClean="0">
                <a:solidFill>
                  <a:schemeClr val="bg1"/>
                </a:solidFill>
              </a:rPr>
              <a:t> (&lt;50 </a:t>
            </a:r>
            <a:r>
              <a:rPr lang="el-GR" sz="2600" dirty="0" smtClean="0">
                <a:solidFill>
                  <a:schemeClr val="bg1"/>
                </a:solidFill>
              </a:rPr>
              <a:t>ετών</a:t>
            </a:r>
            <a:r>
              <a:rPr lang="en-US" sz="2600" dirty="0" smtClean="0">
                <a:solidFill>
                  <a:schemeClr val="bg1"/>
                </a:solidFill>
              </a:rPr>
              <a:t>)</a:t>
            </a:r>
            <a:endParaRPr lang="el-GR" sz="2600" dirty="0" smtClean="0">
              <a:solidFill>
                <a:schemeClr val="bg1"/>
              </a:solidFill>
            </a:endParaRPr>
          </a:p>
          <a:p>
            <a:pPr lvl="1"/>
            <a:r>
              <a:rPr lang="el-GR" sz="2600" dirty="0" smtClean="0">
                <a:solidFill>
                  <a:schemeClr val="bg1"/>
                </a:solidFill>
              </a:rPr>
              <a:t>Οικογενειακό ιστορικό</a:t>
            </a:r>
            <a:endParaRPr lang="en-US" sz="2600" dirty="0" smtClean="0">
              <a:solidFill>
                <a:schemeClr val="bg1"/>
              </a:solidFill>
            </a:endParaRPr>
          </a:p>
          <a:p>
            <a:pPr lvl="1"/>
            <a:r>
              <a:rPr lang="el-GR" sz="2600" dirty="0" smtClean="0">
                <a:solidFill>
                  <a:schemeClr val="bg1"/>
                </a:solidFill>
              </a:rPr>
              <a:t>Ασυνήθης εντόπιση της θρόμβωσης (</a:t>
            </a:r>
            <a:r>
              <a:rPr lang="el-GR" sz="2600" dirty="0" err="1" smtClean="0">
                <a:solidFill>
                  <a:schemeClr val="bg1"/>
                </a:solidFill>
              </a:rPr>
              <a:t>μεσεντέριος</a:t>
            </a:r>
            <a:r>
              <a:rPr lang="el-GR" sz="2600" dirty="0" smtClean="0">
                <a:solidFill>
                  <a:schemeClr val="bg1"/>
                </a:solidFill>
              </a:rPr>
              <a:t>, νεφρική, ηπατική ή εγκεφαλικές φλέβες)</a:t>
            </a:r>
          </a:p>
          <a:p>
            <a:endParaRPr lang="el-GR" sz="2600" dirty="0" smtClean="0">
              <a:solidFill>
                <a:srgbClr val="FFFF00"/>
              </a:solidFill>
            </a:endParaRPr>
          </a:p>
          <a:p>
            <a:endParaRPr lang="el-GR" sz="2600" smtClean="0">
              <a:solidFill>
                <a:srgbClr val="FFFF00"/>
              </a:solidFill>
            </a:endParaRPr>
          </a:p>
          <a:p>
            <a:r>
              <a:rPr lang="el-GR" sz="2600" smtClean="0">
                <a:solidFill>
                  <a:srgbClr val="FFFF00"/>
                </a:solidFill>
              </a:rPr>
              <a:t>ΌΧΙ </a:t>
            </a:r>
            <a:r>
              <a:rPr lang="el-GR" sz="2600" dirty="0" smtClean="0">
                <a:solidFill>
                  <a:srgbClr val="FFFF00"/>
                </a:solidFill>
              </a:rPr>
              <a:t>σε (</a:t>
            </a:r>
            <a:r>
              <a:rPr lang="en-US" sz="2800" dirty="0" smtClean="0">
                <a:solidFill>
                  <a:schemeClr val="bg1"/>
                </a:solidFill>
              </a:rPr>
              <a:t>Ca, APS</a:t>
            </a:r>
            <a:r>
              <a:rPr lang="el-GR" sz="2800" dirty="0" smtClean="0">
                <a:solidFill>
                  <a:schemeClr val="bg1"/>
                </a:solidFill>
              </a:rPr>
              <a:t>, </a:t>
            </a:r>
            <a:r>
              <a:rPr lang="el-GR" sz="2800" dirty="0" err="1" smtClean="0">
                <a:solidFill>
                  <a:schemeClr val="bg1"/>
                </a:solidFill>
              </a:rPr>
              <a:t>νεφρωτικό</a:t>
            </a:r>
            <a:r>
              <a:rPr lang="el-GR" sz="2800" dirty="0" smtClean="0">
                <a:solidFill>
                  <a:schemeClr val="bg1"/>
                </a:solidFill>
              </a:rPr>
              <a:t> σύνδρομο</a:t>
            </a:r>
            <a:r>
              <a:rPr lang="en-US" sz="2800" dirty="0" smtClean="0">
                <a:solidFill>
                  <a:schemeClr val="bg1"/>
                </a:solidFill>
              </a:rPr>
              <a:t>, </a:t>
            </a:r>
            <a:r>
              <a:rPr lang="el-GR" sz="2800" dirty="0" smtClean="0">
                <a:solidFill>
                  <a:schemeClr val="bg1"/>
                </a:solidFill>
              </a:rPr>
              <a:t>κίρρωση, ελκώδη κολίτιδα, νόσο </a:t>
            </a:r>
            <a:r>
              <a:rPr lang="en-US" sz="2800" dirty="0" err="1" smtClean="0">
                <a:solidFill>
                  <a:schemeClr val="bg1"/>
                </a:solidFill>
              </a:rPr>
              <a:t>Crohn</a:t>
            </a:r>
            <a:r>
              <a:rPr lang="el-GR" sz="2800" dirty="0" smtClean="0">
                <a:solidFill>
                  <a:schemeClr val="bg1"/>
                </a:solidFill>
              </a:rPr>
              <a:t> και σε αιματολογικές διαταραχές </a:t>
            </a:r>
            <a:r>
              <a:rPr lang="en-US" sz="2800" dirty="0" smtClean="0">
                <a:solidFill>
                  <a:schemeClr val="bg1"/>
                </a:solidFill>
              </a:rPr>
              <a:t>(MPNs, MM, ALs, PNH</a:t>
            </a:r>
            <a:r>
              <a:rPr lang="el-GR" sz="2800" dirty="0" smtClean="0">
                <a:solidFill>
                  <a:schemeClr val="bg1"/>
                </a:solidFill>
              </a:rPr>
              <a:t>, </a:t>
            </a:r>
            <a:r>
              <a:rPr lang="en-US" sz="2800" dirty="0" smtClean="0">
                <a:solidFill>
                  <a:schemeClr val="bg1"/>
                </a:solidFill>
              </a:rPr>
              <a:t>TTP/HUS): </a:t>
            </a:r>
            <a:r>
              <a:rPr lang="el-GR" sz="2800" dirty="0" smtClean="0">
                <a:solidFill>
                  <a:schemeClr val="bg1"/>
                </a:solidFill>
              </a:rPr>
              <a:t>όχι</a:t>
            </a:r>
          </a:p>
          <a:p>
            <a:pPr lvl="1"/>
            <a:endParaRPr lang="el-GR" sz="2600" dirty="0" smtClean="0">
              <a:solidFill>
                <a:srgbClr val="FFFF00"/>
              </a:solidFill>
            </a:endParaRPr>
          </a:p>
          <a:p>
            <a:pPr lvl="1"/>
            <a:endParaRPr lang="el-GR" dirty="0">
              <a:solidFill>
                <a:schemeClr val="bg1"/>
              </a:solidFill>
            </a:endParaRPr>
          </a:p>
        </p:txBody>
      </p:sp>
      <p:cxnSp>
        <p:nvCxnSpPr>
          <p:cNvPr id="5" name="4 - Ευθεία γραμμή σύνδεσης"/>
          <p:cNvCxnSpPr/>
          <p:nvPr/>
        </p:nvCxnSpPr>
        <p:spPr>
          <a:xfrm flipH="1">
            <a:off x="744583" y="2420888"/>
            <a:ext cx="803081" cy="46600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755576" y="2852936"/>
            <a:ext cx="144016" cy="115212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1547664" y="2420888"/>
            <a:ext cx="0" cy="36004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gblood4\Τα έγγραφά μου\Οι εικόνες μου\ΘΡΟΜΒΟΦΙΛΙΚΟΙ ΠΑΡΑΓΟΝΤΕΣ.JPG"/>
          <p:cNvPicPr>
            <a:picLocks noGrp="1" noChangeAspect="1" noChangeArrowheads="1"/>
          </p:cNvPicPr>
          <p:nvPr>
            <p:ph idx="1"/>
          </p:nvPr>
        </p:nvPicPr>
        <p:blipFill>
          <a:blip r:embed="rId2" cstate="print"/>
          <a:srcRect/>
          <a:stretch>
            <a:fillRect/>
          </a:stretch>
        </p:blipFill>
        <p:spPr>
          <a:xfrm>
            <a:off x="323850" y="260350"/>
            <a:ext cx="8424863" cy="3744913"/>
          </a:xfrm>
        </p:spPr>
      </p:pic>
      <p:sp>
        <p:nvSpPr>
          <p:cNvPr id="12291" name="3 - Ορθογώνιο"/>
          <p:cNvSpPr>
            <a:spLocks noChangeArrowheads="1"/>
          </p:cNvSpPr>
          <p:nvPr/>
        </p:nvSpPr>
        <p:spPr bwMode="auto">
          <a:xfrm>
            <a:off x="250825" y="4076700"/>
            <a:ext cx="8497888" cy="2376488"/>
          </a:xfrm>
          <a:prstGeom prst="rect">
            <a:avLst/>
          </a:prstGeom>
          <a:solidFill>
            <a:schemeClr val="accent1">
              <a:lumMod val="20000"/>
              <a:lumOff val="80000"/>
            </a:schemeClr>
          </a:solidFill>
          <a:ln w="9525">
            <a:noFill/>
            <a:miter lim="800000"/>
            <a:headEnd/>
            <a:tailEnd/>
          </a:ln>
        </p:spPr>
        <p:txBody>
          <a:bodyPr>
            <a:spAutoFit/>
          </a:bodyPr>
          <a:lstStyle/>
          <a:p>
            <a:pPr>
              <a:buFont typeface="Arial" charset="0"/>
              <a:buNone/>
              <a:defRPr/>
            </a:pPr>
            <a:r>
              <a:rPr lang="el-GR" b="1" dirty="0">
                <a:solidFill>
                  <a:srgbClr val="FF0000"/>
                </a:solidFill>
              </a:rPr>
              <a:t>Εργαστηριακός </a:t>
            </a:r>
            <a:r>
              <a:rPr lang="el-GR" b="1" dirty="0" err="1">
                <a:solidFill>
                  <a:srgbClr val="FF0000"/>
                </a:solidFill>
              </a:rPr>
              <a:t>Πηξιολογικός</a:t>
            </a:r>
            <a:r>
              <a:rPr lang="el-GR" b="1" dirty="0">
                <a:solidFill>
                  <a:srgbClr val="FF0000"/>
                </a:solidFill>
              </a:rPr>
              <a:t> </a:t>
            </a:r>
            <a:r>
              <a:rPr lang="el-GR" b="1" dirty="0" err="1">
                <a:solidFill>
                  <a:srgbClr val="FF0000"/>
                </a:solidFill>
              </a:rPr>
              <a:t>θρομβοφιλικός</a:t>
            </a:r>
            <a:r>
              <a:rPr lang="el-GR" b="1" dirty="0">
                <a:solidFill>
                  <a:srgbClr val="FF0000"/>
                </a:solidFill>
              </a:rPr>
              <a:t> έλεγχος</a:t>
            </a:r>
            <a:endParaRPr lang="el-GR" dirty="0">
              <a:solidFill>
                <a:srgbClr val="FF0000"/>
              </a:solidFill>
            </a:endParaRPr>
          </a:p>
          <a:p>
            <a:pPr>
              <a:defRPr/>
            </a:pPr>
            <a:r>
              <a:rPr lang="en-US" dirty="0"/>
              <a:t>PT, PTT, </a:t>
            </a:r>
            <a:r>
              <a:rPr lang="el-GR" dirty="0" err="1"/>
              <a:t>Ινωδογόνο</a:t>
            </a:r>
            <a:r>
              <a:rPr lang="el-GR" dirty="0"/>
              <a:t>, </a:t>
            </a:r>
            <a:r>
              <a:rPr lang="en-US" dirty="0" err="1"/>
              <a:t>DDs</a:t>
            </a:r>
            <a:endParaRPr lang="en-US" dirty="0"/>
          </a:p>
          <a:p>
            <a:pPr>
              <a:defRPr/>
            </a:pPr>
            <a:r>
              <a:rPr lang="en-US" dirty="0" err="1"/>
              <a:t>PrC</a:t>
            </a:r>
            <a:r>
              <a:rPr lang="en-US" dirty="0"/>
              <a:t>, </a:t>
            </a:r>
            <a:r>
              <a:rPr lang="en-US" dirty="0" err="1"/>
              <a:t>PrS</a:t>
            </a:r>
            <a:r>
              <a:rPr lang="en-US" dirty="0"/>
              <a:t>, </a:t>
            </a:r>
            <a:r>
              <a:rPr lang="en-US" dirty="0" err="1"/>
              <a:t>ATIII</a:t>
            </a:r>
            <a:endParaRPr lang="en-US" dirty="0"/>
          </a:p>
          <a:p>
            <a:pPr>
              <a:defRPr/>
            </a:pPr>
            <a:r>
              <a:rPr lang="el-GR" dirty="0"/>
              <a:t>Αντίσταση στην ενεργοποιημένη </a:t>
            </a:r>
            <a:r>
              <a:rPr lang="en-US" dirty="0" err="1"/>
              <a:t>PrC</a:t>
            </a:r>
            <a:r>
              <a:rPr lang="en-US" dirty="0"/>
              <a:t> </a:t>
            </a:r>
            <a:r>
              <a:rPr lang="el-GR" dirty="0"/>
              <a:t>(</a:t>
            </a:r>
            <a:r>
              <a:rPr lang="en-US" dirty="0"/>
              <a:t>activated protein C-resistance, </a:t>
            </a:r>
            <a:r>
              <a:rPr lang="en-US" dirty="0" err="1"/>
              <a:t>APC</a:t>
            </a:r>
            <a:r>
              <a:rPr lang="en-US" dirty="0"/>
              <a:t>-R</a:t>
            </a:r>
            <a:r>
              <a:rPr lang="el-GR" dirty="0"/>
              <a:t>)</a:t>
            </a:r>
            <a:endParaRPr lang="en-US" dirty="0"/>
          </a:p>
          <a:p>
            <a:pPr>
              <a:buFont typeface="Arial" charset="0"/>
              <a:buNone/>
              <a:defRPr/>
            </a:pPr>
            <a:r>
              <a:rPr lang="el-GR" b="1" dirty="0">
                <a:solidFill>
                  <a:srgbClr val="FF0000"/>
                </a:solidFill>
              </a:rPr>
              <a:t>Μοριακός </a:t>
            </a:r>
            <a:r>
              <a:rPr lang="el-GR" b="1" dirty="0" err="1">
                <a:solidFill>
                  <a:srgbClr val="FF0000"/>
                </a:solidFill>
              </a:rPr>
              <a:t>θρομβοφιλικός</a:t>
            </a:r>
            <a:r>
              <a:rPr lang="el-GR" b="1" dirty="0">
                <a:solidFill>
                  <a:srgbClr val="FF0000"/>
                </a:solidFill>
              </a:rPr>
              <a:t> έλεγχος</a:t>
            </a:r>
          </a:p>
          <a:p>
            <a:pPr>
              <a:defRPr/>
            </a:pPr>
            <a:r>
              <a:rPr lang="en-US" dirty="0"/>
              <a:t>FV Leiden</a:t>
            </a:r>
          </a:p>
          <a:p>
            <a:pPr>
              <a:defRPr/>
            </a:pPr>
            <a:r>
              <a:rPr lang="en-US" dirty="0" err="1"/>
              <a:t>FII</a:t>
            </a:r>
            <a:r>
              <a:rPr lang="en-US" dirty="0"/>
              <a:t> </a:t>
            </a:r>
            <a:r>
              <a:rPr lang="en-US" dirty="0" err="1"/>
              <a:t>G201210A</a:t>
            </a:r>
            <a:endParaRPr lang="el-GR" dirty="0"/>
          </a:p>
          <a:p>
            <a:pPr>
              <a:defRPr/>
            </a:pPr>
            <a:r>
              <a:rPr lang="el-GR" dirty="0" err="1"/>
              <a:t>ΜΤΗ</a:t>
            </a:r>
            <a:r>
              <a:rPr lang="en-US" dirty="0"/>
              <a:t>FR </a:t>
            </a:r>
            <a:r>
              <a:rPr lang="en-US" dirty="0" err="1"/>
              <a:t>C677T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6"/>
          <p:cNvSpPr txBox="1">
            <a:spLocks noChangeArrowheads="1"/>
          </p:cNvSpPr>
          <p:nvPr/>
        </p:nvSpPr>
        <p:spPr bwMode="auto">
          <a:xfrm>
            <a:off x="296863" y="6505575"/>
            <a:ext cx="6526212" cy="274638"/>
          </a:xfrm>
          <a:prstGeom prst="rect">
            <a:avLst/>
          </a:prstGeom>
          <a:noFill/>
          <a:ln w="9525" algn="ctr">
            <a:noFill/>
            <a:miter lim="800000"/>
            <a:headEnd/>
            <a:tailEnd/>
          </a:ln>
        </p:spPr>
        <p:txBody>
          <a:bodyPr/>
          <a:lstStyle/>
          <a:p>
            <a:pPr marL="177800" indent="-177800" eaLnBrk="0" hangingPunct="0"/>
            <a:r>
              <a:rPr lang="en-US" sz="1200" dirty="0" err="1" smtClean="0">
                <a:solidFill>
                  <a:schemeClr val="bg1"/>
                </a:solidFill>
                <a:ea typeface="ＭＳ Ｐゴシック" pitchFamily="34" charset="-128"/>
              </a:rPr>
              <a:t>Nicolaides</a:t>
            </a:r>
            <a:r>
              <a:rPr lang="en-US" sz="1200" dirty="0" smtClean="0">
                <a:solidFill>
                  <a:schemeClr val="bg1"/>
                </a:solidFill>
                <a:ea typeface="ＭＳ Ｐゴシック" pitchFamily="34" charset="-128"/>
              </a:rPr>
              <a:t> AN </a:t>
            </a:r>
            <a:r>
              <a:rPr lang="en-GB" sz="1200" i="1" dirty="0" smtClean="0">
                <a:solidFill>
                  <a:schemeClr val="bg1"/>
                </a:solidFill>
                <a:ea typeface="ＭＳ Ｐゴシック" pitchFamily="34" charset="-128"/>
              </a:rPr>
              <a:t>et </a:t>
            </a:r>
            <a:r>
              <a:rPr lang="en-GB" sz="1200" i="1" dirty="0">
                <a:solidFill>
                  <a:schemeClr val="bg1"/>
                </a:solidFill>
                <a:ea typeface="ＭＳ Ｐゴシック" pitchFamily="34" charset="-128"/>
              </a:rPr>
              <a:t>al</a:t>
            </a:r>
            <a:r>
              <a:rPr lang="en-GB" sz="1200" dirty="0">
                <a:solidFill>
                  <a:schemeClr val="bg1"/>
                </a:solidFill>
                <a:ea typeface="ＭＳ Ｐゴシック" pitchFamily="34" charset="-128"/>
              </a:rPr>
              <a:t>. </a:t>
            </a:r>
            <a:r>
              <a:rPr lang="en-GB" sz="1200" dirty="0" err="1" smtClean="0">
                <a:solidFill>
                  <a:schemeClr val="bg1"/>
                </a:solidFill>
                <a:ea typeface="ＭＳ Ｐゴシック" pitchFamily="34" charset="-128"/>
              </a:rPr>
              <a:t>Int</a:t>
            </a:r>
            <a:r>
              <a:rPr lang="en-GB" sz="1200" dirty="0" smtClean="0">
                <a:solidFill>
                  <a:schemeClr val="bg1"/>
                </a:solidFill>
                <a:ea typeface="ＭＳ Ｐゴシック" pitchFamily="34" charset="-128"/>
              </a:rPr>
              <a:t> </a:t>
            </a:r>
            <a:r>
              <a:rPr lang="en-GB" sz="1200" dirty="0" err="1" smtClean="0">
                <a:solidFill>
                  <a:schemeClr val="bg1"/>
                </a:solidFill>
                <a:ea typeface="ＭＳ Ｐゴシック" pitchFamily="34" charset="-128"/>
              </a:rPr>
              <a:t>Angiol</a:t>
            </a:r>
            <a:r>
              <a:rPr lang="en-GB" sz="1200" dirty="0" smtClean="0">
                <a:solidFill>
                  <a:schemeClr val="bg1"/>
                </a:solidFill>
                <a:ea typeface="ＭＳ Ｐゴシック" pitchFamily="34" charset="-128"/>
              </a:rPr>
              <a:t> 2013</a:t>
            </a:r>
            <a:endParaRPr lang="en-GB" sz="1200" dirty="0">
              <a:solidFill>
                <a:schemeClr val="bg1"/>
              </a:solidFill>
              <a:ea typeface="ＭＳ Ｐゴシック" pitchFamily="34" charset="-128"/>
            </a:endParaRPr>
          </a:p>
        </p:txBody>
      </p:sp>
      <p:sp>
        <p:nvSpPr>
          <p:cNvPr id="26627" name="Rectangle 6"/>
          <p:cNvSpPr>
            <a:spLocks noGrp="1" noChangeArrowheads="1"/>
          </p:cNvSpPr>
          <p:nvPr>
            <p:ph type="title" idx="4294967295"/>
          </p:nvPr>
        </p:nvSpPr>
        <p:spPr>
          <a:xfrm>
            <a:off x="222448" y="261392"/>
            <a:ext cx="8382000" cy="1295400"/>
          </a:xfrm>
          <a:noFill/>
        </p:spPr>
        <p:txBody>
          <a:bodyPr/>
          <a:lstStyle/>
          <a:p>
            <a:pPr fontAlgn="auto">
              <a:spcAft>
                <a:spcPts val="0"/>
              </a:spcAft>
              <a:defRPr/>
            </a:pPr>
            <a:r>
              <a:rPr lang="el-GR" dirty="0" smtClean="0">
                <a:solidFill>
                  <a:srgbClr val="00B050"/>
                </a:solidFill>
              </a:rPr>
              <a:t>Αντιπηκτική Αγωγή</a:t>
            </a:r>
            <a:endParaRPr lang="en-US" dirty="0" smtClean="0">
              <a:solidFill>
                <a:srgbClr val="00B050"/>
              </a:solidFill>
            </a:endParaRPr>
          </a:p>
        </p:txBody>
      </p:sp>
      <p:sp>
        <p:nvSpPr>
          <p:cNvPr id="33796" name="Rectangle 7"/>
          <p:cNvSpPr>
            <a:spLocks noGrp="1" noChangeArrowheads="1"/>
          </p:cNvSpPr>
          <p:nvPr>
            <p:ph type="body" idx="4294967295"/>
          </p:nvPr>
        </p:nvSpPr>
        <p:spPr>
          <a:xfrm>
            <a:off x="0" y="2071678"/>
            <a:ext cx="8748464" cy="4419600"/>
          </a:xfrm>
        </p:spPr>
        <p:txBody>
          <a:bodyPr>
            <a:normAutofit fontScale="92500"/>
          </a:bodyPr>
          <a:lstStyle/>
          <a:p>
            <a:r>
              <a:rPr lang="el-GR" dirty="0" smtClean="0">
                <a:solidFill>
                  <a:schemeClr val="bg1"/>
                </a:solidFill>
              </a:rPr>
              <a:t>Παρεντερικά αντιπηκτικά</a:t>
            </a:r>
            <a:endParaRPr lang="en-GB" dirty="0" smtClean="0">
              <a:solidFill>
                <a:schemeClr val="bg1"/>
              </a:solidFill>
            </a:endParaRPr>
          </a:p>
          <a:p>
            <a:pPr lvl="1"/>
            <a:r>
              <a:rPr lang="el-GR" dirty="0" smtClean="0">
                <a:solidFill>
                  <a:schemeClr val="bg1"/>
                </a:solidFill>
              </a:rPr>
              <a:t>Μη κλασματοποιημένη ηπαρίνη (ΜΚΗ)</a:t>
            </a:r>
            <a:endParaRPr lang="en-GB" dirty="0" smtClean="0">
              <a:solidFill>
                <a:schemeClr val="bg1"/>
              </a:solidFill>
            </a:endParaRPr>
          </a:p>
          <a:p>
            <a:pPr lvl="1"/>
            <a:r>
              <a:rPr lang="el-GR" dirty="0" smtClean="0">
                <a:solidFill>
                  <a:schemeClr val="bg1"/>
                </a:solidFill>
              </a:rPr>
              <a:t>Ηπαρίνες μικρού μοριακού βάρους</a:t>
            </a:r>
            <a:r>
              <a:rPr lang="en-US" dirty="0" smtClean="0">
                <a:solidFill>
                  <a:schemeClr val="bg1"/>
                </a:solidFill>
              </a:rPr>
              <a:t> </a:t>
            </a:r>
            <a:r>
              <a:rPr lang="el-GR" dirty="0" smtClean="0">
                <a:solidFill>
                  <a:schemeClr val="bg1"/>
                </a:solidFill>
              </a:rPr>
              <a:t>(ΗΜΜΒ)</a:t>
            </a:r>
          </a:p>
          <a:p>
            <a:pPr lvl="1">
              <a:buNone/>
            </a:pPr>
            <a:r>
              <a:rPr lang="el-GR" dirty="0" smtClean="0">
                <a:solidFill>
                  <a:schemeClr val="bg1"/>
                </a:solidFill>
              </a:rPr>
              <a:t>	</a:t>
            </a:r>
            <a:r>
              <a:rPr lang="en-US" dirty="0" smtClean="0">
                <a:solidFill>
                  <a:schemeClr val="bg1"/>
                </a:solidFill>
              </a:rPr>
              <a:t>(</a:t>
            </a:r>
            <a:r>
              <a:rPr lang="el-GR" dirty="0" smtClean="0">
                <a:solidFill>
                  <a:schemeClr val="bg1"/>
                </a:solidFill>
              </a:rPr>
              <a:t>τινζαπαρίνη, ενοξαπαρίνη, δαλτεπαρίνη, ναδροπαρίνη)</a:t>
            </a:r>
            <a:endParaRPr lang="en-US" dirty="0" smtClean="0">
              <a:solidFill>
                <a:schemeClr val="bg1"/>
              </a:solidFill>
            </a:endParaRPr>
          </a:p>
          <a:p>
            <a:pPr lvl="1"/>
            <a:r>
              <a:rPr lang="en-US" dirty="0" err="1" smtClean="0">
                <a:solidFill>
                  <a:schemeClr val="bg1"/>
                </a:solidFill>
              </a:rPr>
              <a:t>Fondaparinux</a:t>
            </a:r>
            <a:r>
              <a:rPr lang="en-US" dirty="0" smtClean="0">
                <a:solidFill>
                  <a:schemeClr val="bg1"/>
                </a:solidFill>
              </a:rPr>
              <a:t>:</a:t>
            </a:r>
            <a:r>
              <a:rPr lang="el-GR" dirty="0" smtClean="0">
                <a:solidFill>
                  <a:schemeClr val="bg1"/>
                </a:solidFill>
              </a:rPr>
              <a:t> Έμμεσος αναστολέας του παράγοντα </a:t>
            </a:r>
            <a:r>
              <a:rPr lang="en-US" dirty="0" err="1" smtClean="0">
                <a:solidFill>
                  <a:schemeClr val="bg1"/>
                </a:solidFill>
              </a:rPr>
              <a:t>Xa</a:t>
            </a:r>
            <a:endParaRPr lang="en-GB" dirty="0" smtClean="0">
              <a:solidFill>
                <a:schemeClr val="bg1"/>
              </a:solidFill>
            </a:endParaRPr>
          </a:p>
          <a:p>
            <a:r>
              <a:rPr lang="el-GR" dirty="0" smtClean="0">
                <a:solidFill>
                  <a:schemeClr val="bg1"/>
                </a:solidFill>
              </a:rPr>
              <a:t>Από το στόμα αντιπηκτικά</a:t>
            </a:r>
            <a:endParaRPr lang="en-GB" dirty="0" smtClean="0">
              <a:solidFill>
                <a:schemeClr val="bg1"/>
              </a:solidFill>
            </a:endParaRPr>
          </a:p>
          <a:p>
            <a:pPr lvl="1"/>
            <a:r>
              <a:rPr lang="el-GR" dirty="0" smtClean="0">
                <a:solidFill>
                  <a:schemeClr val="bg1"/>
                </a:solidFill>
              </a:rPr>
              <a:t>Ανταγωνιστές της βιταμίνης Κ και συγχορήγηση ΜΚΗ ή ΗΜΜΒ για 4-6 ημέρες</a:t>
            </a:r>
          </a:p>
          <a:p>
            <a:pPr lvl="1"/>
            <a:r>
              <a:rPr lang="en-US" dirty="0" smtClean="0">
                <a:solidFill>
                  <a:schemeClr val="bg1"/>
                </a:solidFill>
              </a:rPr>
              <a:t>DOACs</a:t>
            </a:r>
            <a:r>
              <a:rPr lang="el-GR" dirty="0" smtClean="0">
                <a:solidFill>
                  <a:srgbClr val="FFFF00"/>
                </a:solidFill>
              </a:rPr>
              <a:t> </a:t>
            </a:r>
            <a:r>
              <a:rPr lang="en-US" dirty="0" smtClean="0">
                <a:solidFill>
                  <a:schemeClr val="bg1"/>
                </a:solidFill>
              </a:rPr>
              <a:t>(</a:t>
            </a:r>
            <a:r>
              <a:rPr lang="el-GR" dirty="0" smtClean="0">
                <a:solidFill>
                  <a:schemeClr val="bg1"/>
                </a:solidFill>
              </a:rPr>
              <a:t>Άμεσα Δρώντα Από του Στόματος Αντιπηκτικά</a:t>
            </a:r>
            <a:r>
              <a:rPr lang="en-US" dirty="0" smtClean="0">
                <a:solidFill>
                  <a:schemeClr val="bg1"/>
                </a:solidFill>
              </a:rPr>
              <a:t>)</a:t>
            </a:r>
            <a:r>
              <a:rPr lang="el-GR" dirty="0" smtClean="0">
                <a:solidFill>
                  <a:schemeClr val="bg1"/>
                </a:solidFill>
              </a:rPr>
              <a:t> </a:t>
            </a:r>
            <a:endParaRPr lang="en-GB" dirty="0" smtClean="0">
              <a:solidFill>
                <a:schemeClr val="bg1"/>
              </a:solidFill>
            </a:endParaRPr>
          </a:p>
        </p:txBody>
      </p:sp>
      <p:sp>
        <p:nvSpPr>
          <p:cNvPr id="8" name="7 - TextBox"/>
          <p:cNvSpPr txBox="1"/>
          <p:nvPr/>
        </p:nvSpPr>
        <p:spPr>
          <a:xfrm>
            <a:off x="571472" y="1285860"/>
            <a:ext cx="8143932" cy="707886"/>
          </a:xfrm>
          <a:prstGeom prst="rect">
            <a:avLst/>
          </a:prstGeom>
          <a:noFill/>
        </p:spPr>
        <p:txBody>
          <a:bodyPr wrap="square" rtlCol="0">
            <a:spAutoFit/>
          </a:bodyPr>
          <a:lstStyle/>
          <a:p>
            <a:r>
              <a:rPr lang="el-GR" sz="2000" dirty="0" smtClean="0">
                <a:solidFill>
                  <a:srgbClr val="FFFF00"/>
                </a:solidFill>
              </a:rPr>
              <a:t>Δεν θεραπεύει!</a:t>
            </a:r>
          </a:p>
          <a:p>
            <a:r>
              <a:rPr lang="el-GR" sz="2000" dirty="0" smtClean="0">
                <a:solidFill>
                  <a:srgbClr val="FFFF00"/>
                </a:solidFill>
              </a:rPr>
              <a:t>Χορηγείται για την πρόληψη της επέκτασης του θρόμβου και της εμβολής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Επίπτωση</a:t>
            </a:r>
            <a:endParaRPr lang="el-GR" dirty="0">
              <a:solidFill>
                <a:srgbClr val="00B050"/>
              </a:solidFill>
            </a:endParaRPr>
          </a:p>
        </p:txBody>
      </p:sp>
      <p:sp>
        <p:nvSpPr>
          <p:cNvPr id="3" name="2 - Θέση περιεχομένου"/>
          <p:cNvSpPr>
            <a:spLocks noGrp="1"/>
          </p:cNvSpPr>
          <p:nvPr>
            <p:ph idx="1"/>
          </p:nvPr>
        </p:nvSpPr>
        <p:spPr>
          <a:xfrm>
            <a:off x="457200" y="1600200"/>
            <a:ext cx="8229600" cy="4925144"/>
          </a:xfrm>
        </p:spPr>
        <p:txBody>
          <a:bodyPr>
            <a:normAutofit fontScale="85000" lnSpcReduction="10000"/>
          </a:bodyPr>
          <a:lstStyle/>
          <a:p>
            <a:r>
              <a:rPr lang="el-GR" dirty="0" smtClean="0">
                <a:solidFill>
                  <a:schemeClr val="bg1">
                    <a:lumMod val="95000"/>
                  </a:schemeClr>
                </a:solidFill>
              </a:rPr>
              <a:t>Ετησίως: 1 σε 1000 (&gt;70 ετών 5 σε 1000),</a:t>
            </a:r>
            <a:r>
              <a:rPr lang="en-US" dirty="0" smtClean="0"/>
              <a:t> </a:t>
            </a:r>
            <a:r>
              <a:rPr lang="en-US" b="1" dirty="0" smtClean="0">
                <a:solidFill>
                  <a:schemeClr val="bg1"/>
                </a:solidFill>
              </a:rPr>
              <a:t>♂:♀</a:t>
            </a:r>
            <a:r>
              <a:rPr lang="en-US" dirty="0" smtClean="0">
                <a:solidFill>
                  <a:schemeClr val="bg1"/>
                </a:solidFill>
              </a:rPr>
              <a:t>: 1.2/1</a:t>
            </a:r>
            <a:endParaRPr lang="el-GR" dirty="0" smtClean="0">
              <a:solidFill>
                <a:schemeClr val="bg1">
                  <a:lumMod val="95000"/>
                </a:schemeClr>
              </a:solidFill>
            </a:endParaRPr>
          </a:p>
          <a:p>
            <a:r>
              <a:rPr lang="el-GR" u="sng" dirty="0" smtClean="0">
                <a:solidFill>
                  <a:schemeClr val="bg1"/>
                </a:solidFill>
              </a:rPr>
              <a:t>Νοσοκομείο</a:t>
            </a:r>
            <a:r>
              <a:rPr lang="el-GR" dirty="0" smtClean="0">
                <a:solidFill>
                  <a:schemeClr val="bg1"/>
                </a:solidFill>
              </a:rPr>
              <a:t>: 15% των παθολογικών και 30-50% των χειρουργικών ασθενών θα εμφανίσουν ΦΘΕ αν δεν λάβουν προφύλαξη</a:t>
            </a:r>
            <a:endParaRPr lang="el-GR" dirty="0" smtClean="0">
              <a:solidFill>
                <a:schemeClr val="bg1">
                  <a:lumMod val="95000"/>
                </a:schemeClr>
              </a:solidFill>
            </a:endParaRPr>
          </a:p>
          <a:p>
            <a:r>
              <a:rPr lang="el-GR" u="sng" dirty="0" smtClean="0">
                <a:solidFill>
                  <a:schemeClr val="bg1">
                    <a:lumMod val="95000"/>
                  </a:schemeClr>
                </a:solidFill>
              </a:rPr>
              <a:t>Χωρίς θεραπεία </a:t>
            </a:r>
            <a:r>
              <a:rPr lang="el-GR" dirty="0" smtClean="0">
                <a:solidFill>
                  <a:schemeClr val="bg1">
                    <a:lumMod val="95000"/>
                  </a:schemeClr>
                </a:solidFill>
              </a:rPr>
              <a:t>η θνητότητα στις 30 μέρες είναι: 3% ΕΒΦΘ και </a:t>
            </a:r>
            <a:r>
              <a:rPr lang="en-US" dirty="0" smtClean="0">
                <a:solidFill>
                  <a:schemeClr val="bg1">
                    <a:lumMod val="95000"/>
                  </a:schemeClr>
                </a:solidFill>
              </a:rPr>
              <a:t>10-</a:t>
            </a:r>
            <a:r>
              <a:rPr lang="el-GR" dirty="0" smtClean="0">
                <a:solidFill>
                  <a:schemeClr val="bg1">
                    <a:lumMod val="95000"/>
                  </a:schemeClr>
                </a:solidFill>
              </a:rPr>
              <a:t>3</a:t>
            </a:r>
            <a:r>
              <a:rPr lang="en-US" dirty="0" smtClean="0">
                <a:solidFill>
                  <a:schemeClr val="bg1">
                    <a:lumMod val="95000"/>
                  </a:schemeClr>
                </a:solidFill>
              </a:rPr>
              <a:t>0</a:t>
            </a:r>
            <a:r>
              <a:rPr lang="el-GR" dirty="0" smtClean="0">
                <a:solidFill>
                  <a:schemeClr val="bg1">
                    <a:lumMod val="95000"/>
                  </a:schemeClr>
                </a:solidFill>
              </a:rPr>
              <a:t>% για ΠΕ</a:t>
            </a:r>
          </a:p>
          <a:p>
            <a:r>
              <a:rPr lang="el-GR" u="sng" dirty="0" smtClean="0">
                <a:solidFill>
                  <a:schemeClr val="bg1">
                    <a:lumMod val="95000"/>
                  </a:schemeClr>
                </a:solidFill>
              </a:rPr>
              <a:t>Με θεραπεία </a:t>
            </a:r>
            <a:r>
              <a:rPr lang="el-GR" dirty="0" smtClean="0">
                <a:solidFill>
                  <a:schemeClr val="bg1">
                    <a:lumMod val="95000"/>
                  </a:schemeClr>
                </a:solidFill>
              </a:rPr>
              <a:t>της ΕΒΦΘ για 3 μήνες μειώνεται η επίπτωση ΠΕ σε 3%</a:t>
            </a:r>
          </a:p>
          <a:p>
            <a:r>
              <a:rPr lang="el-GR" dirty="0" smtClean="0">
                <a:solidFill>
                  <a:srgbClr val="FFFF00"/>
                </a:solidFill>
              </a:rPr>
              <a:t>Η Πνευμονική Εμβολή είναι η πιο συχνή αιτία </a:t>
            </a:r>
            <a:r>
              <a:rPr lang="el-GR" u="sng" dirty="0" err="1" smtClean="0">
                <a:solidFill>
                  <a:srgbClr val="FFFF00"/>
                </a:solidFill>
              </a:rPr>
              <a:t>προλήψιμου</a:t>
            </a:r>
            <a:r>
              <a:rPr lang="el-GR" u="sng" dirty="0" smtClean="0">
                <a:solidFill>
                  <a:srgbClr val="FFFF00"/>
                </a:solidFill>
              </a:rPr>
              <a:t> </a:t>
            </a:r>
            <a:r>
              <a:rPr lang="el-GR" dirty="0" smtClean="0">
                <a:solidFill>
                  <a:srgbClr val="FFFF00"/>
                </a:solidFill>
              </a:rPr>
              <a:t>Νοσοκομειακού θανάτου</a:t>
            </a:r>
          </a:p>
          <a:p>
            <a:pPr lvl="1"/>
            <a:r>
              <a:rPr lang="el-GR" dirty="0" smtClean="0">
                <a:solidFill>
                  <a:schemeClr val="bg1">
                    <a:lumMod val="95000"/>
                  </a:schemeClr>
                </a:solidFill>
              </a:rPr>
              <a:t> </a:t>
            </a:r>
            <a:r>
              <a:rPr lang="el-GR" dirty="0" smtClean="0">
                <a:solidFill>
                  <a:schemeClr val="bg1"/>
                </a:solidFill>
              </a:rPr>
              <a:t>ΗΠΑ: Το 1/3 των θανάτων από ΦΘΕ λαμβάνει χώρα μετά χειρουργική επέμβαση. </a:t>
            </a:r>
          </a:p>
          <a:p>
            <a:pPr lvl="1"/>
            <a:endParaRPr lang="el-GR"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idx="2"/>
          </p:nvPr>
        </p:nvSpPr>
        <p:spPr>
          <a:xfrm>
            <a:off x="457200" y="188913"/>
            <a:ext cx="3106738" cy="6335712"/>
          </a:xfrm>
          <a:solidFill>
            <a:schemeClr val="accent2">
              <a:lumMod val="20000"/>
              <a:lumOff val="80000"/>
            </a:schemeClr>
          </a:solidFill>
          <a:ln>
            <a:solidFill>
              <a:srgbClr val="7030A0"/>
            </a:solidFill>
          </a:ln>
        </p:spPr>
        <p:txBody>
          <a:bodyPr>
            <a:normAutofit/>
          </a:bodyPr>
          <a:lstStyle/>
          <a:p>
            <a:pPr eaLnBrk="1" fontAlgn="auto" hangingPunct="1">
              <a:spcAft>
                <a:spcPts val="0"/>
              </a:spcAft>
              <a:buClr>
                <a:schemeClr val="tx1">
                  <a:shade val="95000"/>
                </a:schemeClr>
              </a:buClr>
              <a:buFont typeface="Wingdings 2"/>
              <a:buNone/>
              <a:defRPr/>
            </a:pPr>
            <a:endParaRPr lang="el-GR" sz="2000" b="1" dirty="0" smtClean="0">
              <a:solidFill>
                <a:srgbClr val="00B050"/>
              </a:solidFill>
            </a:endParaRPr>
          </a:p>
          <a:p>
            <a:pPr eaLnBrk="1" fontAlgn="auto" hangingPunct="1">
              <a:spcAft>
                <a:spcPts val="0"/>
              </a:spcAft>
              <a:buClr>
                <a:schemeClr val="tx1">
                  <a:shade val="95000"/>
                </a:schemeClr>
              </a:buClr>
              <a:buFont typeface="Wingdings 2"/>
              <a:buNone/>
              <a:defRPr/>
            </a:pPr>
            <a:endParaRPr lang="el-GR" sz="2000" b="1" dirty="0" smtClean="0">
              <a:solidFill>
                <a:srgbClr val="00B050"/>
              </a:solidFill>
            </a:endParaRPr>
          </a:p>
          <a:p>
            <a:pPr eaLnBrk="1" fontAlgn="auto" hangingPunct="1">
              <a:spcAft>
                <a:spcPts val="0"/>
              </a:spcAft>
              <a:buClr>
                <a:schemeClr val="tx1">
                  <a:shade val="95000"/>
                </a:schemeClr>
              </a:buClr>
              <a:buFont typeface="Wingdings 2"/>
              <a:buNone/>
              <a:defRPr/>
            </a:pPr>
            <a:r>
              <a:rPr lang="el-GR" sz="2000" b="1" dirty="0" err="1" smtClean="0">
                <a:solidFill>
                  <a:srgbClr val="00B050"/>
                </a:solidFill>
              </a:rPr>
              <a:t>Αντιβιταμίνες</a:t>
            </a:r>
            <a:r>
              <a:rPr lang="el-GR" sz="2000" b="1" dirty="0" smtClean="0">
                <a:solidFill>
                  <a:srgbClr val="00B050"/>
                </a:solidFill>
              </a:rPr>
              <a:t> Κ</a:t>
            </a:r>
          </a:p>
          <a:p>
            <a:pPr eaLnBrk="1" fontAlgn="auto" hangingPunct="1">
              <a:spcAft>
                <a:spcPts val="0"/>
              </a:spcAft>
              <a:buClr>
                <a:schemeClr val="tx1">
                  <a:shade val="95000"/>
                </a:schemeClr>
              </a:buClr>
              <a:buFont typeface="Wingdings 2"/>
              <a:buNone/>
              <a:defRPr/>
            </a:pPr>
            <a:endParaRPr lang="el-GR" sz="2000" dirty="0" smtClean="0"/>
          </a:p>
          <a:p>
            <a:pPr eaLnBrk="1" fontAlgn="auto" hangingPunct="1">
              <a:spcAft>
                <a:spcPts val="0"/>
              </a:spcAft>
              <a:buClr>
                <a:schemeClr val="tx1">
                  <a:shade val="95000"/>
                </a:schemeClr>
              </a:buClr>
              <a:buFont typeface="Wingdings 2"/>
              <a:buNone/>
              <a:defRPr/>
            </a:pPr>
            <a:r>
              <a:rPr lang="en-US" sz="2000" b="1" dirty="0" smtClean="0">
                <a:solidFill>
                  <a:srgbClr val="FF0000"/>
                </a:solidFill>
              </a:rPr>
              <a:t>LMWH</a:t>
            </a:r>
          </a:p>
          <a:p>
            <a:pPr eaLnBrk="1" fontAlgn="auto" hangingPunct="1">
              <a:spcAft>
                <a:spcPts val="0"/>
              </a:spcAft>
              <a:buClr>
                <a:schemeClr val="tx1">
                  <a:shade val="95000"/>
                </a:schemeClr>
              </a:buClr>
              <a:buFont typeface="Wingdings 2"/>
              <a:buNone/>
              <a:defRPr/>
            </a:pPr>
            <a:r>
              <a:rPr lang="en-US" sz="2000" b="1" dirty="0" err="1" smtClean="0">
                <a:solidFill>
                  <a:srgbClr val="FF0000"/>
                </a:solidFill>
              </a:rPr>
              <a:t>Fondaparinux</a:t>
            </a:r>
            <a:endParaRPr lang="en-US" sz="2000" b="1" dirty="0" smtClean="0">
              <a:solidFill>
                <a:srgbClr val="FF0000"/>
              </a:solidFill>
            </a:endParaRPr>
          </a:p>
          <a:p>
            <a:pPr eaLnBrk="1" fontAlgn="auto" hangingPunct="1">
              <a:spcAft>
                <a:spcPts val="0"/>
              </a:spcAft>
              <a:buClr>
                <a:schemeClr val="tx1">
                  <a:shade val="95000"/>
                </a:schemeClr>
              </a:buClr>
              <a:buFont typeface="Wingdings 2"/>
              <a:buNone/>
              <a:defRPr/>
            </a:pPr>
            <a:r>
              <a:rPr lang="en-US" sz="2000" b="1" dirty="0" err="1" smtClean="0">
                <a:solidFill>
                  <a:srgbClr val="FF0000"/>
                </a:solidFill>
              </a:rPr>
              <a:t>Rivaroxaban</a:t>
            </a:r>
            <a:endParaRPr lang="en-US" sz="2000" b="1" dirty="0" smtClean="0">
              <a:solidFill>
                <a:srgbClr val="FF0000"/>
              </a:solidFill>
            </a:endParaRPr>
          </a:p>
          <a:p>
            <a:pPr eaLnBrk="1" fontAlgn="auto" hangingPunct="1">
              <a:spcAft>
                <a:spcPts val="0"/>
              </a:spcAft>
              <a:buClr>
                <a:schemeClr val="tx1">
                  <a:shade val="95000"/>
                </a:schemeClr>
              </a:buClr>
              <a:buFont typeface="Wingdings 2"/>
              <a:buNone/>
              <a:defRPr/>
            </a:pPr>
            <a:r>
              <a:rPr lang="en-US" sz="2000" b="1" dirty="0" err="1" smtClean="0">
                <a:solidFill>
                  <a:srgbClr val="FF0000"/>
                </a:solidFill>
              </a:rPr>
              <a:t>Apixaban</a:t>
            </a:r>
            <a:endParaRPr lang="en-US" sz="2000" b="1" dirty="0" smtClean="0">
              <a:solidFill>
                <a:srgbClr val="FF0000"/>
              </a:solidFill>
            </a:endParaRPr>
          </a:p>
          <a:p>
            <a:pPr eaLnBrk="1" fontAlgn="auto" hangingPunct="1">
              <a:spcAft>
                <a:spcPts val="0"/>
              </a:spcAft>
              <a:buClr>
                <a:schemeClr val="tx1">
                  <a:shade val="95000"/>
                </a:schemeClr>
              </a:buClr>
              <a:buFont typeface="Wingdings 2"/>
              <a:buNone/>
              <a:defRPr/>
            </a:pPr>
            <a:endParaRPr lang="en-US" sz="2000" b="1" dirty="0" smtClean="0">
              <a:solidFill>
                <a:srgbClr val="FF0000"/>
              </a:solidFill>
            </a:endParaRPr>
          </a:p>
          <a:p>
            <a:pPr eaLnBrk="1" fontAlgn="auto" hangingPunct="1">
              <a:spcAft>
                <a:spcPts val="0"/>
              </a:spcAft>
              <a:buClr>
                <a:schemeClr val="tx1">
                  <a:shade val="95000"/>
                </a:schemeClr>
              </a:buClr>
              <a:buFont typeface="Wingdings 2"/>
              <a:buNone/>
              <a:defRPr/>
            </a:pPr>
            <a:endParaRPr lang="el-GR" sz="2000" b="1" dirty="0" smtClean="0">
              <a:solidFill>
                <a:srgbClr val="FF0000"/>
              </a:solidFill>
            </a:endParaRPr>
          </a:p>
          <a:p>
            <a:pPr eaLnBrk="1" fontAlgn="auto" hangingPunct="1">
              <a:spcAft>
                <a:spcPts val="0"/>
              </a:spcAft>
              <a:buClr>
                <a:schemeClr val="tx1">
                  <a:shade val="95000"/>
                </a:schemeClr>
              </a:buClr>
              <a:buFont typeface="Wingdings 2"/>
              <a:buNone/>
              <a:defRPr/>
            </a:pPr>
            <a:endParaRPr lang="el-GR" sz="2000" dirty="0" smtClean="0"/>
          </a:p>
          <a:p>
            <a:pPr eaLnBrk="1" fontAlgn="auto" hangingPunct="1">
              <a:spcAft>
                <a:spcPts val="0"/>
              </a:spcAft>
              <a:buClr>
                <a:schemeClr val="tx1">
                  <a:shade val="95000"/>
                </a:schemeClr>
              </a:buClr>
              <a:buFont typeface="Wingdings 2"/>
              <a:buNone/>
              <a:defRPr/>
            </a:pPr>
            <a:r>
              <a:rPr lang="en-US" sz="2000" b="1" dirty="0" smtClean="0">
                <a:solidFill>
                  <a:srgbClr val="7030A0"/>
                </a:solidFill>
              </a:rPr>
              <a:t>UFH</a:t>
            </a:r>
            <a:endParaRPr lang="el-GR" sz="2000" b="1" dirty="0" smtClean="0">
              <a:solidFill>
                <a:srgbClr val="7030A0"/>
              </a:solidFill>
            </a:endParaRPr>
          </a:p>
          <a:p>
            <a:pPr eaLnBrk="1" fontAlgn="auto" hangingPunct="1">
              <a:spcAft>
                <a:spcPts val="0"/>
              </a:spcAft>
              <a:buClr>
                <a:schemeClr val="tx1">
                  <a:shade val="95000"/>
                </a:schemeClr>
              </a:buClr>
              <a:buFont typeface="Wingdings 2"/>
              <a:buNone/>
              <a:defRPr/>
            </a:pPr>
            <a:r>
              <a:rPr lang="en-US" sz="2000" b="1" dirty="0" err="1" smtClean="0">
                <a:solidFill>
                  <a:srgbClr val="00B0F0"/>
                </a:solidFill>
              </a:rPr>
              <a:t>Dabigatran</a:t>
            </a:r>
            <a:r>
              <a:rPr lang="en-US" sz="2000" b="1" dirty="0" smtClean="0">
                <a:solidFill>
                  <a:srgbClr val="00B0F0"/>
                </a:solidFill>
              </a:rPr>
              <a:t> </a:t>
            </a:r>
          </a:p>
          <a:p>
            <a:pPr eaLnBrk="1" fontAlgn="auto" hangingPunct="1">
              <a:spcAft>
                <a:spcPts val="0"/>
              </a:spcAft>
              <a:buClr>
                <a:schemeClr val="tx1">
                  <a:shade val="95000"/>
                </a:schemeClr>
              </a:buClr>
              <a:buFont typeface="Wingdings 2"/>
              <a:buNone/>
              <a:defRPr/>
            </a:pPr>
            <a:endParaRPr lang="en-US" sz="2000" dirty="0" smtClean="0"/>
          </a:p>
          <a:p>
            <a:pPr eaLnBrk="1" fontAlgn="auto" hangingPunct="1">
              <a:spcAft>
                <a:spcPts val="0"/>
              </a:spcAft>
              <a:buClr>
                <a:schemeClr val="tx1">
                  <a:shade val="95000"/>
                </a:schemeClr>
              </a:buClr>
              <a:buFont typeface="Wingdings 2"/>
              <a:buNone/>
              <a:defRPr/>
            </a:pPr>
            <a:endParaRPr lang="el-GR" sz="2000" b="1" dirty="0" smtClean="0">
              <a:solidFill>
                <a:schemeClr val="accent5">
                  <a:lumMod val="50000"/>
                </a:schemeClr>
              </a:solidFill>
            </a:endParaRPr>
          </a:p>
          <a:p>
            <a:pPr eaLnBrk="1" fontAlgn="auto" hangingPunct="1">
              <a:spcAft>
                <a:spcPts val="0"/>
              </a:spcAft>
              <a:buClr>
                <a:schemeClr val="tx1">
                  <a:shade val="95000"/>
                </a:schemeClr>
              </a:buClr>
              <a:buFont typeface="Wingdings 2"/>
              <a:buNone/>
              <a:defRPr/>
            </a:pPr>
            <a:r>
              <a:rPr lang="el-GR" sz="2000" b="1" dirty="0" err="1" smtClean="0">
                <a:solidFill>
                  <a:schemeClr val="accent5">
                    <a:lumMod val="50000"/>
                  </a:schemeClr>
                </a:solidFill>
              </a:rPr>
              <a:t>Αντιαιμοπεταλιακοί</a:t>
            </a:r>
            <a:r>
              <a:rPr lang="el-GR" sz="2000" b="1" dirty="0" smtClean="0">
                <a:solidFill>
                  <a:schemeClr val="accent5">
                    <a:lumMod val="50000"/>
                  </a:schemeClr>
                </a:solidFill>
              </a:rPr>
              <a:t> παράγοντες</a:t>
            </a:r>
          </a:p>
          <a:p>
            <a:pPr eaLnBrk="1" fontAlgn="auto" hangingPunct="1">
              <a:spcAft>
                <a:spcPts val="0"/>
              </a:spcAft>
              <a:buClr>
                <a:schemeClr val="tx1">
                  <a:shade val="95000"/>
                </a:schemeClr>
              </a:buClr>
              <a:buFont typeface="Wingdings 2"/>
              <a:buNone/>
              <a:defRPr/>
            </a:pPr>
            <a:endParaRPr lang="el-GR" sz="2000" dirty="0"/>
          </a:p>
        </p:txBody>
      </p:sp>
      <p:pic>
        <p:nvPicPr>
          <p:cNvPr id="32771" name="Picture 2" descr="C:\Documents and Settings\gblood4\Επιφάνεια εργασίας\ΘΕΡΑΠΕΙΑ ΟΞΕΩΝ ΔΙΑΤΑΡΑΧΩΝ ΠΗΞΗΣ\COAGULATION CASCADE 2.jpg"/>
          <p:cNvPicPr>
            <a:picLocks noGrp="1" noChangeAspect="1" noChangeArrowheads="1"/>
          </p:cNvPicPr>
          <p:nvPr>
            <p:ph sz="half" idx="1"/>
          </p:nvPr>
        </p:nvPicPr>
        <p:blipFill>
          <a:blip r:embed="rId2" cstate="print"/>
          <a:srcRect/>
          <a:stretch>
            <a:fillRect/>
          </a:stretch>
        </p:blipFill>
        <p:spPr>
          <a:xfrm>
            <a:off x="3575050" y="188913"/>
            <a:ext cx="5111750" cy="6335712"/>
          </a:xfrm>
        </p:spPr>
      </p:pic>
      <p:cxnSp>
        <p:nvCxnSpPr>
          <p:cNvPr id="7" name="6 - Ευθύγραμμο βέλος σύνδεσης"/>
          <p:cNvCxnSpPr/>
          <p:nvPr/>
        </p:nvCxnSpPr>
        <p:spPr>
          <a:xfrm>
            <a:off x="1979613" y="2349500"/>
            <a:ext cx="2592387" cy="5032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V="1">
            <a:off x="2555875" y="5732463"/>
            <a:ext cx="1295400" cy="217487"/>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2339975" y="1125538"/>
            <a:ext cx="2447925" cy="43180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a:off x="2339975" y="1125538"/>
            <a:ext cx="2016125" cy="1223962"/>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2411413" y="1125538"/>
            <a:ext cx="2447925" cy="107950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a:off x="2411413" y="1125538"/>
            <a:ext cx="1368425" cy="3095625"/>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a:off x="1258888" y="4365625"/>
            <a:ext cx="2592387" cy="358775"/>
          </a:xfrm>
          <a:prstGeom prst="straightConnector1">
            <a:avLst/>
          </a:prstGeom>
          <a:ln w="28575">
            <a:solidFill>
              <a:srgbClr val="7030A0"/>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a:off x="1979613" y="4797425"/>
            <a:ext cx="2808287" cy="71438"/>
          </a:xfrm>
          <a:prstGeom prst="straightConnector1">
            <a:avLst/>
          </a:prstGeom>
          <a:ln w="38100">
            <a:solidFill>
              <a:srgbClr val="00B0F0"/>
            </a:solidFill>
            <a:prstDash val="lgDashDot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anim calcmode="lin" valueType="num">
                                      <p:cBhvr additive="base">
                                        <p:cTn id="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 calcmode="lin" valueType="num">
                                      <p:cBhvr additive="base">
                                        <p:cTn id="6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 calcmode="lin" valueType="num">
                                      <p:cBhvr additive="base">
                                        <p:cTn id="6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12" end="12"/>
                                            </p:txEl>
                                          </p:spTgt>
                                        </p:tgtEl>
                                        <p:attrNameLst>
                                          <p:attrName>style.visibility</p:attrName>
                                        </p:attrNameLst>
                                      </p:cBhvr>
                                      <p:to>
                                        <p:strVal val="visible"/>
                                      </p:to>
                                    </p:set>
                                    <p:anim calcmode="lin" valueType="num">
                                      <p:cBhvr additive="base">
                                        <p:cTn id="7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
                                            <p:txEl>
                                              <p:pRg st="15" end="15"/>
                                            </p:txEl>
                                          </p:spTgt>
                                        </p:tgtEl>
                                        <p:attrNameLst>
                                          <p:attrName>style.visibility</p:attrName>
                                        </p:attrNameLst>
                                      </p:cBhvr>
                                      <p:to>
                                        <p:strVal val="visible"/>
                                      </p:to>
                                    </p:set>
                                    <p:anim calcmode="lin" valueType="num">
                                      <p:cBhvr additive="base">
                                        <p:cTn id="8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ppt_x"/>
                                          </p:val>
                                        </p:tav>
                                        <p:tav tm="100000">
                                          <p:val>
                                            <p:strVal val="#ppt_x"/>
                                          </p:val>
                                        </p:tav>
                                      </p:tavLst>
                                    </p:anim>
                                    <p:anim calcmode="lin" valueType="num">
                                      <p:cBhvr additive="base">
                                        <p:cTn id="9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l-GR" dirty="0" smtClean="0">
                <a:solidFill>
                  <a:srgbClr val="00B050"/>
                </a:solidFill>
              </a:rPr>
              <a:t>Μη κλασματική ηπαρίνη</a:t>
            </a:r>
            <a:endParaRPr lang="en-GB" b="1" i="1" dirty="0" smtClean="0">
              <a:solidFill>
                <a:srgbClr val="FFFF99"/>
              </a:solidFill>
              <a:latin typeface="Tempus Sans ITC" pitchFamily="82" charset="0"/>
            </a:endParaRPr>
          </a:p>
        </p:txBody>
      </p:sp>
      <p:sp>
        <p:nvSpPr>
          <p:cNvPr id="28675" name="Rectangle 3"/>
          <p:cNvSpPr>
            <a:spLocks noGrp="1" noChangeArrowheads="1"/>
          </p:cNvSpPr>
          <p:nvPr>
            <p:ph type="body" idx="1"/>
          </p:nvPr>
        </p:nvSpPr>
        <p:spPr/>
        <p:txBody>
          <a:bodyPr>
            <a:normAutofit/>
          </a:bodyPr>
          <a:lstStyle/>
          <a:p>
            <a:r>
              <a:rPr lang="el-GR" sz="2400" dirty="0" smtClean="0">
                <a:solidFill>
                  <a:schemeClr val="bg1"/>
                </a:solidFill>
              </a:rPr>
              <a:t>Χορήγηση: </a:t>
            </a:r>
            <a:r>
              <a:rPr lang="en-US" sz="2400" dirty="0" smtClean="0">
                <a:solidFill>
                  <a:schemeClr val="bg1"/>
                </a:solidFill>
              </a:rPr>
              <a:t>bolus, </a:t>
            </a:r>
            <a:r>
              <a:rPr lang="el-GR" sz="2400" u="sng" dirty="0" smtClean="0">
                <a:solidFill>
                  <a:schemeClr val="bg1"/>
                </a:solidFill>
              </a:rPr>
              <a:t>στάγδην Ι</a:t>
            </a:r>
            <a:r>
              <a:rPr lang="en-US" sz="2400" u="sng" dirty="0" smtClean="0">
                <a:solidFill>
                  <a:schemeClr val="bg1"/>
                </a:solidFill>
              </a:rPr>
              <a:t>V</a:t>
            </a:r>
            <a:r>
              <a:rPr lang="en-US" sz="2400" dirty="0" smtClean="0">
                <a:solidFill>
                  <a:schemeClr val="bg1"/>
                </a:solidFill>
              </a:rPr>
              <a:t>, SC</a:t>
            </a:r>
            <a:r>
              <a:rPr lang="el-GR" sz="2400" dirty="0" smtClean="0">
                <a:solidFill>
                  <a:schemeClr val="bg1"/>
                </a:solidFill>
              </a:rPr>
              <a:t> (Χρόνος ημίσειας ζωής </a:t>
            </a:r>
            <a:r>
              <a:rPr lang="el-GR" sz="2400" dirty="0" smtClean="0">
                <a:solidFill>
                  <a:schemeClr val="bg1"/>
                </a:solidFill>
                <a:sym typeface="Symbol" pitchFamily="18" charset="2"/>
              </a:rPr>
              <a:t> </a:t>
            </a:r>
            <a:r>
              <a:rPr lang="el-GR" sz="2400" dirty="0" smtClean="0">
                <a:solidFill>
                  <a:schemeClr val="bg1"/>
                </a:solidFill>
              </a:rPr>
              <a:t>1 ώρα),</a:t>
            </a:r>
            <a:r>
              <a:rPr lang="en-US" sz="2400" dirty="0" smtClean="0">
                <a:solidFill>
                  <a:schemeClr val="bg1"/>
                </a:solidFill>
              </a:rPr>
              <a:t> </a:t>
            </a:r>
            <a:r>
              <a:rPr lang="en-US" sz="2400" dirty="0" err="1" smtClean="0">
                <a:solidFill>
                  <a:schemeClr val="bg1"/>
                </a:solidFill>
              </a:rPr>
              <a:t>aPTT</a:t>
            </a:r>
            <a:r>
              <a:rPr lang="el-GR" sz="2400" dirty="0" smtClean="0">
                <a:solidFill>
                  <a:schemeClr val="bg1"/>
                </a:solidFill>
              </a:rPr>
              <a:t>=60-80 </a:t>
            </a:r>
          </a:p>
          <a:p>
            <a:pPr eaLnBrk="1" hangingPunct="1"/>
            <a:r>
              <a:rPr lang="el-GR" sz="2400" dirty="0" smtClean="0">
                <a:solidFill>
                  <a:schemeClr val="bg1"/>
                </a:solidFill>
              </a:rPr>
              <a:t>Η αντιπηκτική δράση της ποικίλει μεταξύ των ασθενών, επειδή ενώνεται μη ειδικά με πρωτεΐνες του πλάσματος και των κυττάρων</a:t>
            </a:r>
          </a:p>
        </p:txBody>
      </p:sp>
      <p:pic>
        <p:nvPicPr>
          <p:cNvPr id="4" name="Picture 4" descr="img041113-0055"/>
          <p:cNvPicPr>
            <a:picLocks noChangeAspect="1" noChangeArrowheads="1"/>
          </p:cNvPicPr>
          <p:nvPr/>
        </p:nvPicPr>
        <p:blipFill>
          <a:blip r:embed="rId3" cstate="print"/>
          <a:srcRect/>
          <a:stretch>
            <a:fillRect/>
          </a:stretch>
        </p:blipFill>
        <p:spPr bwMode="auto">
          <a:xfrm>
            <a:off x="4286249" y="3214686"/>
            <a:ext cx="4857751" cy="3643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dirty="0" smtClean="0">
                <a:solidFill>
                  <a:srgbClr val="00B050"/>
                </a:solidFill>
                <a:latin typeface="+mn-lt"/>
              </a:rPr>
              <a:t>ΗΙΤ</a:t>
            </a:r>
            <a:endParaRPr lang="en-GB" dirty="0" smtClean="0">
              <a:solidFill>
                <a:srgbClr val="00B050"/>
              </a:solidFill>
              <a:latin typeface="+mn-lt"/>
            </a:endParaRPr>
          </a:p>
        </p:txBody>
      </p:sp>
      <p:sp>
        <p:nvSpPr>
          <p:cNvPr id="34819" name="Rectangle 3"/>
          <p:cNvSpPr>
            <a:spLocks noGrp="1" noChangeArrowheads="1"/>
          </p:cNvSpPr>
          <p:nvPr>
            <p:ph type="body" idx="1"/>
          </p:nvPr>
        </p:nvSpPr>
        <p:spPr/>
        <p:txBody>
          <a:bodyPr>
            <a:normAutofit/>
          </a:bodyPr>
          <a:lstStyle/>
          <a:p>
            <a:pPr eaLnBrk="1" hangingPunct="1">
              <a:lnSpc>
                <a:spcPct val="90000"/>
              </a:lnSpc>
            </a:pPr>
            <a:r>
              <a:rPr lang="el-GR" sz="2800" dirty="0" err="1" smtClean="0">
                <a:solidFill>
                  <a:schemeClr val="bg1"/>
                </a:solidFill>
              </a:rPr>
              <a:t>Θρομβοκυτταροπενία</a:t>
            </a:r>
            <a:r>
              <a:rPr lang="el-GR" sz="2800" dirty="0" smtClean="0">
                <a:solidFill>
                  <a:schemeClr val="bg1"/>
                </a:solidFill>
              </a:rPr>
              <a:t> (</a:t>
            </a:r>
            <a:r>
              <a:rPr lang="en-US" sz="2800" dirty="0" smtClean="0">
                <a:solidFill>
                  <a:schemeClr val="bg1"/>
                </a:solidFill>
              </a:rPr>
              <a:t>Heparin-induced-thrombocytopenia</a:t>
            </a:r>
            <a:r>
              <a:rPr lang="el-GR" sz="2800" dirty="0" smtClean="0">
                <a:solidFill>
                  <a:schemeClr val="bg1"/>
                </a:solidFill>
              </a:rPr>
              <a:t>)</a:t>
            </a:r>
          </a:p>
          <a:p>
            <a:pPr lvl="1" eaLnBrk="1" hangingPunct="1">
              <a:lnSpc>
                <a:spcPct val="90000"/>
              </a:lnSpc>
            </a:pPr>
            <a:r>
              <a:rPr lang="el-GR" sz="2400" dirty="0" smtClean="0">
                <a:solidFill>
                  <a:schemeClr val="bg1"/>
                </a:solidFill>
              </a:rPr>
              <a:t>2% των ασθενών, 3-5 μέρες μετά την έναρξη θεραπείας</a:t>
            </a:r>
          </a:p>
          <a:p>
            <a:pPr lvl="1" eaLnBrk="1" hangingPunct="1">
              <a:lnSpc>
                <a:spcPct val="90000"/>
              </a:lnSpc>
            </a:pPr>
            <a:r>
              <a:rPr lang="el-GR" sz="2400" dirty="0" smtClean="0">
                <a:solidFill>
                  <a:schemeClr val="bg1"/>
                </a:solidFill>
              </a:rPr>
              <a:t>Παραγωγή </a:t>
            </a:r>
            <a:r>
              <a:rPr lang="el-GR" sz="2400" dirty="0" err="1" smtClean="0">
                <a:solidFill>
                  <a:schemeClr val="bg1"/>
                </a:solidFill>
              </a:rPr>
              <a:t>αντιαιμοπεταλιακών</a:t>
            </a:r>
            <a:r>
              <a:rPr lang="el-GR" sz="2400" dirty="0" smtClean="0">
                <a:solidFill>
                  <a:schemeClr val="bg1"/>
                </a:solidFill>
              </a:rPr>
              <a:t> </a:t>
            </a:r>
            <a:r>
              <a:rPr lang="en-US" sz="2400" dirty="0" smtClean="0">
                <a:solidFill>
                  <a:schemeClr val="bg1"/>
                </a:solidFill>
              </a:rPr>
              <a:t>abs</a:t>
            </a:r>
            <a:endParaRPr lang="el-GR" sz="2400" dirty="0" smtClean="0">
              <a:solidFill>
                <a:schemeClr val="bg1"/>
              </a:solidFill>
            </a:endParaRPr>
          </a:p>
          <a:p>
            <a:pPr lvl="1" eaLnBrk="1" hangingPunct="1">
              <a:lnSpc>
                <a:spcPct val="90000"/>
              </a:lnSpc>
            </a:pPr>
            <a:r>
              <a:rPr lang="el-GR" sz="2400" dirty="0" smtClean="0">
                <a:solidFill>
                  <a:schemeClr val="bg1"/>
                </a:solidFill>
              </a:rPr>
              <a:t>Αιμορραγία, 30-50% αρτηριακές ή φλεβικές θρομβώσεις</a:t>
            </a:r>
          </a:p>
          <a:p>
            <a:pPr lvl="1" eaLnBrk="1" hangingPunct="1">
              <a:lnSpc>
                <a:spcPct val="90000"/>
              </a:lnSpc>
            </a:pPr>
            <a:r>
              <a:rPr lang="el-GR" sz="2400" dirty="0" smtClean="0">
                <a:solidFill>
                  <a:schemeClr val="bg1"/>
                </a:solidFill>
              </a:rPr>
              <a:t>Μέτρηση </a:t>
            </a:r>
            <a:r>
              <a:rPr lang="en-US" sz="2400" dirty="0" smtClean="0">
                <a:solidFill>
                  <a:schemeClr val="bg1"/>
                </a:solidFill>
              </a:rPr>
              <a:t>PLT </a:t>
            </a:r>
            <a:r>
              <a:rPr lang="el-GR" sz="2400" dirty="0" smtClean="0">
                <a:solidFill>
                  <a:schemeClr val="bg1"/>
                </a:solidFill>
              </a:rPr>
              <a:t>την 4η μέρα μετά την έναρξη της ηπαρίνης και μετά κάθε 2η μέχρι την 10η</a:t>
            </a:r>
          </a:p>
          <a:p>
            <a:pPr lvl="1" eaLnBrk="1" hangingPunct="1">
              <a:lnSpc>
                <a:spcPct val="90000"/>
              </a:lnSpc>
            </a:pPr>
            <a:r>
              <a:rPr lang="el-GR" sz="2400" dirty="0" smtClean="0">
                <a:solidFill>
                  <a:schemeClr val="bg1"/>
                </a:solidFill>
              </a:rPr>
              <a:t>Υποψία: πτώση </a:t>
            </a:r>
            <a:r>
              <a:rPr lang="en-US" sz="2400" dirty="0" err="1" smtClean="0">
                <a:solidFill>
                  <a:schemeClr val="bg1"/>
                </a:solidFill>
              </a:rPr>
              <a:t>aPTT</a:t>
            </a:r>
            <a:r>
              <a:rPr lang="en-US" sz="2400" dirty="0" smtClean="0">
                <a:solidFill>
                  <a:schemeClr val="bg1"/>
                </a:solidFill>
              </a:rPr>
              <a:t> </a:t>
            </a:r>
            <a:r>
              <a:rPr lang="el-GR" sz="2400" dirty="0" smtClean="0">
                <a:solidFill>
                  <a:schemeClr val="bg1"/>
                </a:solidFill>
              </a:rPr>
              <a:t>και </a:t>
            </a:r>
            <a:r>
              <a:rPr lang="en-US" sz="2400" dirty="0" smtClean="0">
                <a:solidFill>
                  <a:schemeClr val="bg1"/>
                </a:solidFill>
              </a:rPr>
              <a:t>PLT</a:t>
            </a:r>
            <a:r>
              <a:rPr lang="el-GR" sz="2400" dirty="0" smtClean="0">
                <a:solidFill>
                  <a:schemeClr val="bg1"/>
                </a:solidFill>
              </a:rPr>
              <a:t> (</a:t>
            </a:r>
            <a:r>
              <a:rPr lang="en-US" sz="2400" dirty="0" smtClean="0">
                <a:solidFill>
                  <a:schemeClr val="bg1"/>
                </a:solidFill>
              </a:rPr>
              <a:t>&lt;30%</a:t>
            </a:r>
            <a:r>
              <a:rPr lang="el-GR" sz="2400" dirty="0" smtClean="0">
                <a:solidFill>
                  <a:schemeClr val="bg1"/>
                </a:solidFill>
              </a:rPr>
              <a:t>)</a:t>
            </a:r>
          </a:p>
          <a:p>
            <a:pPr lvl="1" eaLnBrk="1" hangingPunct="1">
              <a:lnSpc>
                <a:spcPct val="90000"/>
              </a:lnSpc>
            </a:pPr>
            <a:r>
              <a:rPr lang="en-US" sz="2400" dirty="0" err="1" smtClean="0">
                <a:solidFill>
                  <a:schemeClr val="bg1"/>
                </a:solidFill>
              </a:rPr>
              <a:t>Dapanaroid</a:t>
            </a:r>
            <a:r>
              <a:rPr lang="en-US" sz="2400" dirty="0" smtClean="0">
                <a:solidFill>
                  <a:schemeClr val="bg1"/>
                </a:solidFill>
              </a:rPr>
              <a:t>, </a:t>
            </a:r>
            <a:r>
              <a:rPr lang="en-US" sz="2400" dirty="0" err="1" smtClean="0">
                <a:solidFill>
                  <a:schemeClr val="bg1"/>
                </a:solidFill>
              </a:rPr>
              <a:t>lepirudin</a:t>
            </a:r>
            <a:r>
              <a:rPr lang="en-US" sz="2400" dirty="0" smtClean="0">
                <a:solidFill>
                  <a:schemeClr val="bg1"/>
                </a:solidFill>
              </a:rPr>
              <a:t>, </a:t>
            </a:r>
            <a:r>
              <a:rPr lang="en-US" sz="2400" dirty="0" err="1" smtClean="0">
                <a:solidFill>
                  <a:schemeClr val="bg1"/>
                </a:solidFill>
              </a:rPr>
              <a:t>argatroban</a:t>
            </a:r>
            <a:endParaRPr lang="el-GR" sz="2400" dirty="0" smtClean="0">
              <a:solidFill>
                <a:schemeClr val="bg1"/>
              </a:solidFill>
            </a:endParaRPr>
          </a:p>
          <a:p>
            <a:pPr lvl="1" eaLnBrk="1" hangingPunct="1">
              <a:lnSpc>
                <a:spcPct val="90000"/>
              </a:lnSpc>
            </a:pPr>
            <a:r>
              <a:rPr lang="el-GR" sz="2400" dirty="0" smtClean="0">
                <a:solidFill>
                  <a:schemeClr val="bg1"/>
                </a:solidFill>
              </a:rPr>
              <a:t>Θνητότητα 10-30%</a:t>
            </a:r>
            <a:endParaRPr lang="en-GB" sz="2400"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dirty="0" err="1" smtClean="0">
                <a:solidFill>
                  <a:srgbClr val="00B050"/>
                </a:solidFill>
                <a:latin typeface="+mn-lt"/>
              </a:rPr>
              <a:t>Ηπαρίνες</a:t>
            </a:r>
            <a:r>
              <a:rPr lang="el-GR" dirty="0" smtClean="0">
                <a:solidFill>
                  <a:srgbClr val="00B050"/>
                </a:solidFill>
                <a:latin typeface="+mn-lt"/>
              </a:rPr>
              <a:t> μικρού μοριακού βάρους</a:t>
            </a:r>
            <a:endParaRPr lang="en-GB" dirty="0" smtClean="0">
              <a:solidFill>
                <a:srgbClr val="00B050"/>
              </a:solidFill>
              <a:latin typeface="+mn-lt"/>
            </a:endParaRPr>
          </a:p>
        </p:txBody>
      </p:sp>
      <p:sp>
        <p:nvSpPr>
          <p:cNvPr id="35843" name="Rectangle 3"/>
          <p:cNvSpPr>
            <a:spLocks noGrp="1" noChangeArrowheads="1"/>
          </p:cNvSpPr>
          <p:nvPr>
            <p:ph type="body" idx="1"/>
          </p:nvPr>
        </p:nvSpPr>
        <p:spPr/>
        <p:txBody>
          <a:bodyPr>
            <a:normAutofit fontScale="92500"/>
          </a:bodyPr>
          <a:lstStyle/>
          <a:p>
            <a:pPr>
              <a:lnSpc>
                <a:spcPct val="90000"/>
              </a:lnSpc>
            </a:pPr>
            <a:r>
              <a:rPr lang="el-GR" sz="2400" dirty="0" smtClean="0">
                <a:solidFill>
                  <a:schemeClr val="bg1"/>
                </a:solidFill>
              </a:rPr>
              <a:t>Αναστέλλουν</a:t>
            </a:r>
            <a:r>
              <a:rPr lang="en-US" sz="2400" dirty="0" smtClean="0">
                <a:solidFill>
                  <a:schemeClr val="bg1"/>
                </a:solidFill>
              </a:rPr>
              <a:t> </a:t>
            </a:r>
            <a:r>
              <a:rPr lang="el-GR" sz="2400" dirty="0" smtClean="0">
                <a:solidFill>
                  <a:schemeClr val="bg1"/>
                </a:solidFill>
              </a:rPr>
              <a:t>κυρίως τον παράγοντα </a:t>
            </a:r>
            <a:r>
              <a:rPr lang="en-US" sz="2400" dirty="0" err="1" smtClean="0">
                <a:solidFill>
                  <a:schemeClr val="bg1"/>
                </a:solidFill>
              </a:rPr>
              <a:t>Xa</a:t>
            </a:r>
            <a:r>
              <a:rPr lang="en-US" sz="2400" dirty="0" smtClean="0">
                <a:solidFill>
                  <a:schemeClr val="bg1"/>
                </a:solidFill>
              </a:rPr>
              <a:t> </a:t>
            </a:r>
            <a:r>
              <a:rPr lang="el-GR" sz="2400" dirty="0" smtClean="0">
                <a:solidFill>
                  <a:schemeClr val="bg1"/>
                </a:solidFill>
              </a:rPr>
              <a:t>(σε μικρό βαθμό τον </a:t>
            </a:r>
            <a:r>
              <a:rPr lang="en-US" sz="2400" dirty="0" smtClean="0">
                <a:solidFill>
                  <a:schemeClr val="bg1"/>
                </a:solidFill>
              </a:rPr>
              <a:t>I</a:t>
            </a:r>
            <a:r>
              <a:rPr lang="el-GR" sz="2400" dirty="0" smtClean="0">
                <a:solidFill>
                  <a:schemeClr val="bg1"/>
                </a:solidFill>
              </a:rPr>
              <a:t>Ι</a:t>
            </a:r>
            <a:r>
              <a:rPr lang="en-US" sz="2400" dirty="0" smtClean="0">
                <a:solidFill>
                  <a:schemeClr val="bg1"/>
                </a:solidFill>
              </a:rPr>
              <a:t>a</a:t>
            </a:r>
            <a:r>
              <a:rPr lang="el-GR" sz="2400" dirty="0" smtClean="0">
                <a:solidFill>
                  <a:schemeClr val="bg1"/>
                </a:solidFill>
              </a:rPr>
              <a:t>)</a:t>
            </a:r>
            <a:endParaRPr lang="en-US" sz="2400" dirty="0" smtClean="0">
              <a:solidFill>
                <a:schemeClr val="bg1"/>
              </a:solidFill>
            </a:endParaRPr>
          </a:p>
          <a:p>
            <a:pPr>
              <a:lnSpc>
                <a:spcPct val="90000"/>
              </a:lnSpc>
            </a:pPr>
            <a:r>
              <a:rPr lang="el-GR" sz="2400" dirty="0" smtClean="0">
                <a:solidFill>
                  <a:schemeClr val="bg1"/>
                </a:solidFill>
              </a:rPr>
              <a:t>Χορηγούνται υποδορίως 1 ή 2 φορές </a:t>
            </a:r>
            <a:r>
              <a:rPr lang="en-US" sz="2400" dirty="0" smtClean="0">
                <a:solidFill>
                  <a:schemeClr val="bg1"/>
                </a:solidFill>
              </a:rPr>
              <a:t>/</a:t>
            </a:r>
            <a:r>
              <a:rPr lang="el-GR" sz="2400" dirty="0" smtClean="0">
                <a:solidFill>
                  <a:schemeClr val="bg1"/>
                </a:solidFill>
              </a:rPr>
              <a:t>μέρα</a:t>
            </a:r>
            <a:endParaRPr lang="en-US" sz="2400" dirty="0" smtClean="0">
              <a:solidFill>
                <a:schemeClr val="bg1"/>
              </a:solidFill>
            </a:endParaRPr>
          </a:p>
          <a:p>
            <a:pPr>
              <a:lnSpc>
                <a:spcPct val="90000"/>
              </a:lnSpc>
            </a:pPr>
            <a:r>
              <a:rPr lang="el-GR" sz="2400" dirty="0" smtClean="0">
                <a:solidFill>
                  <a:schemeClr val="bg1"/>
                </a:solidFill>
              </a:rPr>
              <a:t>Η αντιπηκτική δράση σε σχέση με τη δόση είναι περισσότερο προβλέψιμη, επειδή παρουσιάζουν μικρότερο βαθμό μη ειδικής σύνδεσης με τις πρωτεΐνες του πλάσματος (σε σχέση με την ΜΚΗ)</a:t>
            </a:r>
            <a:endParaRPr lang="en-US" sz="2400" dirty="0" smtClean="0">
              <a:solidFill>
                <a:schemeClr val="bg1"/>
              </a:solidFill>
            </a:endParaRPr>
          </a:p>
          <a:p>
            <a:r>
              <a:rPr lang="el-GR" sz="2400" dirty="0" smtClean="0">
                <a:solidFill>
                  <a:schemeClr val="bg1"/>
                </a:solidFill>
              </a:rPr>
              <a:t>Δεν χρειάζονται </a:t>
            </a:r>
            <a:r>
              <a:rPr lang="en-US" sz="2400" dirty="0" smtClean="0">
                <a:solidFill>
                  <a:schemeClr val="bg1"/>
                </a:solidFill>
              </a:rPr>
              <a:t>monitoring</a:t>
            </a:r>
          </a:p>
          <a:p>
            <a:r>
              <a:rPr lang="el-GR" sz="2400" dirty="0" smtClean="0">
                <a:solidFill>
                  <a:schemeClr val="bg1"/>
                </a:solidFill>
              </a:rPr>
              <a:t>Μικρότερος κίνδυνος ΗΙΤ </a:t>
            </a:r>
            <a:r>
              <a:rPr lang="en-US" sz="2400" dirty="0" smtClean="0">
                <a:solidFill>
                  <a:schemeClr val="bg1"/>
                </a:solidFill>
              </a:rPr>
              <a:t>(</a:t>
            </a:r>
            <a:r>
              <a:rPr lang="el-GR" sz="2400" dirty="0" smtClean="0">
                <a:solidFill>
                  <a:schemeClr val="bg1"/>
                </a:solidFill>
              </a:rPr>
              <a:t>Αντένδειξη χορήγησης σε ιστορικό ΗΙΤ</a:t>
            </a:r>
            <a:r>
              <a:rPr lang="en-US" sz="2400" dirty="0" smtClean="0">
                <a:solidFill>
                  <a:schemeClr val="bg1"/>
                </a:solidFill>
              </a:rPr>
              <a:t>)</a:t>
            </a:r>
            <a:endParaRPr lang="el-GR" sz="2400" dirty="0" smtClean="0">
              <a:solidFill>
                <a:schemeClr val="bg1"/>
              </a:solidFill>
            </a:endParaRPr>
          </a:p>
          <a:p>
            <a:pPr>
              <a:lnSpc>
                <a:spcPct val="90000"/>
              </a:lnSpc>
            </a:pPr>
            <a:r>
              <a:rPr lang="el-GR" sz="2400" dirty="0" err="1" smtClean="0">
                <a:solidFill>
                  <a:schemeClr val="bg1"/>
                </a:solidFill>
              </a:rPr>
              <a:t>Μετα</a:t>
            </a:r>
            <a:r>
              <a:rPr lang="el-GR" sz="2400" dirty="0" smtClean="0">
                <a:solidFill>
                  <a:schemeClr val="bg1"/>
                </a:solidFill>
              </a:rPr>
              <a:t>-αναλύσεις αποδεικνύουν ότι οι </a:t>
            </a:r>
            <a:r>
              <a:rPr lang="el-GR" sz="2400" dirty="0" err="1" smtClean="0">
                <a:solidFill>
                  <a:schemeClr val="bg1"/>
                </a:solidFill>
              </a:rPr>
              <a:t>ηπαρίνες</a:t>
            </a:r>
            <a:r>
              <a:rPr lang="el-GR" sz="2400" dirty="0" smtClean="0">
                <a:solidFill>
                  <a:schemeClr val="bg1"/>
                </a:solidFill>
              </a:rPr>
              <a:t> μικρού μοριακού βάρους (ΜΜΒΗ) έχουν την </a:t>
            </a:r>
            <a:r>
              <a:rPr lang="el-GR" sz="2400" dirty="0" smtClean="0">
                <a:solidFill>
                  <a:srgbClr val="FFFF00"/>
                </a:solidFill>
              </a:rPr>
              <a:t>ίδια αποτελεσματικότητα </a:t>
            </a:r>
            <a:r>
              <a:rPr lang="el-GR" sz="2400" dirty="0" smtClean="0">
                <a:solidFill>
                  <a:schemeClr val="bg1"/>
                </a:solidFill>
              </a:rPr>
              <a:t>με την μη κλασματική ηπαρίνη στη</a:t>
            </a:r>
            <a:r>
              <a:rPr lang="en-US" sz="2400" dirty="0" smtClean="0">
                <a:solidFill>
                  <a:schemeClr val="bg1"/>
                </a:solidFill>
              </a:rPr>
              <a:t> </a:t>
            </a:r>
            <a:r>
              <a:rPr lang="el-GR" sz="2400" dirty="0" smtClean="0">
                <a:solidFill>
                  <a:schemeClr val="bg1"/>
                </a:solidFill>
              </a:rPr>
              <a:t>μείωση του κινδύνου υποτροπής της </a:t>
            </a:r>
            <a:r>
              <a:rPr lang="el-GR" sz="2400" dirty="0" err="1" smtClean="0">
                <a:solidFill>
                  <a:schemeClr val="bg1"/>
                </a:solidFill>
              </a:rPr>
              <a:t>θρομβοεμβολής</a:t>
            </a:r>
            <a:r>
              <a:rPr lang="el-GR" sz="2400" dirty="0" smtClean="0">
                <a:solidFill>
                  <a:schemeClr val="bg1"/>
                </a:solidFill>
              </a:rPr>
              <a:t>, προκαλώντας ταυτόχρονα </a:t>
            </a:r>
            <a:r>
              <a:rPr lang="el-GR" sz="2400" u="sng" dirty="0" smtClean="0">
                <a:solidFill>
                  <a:schemeClr val="bg1"/>
                </a:solidFill>
              </a:rPr>
              <a:t>μικρότερα ποσοστά αιμορραγίας</a:t>
            </a:r>
          </a:p>
          <a:p>
            <a:pPr>
              <a:lnSpc>
                <a:spcPct val="90000"/>
              </a:lnSpc>
            </a:pPr>
            <a:endParaRPr lang="el-GR" sz="2400" dirty="0" smtClean="0">
              <a:solidFill>
                <a:schemeClr val="bg1"/>
              </a:solidFill>
            </a:endParaRPr>
          </a:p>
          <a:p>
            <a:pPr>
              <a:lnSpc>
                <a:spcPct val="90000"/>
              </a:lnSpc>
            </a:pPr>
            <a:endParaRPr lang="en-GB" sz="2400" dirty="0" smtClean="0">
              <a:solidFill>
                <a:schemeClr val="bg1"/>
              </a:solidFill>
            </a:endParaRPr>
          </a:p>
          <a:p>
            <a:pPr>
              <a:lnSpc>
                <a:spcPct val="90000"/>
              </a:lnSpc>
            </a:pPr>
            <a:endParaRPr lang="el-GR" sz="2800" u="sng" dirty="0" smtClean="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Grp="1" noChangeArrowheads="1"/>
          </p:cNvSpPr>
          <p:nvPr>
            <p:ph type="title" idx="4294967295"/>
          </p:nvPr>
        </p:nvSpPr>
        <p:spPr>
          <a:xfrm>
            <a:off x="0" y="188640"/>
            <a:ext cx="8382000" cy="1080120"/>
          </a:xfrm>
          <a:noFill/>
        </p:spPr>
        <p:txBody>
          <a:bodyPr>
            <a:normAutofit fontScale="90000"/>
          </a:bodyPr>
          <a:lstStyle/>
          <a:p>
            <a:pPr fontAlgn="auto">
              <a:spcAft>
                <a:spcPts val="0"/>
              </a:spcAft>
              <a:defRPr/>
            </a:pPr>
            <a:r>
              <a:rPr lang="el-GR" dirty="0" smtClean="0">
                <a:solidFill>
                  <a:srgbClr val="00B050"/>
                </a:solidFill>
              </a:rPr>
              <a:t>Παραδοσιακά αντιπηκτικά</a:t>
            </a:r>
            <a:r>
              <a:rPr lang="en-GB" dirty="0" smtClean="0">
                <a:solidFill>
                  <a:srgbClr val="00B050"/>
                </a:solidFill>
              </a:rPr>
              <a:t>: </a:t>
            </a:r>
            <a:r>
              <a:rPr lang="el-GR" dirty="0" smtClean="0">
                <a:solidFill>
                  <a:srgbClr val="00B050"/>
                </a:solidFill>
              </a:rPr>
              <a:t>περιορισμοί</a:t>
            </a:r>
            <a:endParaRPr lang="en-GB" dirty="0" smtClean="0">
              <a:solidFill>
                <a:srgbClr val="00B050"/>
              </a:solidFill>
            </a:endParaRPr>
          </a:p>
        </p:txBody>
      </p:sp>
      <p:sp>
        <p:nvSpPr>
          <p:cNvPr id="34819" name="Rectangle 11"/>
          <p:cNvSpPr>
            <a:spLocks noGrp="1" noChangeArrowheads="1"/>
          </p:cNvSpPr>
          <p:nvPr>
            <p:ph type="body" sz="half" idx="4294967295"/>
          </p:nvPr>
        </p:nvSpPr>
        <p:spPr>
          <a:xfrm>
            <a:off x="0" y="1344613"/>
            <a:ext cx="4076700" cy="4419600"/>
          </a:xfrm>
        </p:spPr>
        <p:txBody>
          <a:bodyPr>
            <a:normAutofit/>
          </a:bodyPr>
          <a:lstStyle/>
          <a:p>
            <a:r>
              <a:rPr lang="el-GR" sz="1800" dirty="0" smtClean="0">
                <a:solidFill>
                  <a:srgbClr val="FFFF00"/>
                </a:solidFill>
              </a:rPr>
              <a:t>Μη κλασματοποιημένη ηπαρίνη </a:t>
            </a:r>
            <a:r>
              <a:rPr lang="en-GB" sz="1800" baseline="30000" dirty="0" smtClean="0">
                <a:solidFill>
                  <a:srgbClr val="FFFF00"/>
                </a:solidFill>
              </a:rPr>
              <a:t>1</a:t>
            </a:r>
          </a:p>
          <a:p>
            <a:pPr lvl="1"/>
            <a:r>
              <a:rPr lang="el-GR" sz="1600" dirty="0" smtClean="0">
                <a:solidFill>
                  <a:schemeClr val="bg1"/>
                </a:solidFill>
              </a:rPr>
              <a:t>παρεντερική χορήγηση </a:t>
            </a:r>
          </a:p>
          <a:p>
            <a:pPr lvl="1"/>
            <a:r>
              <a:rPr lang="el-GR" sz="1600" dirty="0" smtClean="0">
                <a:solidFill>
                  <a:schemeClr val="bg1"/>
                </a:solidFill>
              </a:rPr>
              <a:t>Ανάγκη εργαστηριακής παρακολούθησης και προσαρμογής δόσης</a:t>
            </a:r>
            <a:endParaRPr lang="en-GB" sz="1600" dirty="0" smtClean="0">
              <a:solidFill>
                <a:schemeClr val="bg1"/>
              </a:solidFill>
            </a:endParaRPr>
          </a:p>
          <a:p>
            <a:pPr lvl="1"/>
            <a:r>
              <a:rPr lang="el-GR" sz="1600" dirty="0" smtClean="0">
                <a:solidFill>
                  <a:schemeClr val="bg1"/>
                </a:solidFill>
              </a:rPr>
              <a:t>Κίνδυνος θρομβοπενίας από ηπαρίνη (</a:t>
            </a:r>
            <a:r>
              <a:rPr lang="en-GB" sz="1600" dirty="0" smtClean="0">
                <a:solidFill>
                  <a:schemeClr val="bg1"/>
                </a:solidFill>
              </a:rPr>
              <a:t>HIT</a:t>
            </a:r>
            <a:r>
              <a:rPr lang="el-GR" sz="1600" dirty="0" smtClean="0">
                <a:solidFill>
                  <a:schemeClr val="bg1"/>
                </a:solidFill>
              </a:rPr>
              <a:t>)</a:t>
            </a:r>
            <a:r>
              <a:rPr lang="en-GB" sz="1600" dirty="0" smtClean="0">
                <a:solidFill>
                  <a:schemeClr val="bg1"/>
                </a:solidFill>
              </a:rPr>
              <a:t> </a:t>
            </a:r>
          </a:p>
          <a:p>
            <a:r>
              <a:rPr lang="el-GR" sz="1800" dirty="0" smtClean="0">
                <a:solidFill>
                  <a:srgbClr val="FFFF00"/>
                </a:solidFill>
              </a:rPr>
              <a:t>Ηπαρίνες μικρού μοριακού βάρους </a:t>
            </a:r>
            <a:r>
              <a:rPr lang="en-GB" sz="1800" baseline="30000" dirty="0" smtClean="0">
                <a:solidFill>
                  <a:schemeClr val="bg1"/>
                </a:solidFill>
              </a:rPr>
              <a:t>1</a:t>
            </a:r>
          </a:p>
          <a:p>
            <a:pPr lvl="1"/>
            <a:r>
              <a:rPr lang="el-GR" sz="1600" dirty="0" smtClean="0">
                <a:solidFill>
                  <a:schemeClr val="bg1"/>
                </a:solidFill>
              </a:rPr>
              <a:t>Παρεντερική χορήγηση</a:t>
            </a:r>
            <a:endParaRPr lang="en-GB" sz="1600" dirty="0" smtClean="0">
              <a:solidFill>
                <a:schemeClr val="bg1"/>
              </a:solidFill>
            </a:endParaRPr>
          </a:p>
          <a:p>
            <a:pPr lvl="1"/>
            <a:r>
              <a:rPr lang="el-GR" sz="1600" dirty="0" smtClean="0">
                <a:solidFill>
                  <a:schemeClr val="bg1"/>
                </a:solidFill>
              </a:rPr>
              <a:t>Προσαρμογή δόσης βάσει βάρους</a:t>
            </a:r>
          </a:p>
          <a:p>
            <a:pPr lvl="1"/>
            <a:r>
              <a:rPr lang="el-GR" sz="1600" dirty="0" smtClean="0">
                <a:solidFill>
                  <a:schemeClr val="bg1"/>
                </a:solidFill>
              </a:rPr>
              <a:t>Δυσφορία λόγω παρακέντησης και δημιουργία εκχυμώσεων</a:t>
            </a:r>
          </a:p>
          <a:p>
            <a:pPr lvl="1"/>
            <a:r>
              <a:rPr lang="el-GR" sz="1600" dirty="0" smtClean="0">
                <a:solidFill>
                  <a:schemeClr val="bg1"/>
                </a:solidFill>
              </a:rPr>
              <a:t>Άθροιση στη ΧΝΝ</a:t>
            </a:r>
          </a:p>
          <a:p>
            <a:pPr lvl="1"/>
            <a:r>
              <a:rPr lang="el-GR" sz="1600" dirty="0" smtClean="0">
                <a:solidFill>
                  <a:schemeClr val="bg1"/>
                </a:solidFill>
              </a:rPr>
              <a:t>Κίνδυνος ΗΙΤ</a:t>
            </a:r>
            <a:r>
              <a:rPr lang="en-US" sz="1800" dirty="0" smtClean="0"/>
              <a:t/>
            </a:r>
            <a:br>
              <a:rPr lang="en-US" sz="1800" dirty="0" smtClean="0"/>
            </a:br>
            <a:endParaRPr lang="en-GB" sz="1800" dirty="0" smtClean="0"/>
          </a:p>
        </p:txBody>
      </p:sp>
      <p:sp>
        <p:nvSpPr>
          <p:cNvPr id="34820" name="Rectangle 12"/>
          <p:cNvSpPr>
            <a:spLocks noGrp="1" noChangeArrowheads="1"/>
          </p:cNvSpPr>
          <p:nvPr>
            <p:ph type="body" sz="half" idx="4294967295"/>
          </p:nvPr>
        </p:nvSpPr>
        <p:spPr>
          <a:xfrm>
            <a:off x="4787900" y="2438400"/>
            <a:ext cx="4356100" cy="4419600"/>
          </a:xfrm>
        </p:spPr>
        <p:txBody>
          <a:bodyPr/>
          <a:lstStyle/>
          <a:p>
            <a:r>
              <a:rPr lang="el-GR" sz="1800" dirty="0" smtClean="0">
                <a:solidFill>
                  <a:srgbClr val="FFFF00"/>
                </a:solidFill>
              </a:rPr>
              <a:t>Ανταγωνιστές της βιταμίνης </a:t>
            </a:r>
            <a:r>
              <a:rPr lang="en-US" sz="1800" dirty="0" smtClean="0">
                <a:solidFill>
                  <a:srgbClr val="FFFF00"/>
                </a:solidFill>
              </a:rPr>
              <a:t>K</a:t>
            </a:r>
            <a:r>
              <a:rPr lang="en-GB" sz="1800" dirty="0" smtClean="0">
                <a:solidFill>
                  <a:srgbClr val="FFFF00"/>
                </a:solidFill>
              </a:rPr>
              <a:t> (</a:t>
            </a:r>
            <a:r>
              <a:rPr lang="el-GR" sz="1800" dirty="0" smtClean="0">
                <a:solidFill>
                  <a:srgbClr val="FFFF00"/>
                </a:solidFill>
              </a:rPr>
              <a:t>ΑΒΚ</a:t>
            </a:r>
            <a:r>
              <a:rPr lang="en-GB" sz="1800" dirty="0" smtClean="0">
                <a:solidFill>
                  <a:srgbClr val="FFFF00"/>
                </a:solidFill>
              </a:rPr>
              <a:t>)</a:t>
            </a:r>
            <a:r>
              <a:rPr lang="en-GB" sz="1800" baseline="30000" dirty="0" smtClean="0">
                <a:solidFill>
                  <a:srgbClr val="FFFF00"/>
                </a:solidFill>
              </a:rPr>
              <a:t>2</a:t>
            </a:r>
          </a:p>
          <a:p>
            <a:pPr lvl="1"/>
            <a:r>
              <a:rPr lang="el-GR" sz="1600" dirty="0" smtClean="0">
                <a:solidFill>
                  <a:schemeClr val="bg1"/>
                </a:solidFill>
              </a:rPr>
              <a:t>Στενό θεραπευτικό παράθυρο</a:t>
            </a:r>
            <a:endParaRPr lang="en-GB" sz="1600" dirty="0" smtClean="0">
              <a:solidFill>
                <a:schemeClr val="bg1"/>
              </a:solidFill>
            </a:endParaRPr>
          </a:p>
          <a:p>
            <a:pPr lvl="1"/>
            <a:r>
              <a:rPr lang="el-GR" sz="1600" dirty="0" smtClean="0">
                <a:solidFill>
                  <a:schemeClr val="bg1"/>
                </a:solidFill>
              </a:rPr>
              <a:t>Αλληλεπιδράσεις με φάρμακα και τροφές </a:t>
            </a:r>
          </a:p>
          <a:p>
            <a:pPr lvl="1"/>
            <a:r>
              <a:rPr lang="el-GR" sz="1600" dirty="0" smtClean="0">
                <a:solidFill>
                  <a:schemeClr val="bg1"/>
                </a:solidFill>
              </a:rPr>
              <a:t>Ανάγκη συχνού εργαστηριακού ελέγχου και προσαρμογής της δόσης</a:t>
            </a:r>
            <a:endParaRPr lang="en-US" dirty="0" smtClean="0">
              <a:solidFill>
                <a:schemeClr val="bg1"/>
              </a:solidFill>
            </a:endParaRPr>
          </a:p>
        </p:txBody>
      </p:sp>
      <p:pic>
        <p:nvPicPr>
          <p:cNvPr id="34821" name="Picture 13" descr="img_drawbacks.png"/>
          <p:cNvPicPr>
            <a:picLocks noChangeAspect="1"/>
          </p:cNvPicPr>
          <p:nvPr/>
        </p:nvPicPr>
        <p:blipFill>
          <a:blip r:embed="rId3" cstate="print"/>
          <a:srcRect/>
          <a:stretch>
            <a:fillRect/>
          </a:stretch>
        </p:blipFill>
        <p:spPr bwMode="auto">
          <a:xfrm>
            <a:off x="2411760" y="4672082"/>
            <a:ext cx="2664296" cy="1997278"/>
          </a:xfrm>
          <a:prstGeom prst="rect">
            <a:avLst/>
          </a:prstGeom>
          <a:noFill/>
          <a:ln w="9525">
            <a:noFill/>
            <a:miter lim="800000"/>
            <a:headEnd/>
            <a:tailEnd/>
          </a:ln>
        </p:spPr>
      </p:pic>
      <p:sp>
        <p:nvSpPr>
          <p:cNvPr id="34822" name="Text Box 4"/>
          <p:cNvSpPr txBox="1">
            <a:spLocks noChangeArrowheads="1"/>
          </p:cNvSpPr>
          <p:nvPr/>
        </p:nvSpPr>
        <p:spPr bwMode="auto">
          <a:xfrm>
            <a:off x="293688" y="6505575"/>
            <a:ext cx="7261225" cy="274638"/>
          </a:xfrm>
          <a:prstGeom prst="rect">
            <a:avLst/>
          </a:prstGeom>
          <a:noFill/>
          <a:ln w="19050">
            <a:noFill/>
            <a:miter lim="800000"/>
            <a:headEnd/>
            <a:tailEnd/>
          </a:ln>
        </p:spPr>
        <p:txBody>
          <a:bodyPr lIns="90000" tIns="46800" rIns="90000" bIns="46800" anchor="b">
            <a:spAutoFit/>
          </a:bodyPr>
          <a:lstStyle/>
          <a:p>
            <a:pPr defTabSz="642938" eaLnBrk="0" hangingPunct="0">
              <a:buFontTx/>
              <a:buAutoNum type="arabicPeriod"/>
            </a:pPr>
            <a:r>
              <a:rPr lang="fr-FR" sz="1200">
                <a:solidFill>
                  <a:srgbClr val="FFFFFF"/>
                </a:solidFill>
              </a:rPr>
              <a:t> Hirsh J </a:t>
            </a:r>
            <a:r>
              <a:rPr lang="fr-FR" sz="1200" i="1">
                <a:solidFill>
                  <a:srgbClr val="FFFFFF"/>
                </a:solidFill>
              </a:rPr>
              <a:t>et al</a:t>
            </a:r>
            <a:r>
              <a:rPr lang="fr-FR" sz="1200">
                <a:solidFill>
                  <a:srgbClr val="FFFFFF"/>
                </a:solidFill>
              </a:rPr>
              <a:t>. </a:t>
            </a:r>
            <a:r>
              <a:rPr lang="fr-FR" sz="1200" i="1">
                <a:solidFill>
                  <a:srgbClr val="FFFFFF"/>
                </a:solidFill>
              </a:rPr>
              <a:t>Chest</a:t>
            </a:r>
            <a:r>
              <a:rPr lang="fr-FR" sz="1200">
                <a:solidFill>
                  <a:srgbClr val="FFFFFF"/>
                </a:solidFill>
              </a:rPr>
              <a:t> 2008;133;141S–159S; 2. Ansell J </a:t>
            </a:r>
            <a:r>
              <a:rPr lang="fr-FR" sz="1200" i="1">
                <a:solidFill>
                  <a:srgbClr val="FFFFFF"/>
                </a:solidFill>
              </a:rPr>
              <a:t>et al</a:t>
            </a:r>
            <a:r>
              <a:rPr lang="fr-FR" sz="1200">
                <a:solidFill>
                  <a:srgbClr val="FFFFFF"/>
                </a:solidFill>
              </a:rPr>
              <a:t>. </a:t>
            </a:r>
            <a:r>
              <a:rPr lang="fr-FR" sz="1200" i="1">
                <a:solidFill>
                  <a:srgbClr val="FFFFFF"/>
                </a:solidFill>
              </a:rPr>
              <a:t>Chest</a:t>
            </a:r>
            <a:r>
              <a:rPr lang="fr-FR" sz="1200">
                <a:solidFill>
                  <a:srgbClr val="FFFFFF"/>
                </a:solidFill>
              </a:rPr>
              <a:t> 2008;133;160S–198S</a:t>
            </a:r>
          </a:p>
        </p:txBody>
      </p:sp>
      <p:pic>
        <p:nvPicPr>
          <p:cNvPr id="34823" name="Picture 6" descr="marcumar_historisch_2"/>
          <p:cNvPicPr>
            <a:picLocks noChangeAspect="1" noChangeArrowheads="1"/>
          </p:cNvPicPr>
          <p:nvPr/>
        </p:nvPicPr>
        <p:blipFill>
          <a:blip r:embed="rId4" cstate="print"/>
          <a:srcRect/>
          <a:stretch>
            <a:fillRect/>
          </a:stretch>
        </p:blipFill>
        <p:spPr bwMode="auto">
          <a:xfrm>
            <a:off x="6444209" y="4246043"/>
            <a:ext cx="1271064" cy="2236008"/>
          </a:xfrm>
          <a:prstGeom prst="rect">
            <a:avLst/>
          </a:prstGeom>
          <a:noFill/>
          <a:ln w="9525">
            <a:noFill/>
            <a:miter lim="800000"/>
            <a:headEnd/>
            <a:tailEnd/>
          </a:ln>
        </p:spPr>
      </p:pic>
      <p:grpSp>
        <p:nvGrpSpPr>
          <p:cNvPr id="8" name="Group 25"/>
          <p:cNvGrpSpPr>
            <a:grpSpLocks/>
          </p:cNvGrpSpPr>
          <p:nvPr/>
        </p:nvGrpSpPr>
        <p:grpSpPr bwMode="auto">
          <a:xfrm>
            <a:off x="6000760" y="785794"/>
            <a:ext cx="3143240" cy="1571635"/>
            <a:chOff x="3033" y="1143"/>
            <a:chExt cx="2175" cy="2180"/>
          </a:xfrm>
        </p:grpSpPr>
        <p:sp>
          <p:nvSpPr>
            <p:cNvPr id="9" name="Rectangle 4"/>
            <p:cNvSpPr>
              <a:spLocks noChangeArrowheads="1"/>
            </p:cNvSpPr>
            <p:nvPr/>
          </p:nvSpPr>
          <p:spPr bwMode="auto">
            <a:xfrm>
              <a:off x="3499" y="1143"/>
              <a:ext cx="581" cy="136"/>
            </a:xfrm>
            <a:prstGeom prst="rect">
              <a:avLst/>
            </a:prstGeom>
            <a:noFill/>
            <a:ln w="9525">
              <a:noFill/>
              <a:miter lim="800000"/>
              <a:headEnd/>
              <a:tailEnd/>
            </a:ln>
          </p:spPr>
          <p:txBody>
            <a:bodyPr wrap="none" lIns="0" tIns="0" rIns="0" bIns="0">
              <a:spAutoFit/>
            </a:bodyPr>
            <a:lstStyle/>
            <a:p>
              <a:r>
                <a:rPr lang="el-GR" sz="1400" b="1">
                  <a:solidFill>
                    <a:schemeClr val="bg1"/>
                  </a:solidFill>
                </a:rPr>
                <a:t>θρόμβωση</a:t>
              </a:r>
              <a:endParaRPr lang="en-GB" sz="1400">
                <a:solidFill>
                  <a:schemeClr val="bg1"/>
                </a:solidFill>
              </a:endParaRPr>
            </a:p>
          </p:txBody>
        </p:sp>
        <p:sp>
          <p:nvSpPr>
            <p:cNvPr id="10" name="Line 5"/>
            <p:cNvSpPr>
              <a:spLocks noChangeShapeType="1"/>
            </p:cNvSpPr>
            <p:nvPr/>
          </p:nvSpPr>
          <p:spPr bwMode="auto">
            <a:xfrm>
              <a:off x="3247" y="1206"/>
              <a:ext cx="190" cy="0"/>
            </a:xfrm>
            <a:prstGeom prst="line">
              <a:avLst/>
            </a:prstGeom>
            <a:noFill/>
            <a:ln w="38100">
              <a:solidFill>
                <a:srgbClr val="32C8FF"/>
              </a:solidFill>
              <a:round/>
              <a:headEnd/>
              <a:tailEnd/>
            </a:ln>
          </p:spPr>
          <p:txBody>
            <a:bodyPr/>
            <a:lstStyle/>
            <a:p>
              <a:endParaRPr lang="en-US"/>
            </a:p>
          </p:txBody>
        </p:sp>
        <p:sp>
          <p:nvSpPr>
            <p:cNvPr id="11" name="Rectangle 6"/>
            <p:cNvSpPr>
              <a:spLocks noChangeArrowheads="1"/>
            </p:cNvSpPr>
            <p:nvPr/>
          </p:nvSpPr>
          <p:spPr bwMode="auto">
            <a:xfrm>
              <a:off x="3499" y="1311"/>
              <a:ext cx="612" cy="136"/>
            </a:xfrm>
            <a:prstGeom prst="rect">
              <a:avLst/>
            </a:prstGeom>
            <a:noFill/>
            <a:ln w="9525">
              <a:noFill/>
              <a:miter lim="800000"/>
              <a:headEnd/>
              <a:tailEnd/>
            </a:ln>
          </p:spPr>
          <p:txBody>
            <a:bodyPr wrap="none" lIns="0" tIns="0" rIns="0" bIns="0">
              <a:spAutoFit/>
            </a:bodyPr>
            <a:lstStyle/>
            <a:p>
              <a:r>
                <a:rPr lang="el-GR" sz="1400" b="1">
                  <a:solidFill>
                    <a:schemeClr val="bg1"/>
                  </a:solidFill>
                </a:rPr>
                <a:t>αιμορραγία</a:t>
              </a:r>
              <a:endParaRPr lang="en-GB" sz="1400">
                <a:solidFill>
                  <a:schemeClr val="bg1"/>
                </a:solidFill>
              </a:endParaRPr>
            </a:p>
          </p:txBody>
        </p:sp>
        <p:sp>
          <p:nvSpPr>
            <p:cNvPr id="12" name="Line 7"/>
            <p:cNvSpPr>
              <a:spLocks noChangeShapeType="1"/>
            </p:cNvSpPr>
            <p:nvPr/>
          </p:nvSpPr>
          <p:spPr bwMode="auto">
            <a:xfrm>
              <a:off x="3247" y="1373"/>
              <a:ext cx="190" cy="0"/>
            </a:xfrm>
            <a:prstGeom prst="line">
              <a:avLst/>
            </a:prstGeom>
            <a:noFill/>
            <a:ln w="38100">
              <a:solidFill>
                <a:srgbClr val="FF0000"/>
              </a:solidFill>
              <a:round/>
              <a:headEnd/>
              <a:tailEnd/>
            </a:ln>
          </p:spPr>
          <p:txBody>
            <a:bodyPr/>
            <a:lstStyle/>
            <a:p>
              <a:endParaRPr lang="en-US"/>
            </a:p>
          </p:txBody>
        </p:sp>
        <p:sp>
          <p:nvSpPr>
            <p:cNvPr id="13" name="Freeform 8"/>
            <p:cNvSpPr>
              <a:spLocks/>
            </p:cNvSpPr>
            <p:nvPr/>
          </p:nvSpPr>
          <p:spPr bwMode="auto">
            <a:xfrm>
              <a:off x="3791" y="1624"/>
              <a:ext cx="1113" cy="1450"/>
            </a:xfrm>
            <a:custGeom>
              <a:avLst/>
              <a:gdLst>
                <a:gd name="T0" fmla="*/ 0 w 2808"/>
                <a:gd name="T1" fmla="*/ 0 h 2095"/>
                <a:gd name="T2" fmla="*/ 0 w 2808"/>
                <a:gd name="T3" fmla="*/ 1 h 2095"/>
                <a:gd name="T4" fmla="*/ 0 w 2808"/>
                <a:gd name="T5" fmla="*/ 3 h 2095"/>
                <a:gd name="T6" fmla="*/ 0 w 2808"/>
                <a:gd name="T7" fmla="*/ 4 h 2095"/>
                <a:gd name="T8" fmla="*/ 0 w 2808"/>
                <a:gd name="T9" fmla="*/ 6 h 2095"/>
                <a:gd name="T10" fmla="*/ 0 w 2808"/>
                <a:gd name="T11" fmla="*/ 6 h 2095"/>
                <a:gd name="T12" fmla="*/ 0 w 2808"/>
                <a:gd name="T13" fmla="*/ 7 h 2095"/>
                <a:gd name="T14" fmla="*/ 0 w 2808"/>
                <a:gd name="T15" fmla="*/ 8 h 2095"/>
                <a:gd name="T16" fmla="*/ 0 w 2808"/>
                <a:gd name="T17" fmla="*/ 8 h 2095"/>
                <a:gd name="T18" fmla="*/ 0 w 2808"/>
                <a:gd name="T19" fmla="*/ 8 h 2095"/>
                <a:gd name="T20" fmla="*/ 0 w 2808"/>
                <a:gd name="T21" fmla="*/ 9 h 2095"/>
                <a:gd name="T22" fmla="*/ 0 w 2808"/>
                <a:gd name="T23" fmla="*/ 10 h 2095"/>
                <a:gd name="T24" fmla="*/ 0 w 2808"/>
                <a:gd name="T25" fmla="*/ 10 h 2095"/>
                <a:gd name="T26" fmla="*/ 0 w 2808"/>
                <a:gd name="T27" fmla="*/ 10 h 2095"/>
                <a:gd name="T28" fmla="*/ 0 w 2808"/>
                <a:gd name="T29" fmla="*/ 10 h 2095"/>
                <a:gd name="T30" fmla="*/ 0 w 2808"/>
                <a:gd name="T31" fmla="*/ 10 h 2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8"/>
                <a:gd name="T49" fmla="*/ 0 h 2095"/>
                <a:gd name="T50" fmla="*/ 2808 w 2808"/>
                <a:gd name="T51" fmla="*/ 2095 h 20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8" h="2095">
                  <a:moveTo>
                    <a:pt x="0" y="0"/>
                  </a:moveTo>
                  <a:cubicBezTo>
                    <a:pt x="6" y="90"/>
                    <a:pt x="12" y="180"/>
                    <a:pt x="20" y="276"/>
                  </a:cubicBezTo>
                  <a:cubicBezTo>
                    <a:pt x="28" y="372"/>
                    <a:pt x="33" y="471"/>
                    <a:pt x="48" y="576"/>
                  </a:cubicBezTo>
                  <a:cubicBezTo>
                    <a:pt x="63" y="681"/>
                    <a:pt x="87" y="813"/>
                    <a:pt x="112" y="908"/>
                  </a:cubicBezTo>
                  <a:cubicBezTo>
                    <a:pt x="137" y="1003"/>
                    <a:pt x="167" y="1075"/>
                    <a:pt x="196" y="1144"/>
                  </a:cubicBezTo>
                  <a:cubicBezTo>
                    <a:pt x="225" y="1213"/>
                    <a:pt x="251" y="1265"/>
                    <a:pt x="284" y="1320"/>
                  </a:cubicBezTo>
                  <a:cubicBezTo>
                    <a:pt x="317" y="1375"/>
                    <a:pt x="351" y="1422"/>
                    <a:pt x="392" y="1472"/>
                  </a:cubicBezTo>
                  <a:cubicBezTo>
                    <a:pt x="433" y="1522"/>
                    <a:pt x="481" y="1574"/>
                    <a:pt x="532" y="1620"/>
                  </a:cubicBezTo>
                  <a:cubicBezTo>
                    <a:pt x="583" y="1666"/>
                    <a:pt x="639" y="1709"/>
                    <a:pt x="696" y="1748"/>
                  </a:cubicBezTo>
                  <a:cubicBezTo>
                    <a:pt x="753" y="1787"/>
                    <a:pt x="813" y="1820"/>
                    <a:pt x="876" y="1852"/>
                  </a:cubicBezTo>
                  <a:cubicBezTo>
                    <a:pt x="939" y="1884"/>
                    <a:pt x="1003" y="1915"/>
                    <a:pt x="1072" y="1940"/>
                  </a:cubicBezTo>
                  <a:cubicBezTo>
                    <a:pt x="1141" y="1965"/>
                    <a:pt x="1206" y="1985"/>
                    <a:pt x="1292" y="2004"/>
                  </a:cubicBezTo>
                  <a:cubicBezTo>
                    <a:pt x="1378" y="2023"/>
                    <a:pt x="1511" y="2045"/>
                    <a:pt x="1588" y="2056"/>
                  </a:cubicBezTo>
                  <a:cubicBezTo>
                    <a:pt x="1665" y="2067"/>
                    <a:pt x="1653" y="2066"/>
                    <a:pt x="1752" y="2072"/>
                  </a:cubicBezTo>
                  <a:cubicBezTo>
                    <a:pt x="1851" y="2078"/>
                    <a:pt x="2004" y="2089"/>
                    <a:pt x="2180" y="2092"/>
                  </a:cubicBezTo>
                  <a:cubicBezTo>
                    <a:pt x="2356" y="2095"/>
                    <a:pt x="2703" y="2092"/>
                    <a:pt x="2808" y="2092"/>
                  </a:cubicBezTo>
                </a:path>
              </a:pathLst>
            </a:custGeom>
            <a:noFill/>
            <a:ln w="28575">
              <a:solidFill>
                <a:srgbClr val="32C8FF"/>
              </a:solidFill>
              <a:round/>
              <a:headEnd/>
              <a:tailEnd/>
            </a:ln>
          </p:spPr>
          <p:txBody>
            <a:bodyPr/>
            <a:lstStyle/>
            <a:p>
              <a:endParaRPr lang="en-US"/>
            </a:p>
          </p:txBody>
        </p:sp>
        <p:sp>
          <p:nvSpPr>
            <p:cNvPr id="14" name="Freeform 9"/>
            <p:cNvSpPr>
              <a:spLocks/>
            </p:cNvSpPr>
            <p:nvPr/>
          </p:nvSpPr>
          <p:spPr bwMode="auto">
            <a:xfrm flipH="1">
              <a:off x="3266" y="1624"/>
              <a:ext cx="1150" cy="1450"/>
            </a:xfrm>
            <a:custGeom>
              <a:avLst/>
              <a:gdLst>
                <a:gd name="T0" fmla="*/ 0 w 2808"/>
                <a:gd name="T1" fmla="*/ 0 h 2095"/>
                <a:gd name="T2" fmla="*/ 1 w 2808"/>
                <a:gd name="T3" fmla="*/ 75 h 2095"/>
                <a:gd name="T4" fmla="*/ 2 w 2808"/>
                <a:gd name="T5" fmla="*/ 156 h 2095"/>
                <a:gd name="T6" fmla="*/ 4 w 2808"/>
                <a:gd name="T7" fmla="*/ 246 h 2095"/>
                <a:gd name="T8" fmla="*/ 7 w 2808"/>
                <a:gd name="T9" fmla="*/ 310 h 2095"/>
                <a:gd name="T10" fmla="*/ 11 w 2808"/>
                <a:gd name="T11" fmla="*/ 357 h 2095"/>
                <a:gd name="T12" fmla="*/ 15 w 2808"/>
                <a:gd name="T13" fmla="*/ 399 h 2095"/>
                <a:gd name="T14" fmla="*/ 20 w 2808"/>
                <a:gd name="T15" fmla="*/ 439 h 2095"/>
                <a:gd name="T16" fmla="*/ 27 w 2808"/>
                <a:gd name="T17" fmla="*/ 473 h 2095"/>
                <a:gd name="T18" fmla="*/ 33 w 2808"/>
                <a:gd name="T19" fmla="*/ 501 h 2095"/>
                <a:gd name="T20" fmla="*/ 41 w 2808"/>
                <a:gd name="T21" fmla="*/ 525 h 2095"/>
                <a:gd name="T22" fmla="*/ 49 w 2808"/>
                <a:gd name="T23" fmla="*/ 543 h 2095"/>
                <a:gd name="T24" fmla="*/ 61 w 2808"/>
                <a:gd name="T25" fmla="*/ 556 h 2095"/>
                <a:gd name="T26" fmla="*/ 67 w 2808"/>
                <a:gd name="T27" fmla="*/ 561 h 2095"/>
                <a:gd name="T28" fmla="*/ 83 w 2808"/>
                <a:gd name="T29" fmla="*/ 567 h 2095"/>
                <a:gd name="T30" fmla="*/ 107 w 2808"/>
                <a:gd name="T31" fmla="*/ 567 h 20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8"/>
                <a:gd name="T49" fmla="*/ 0 h 2095"/>
                <a:gd name="T50" fmla="*/ 2808 w 2808"/>
                <a:gd name="T51" fmla="*/ 2095 h 20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8" h="2095">
                  <a:moveTo>
                    <a:pt x="0" y="0"/>
                  </a:moveTo>
                  <a:cubicBezTo>
                    <a:pt x="6" y="90"/>
                    <a:pt x="12" y="180"/>
                    <a:pt x="20" y="276"/>
                  </a:cubicBezTo>
                  <a:cubicBezTo>
                    <a:pt x="28" y="372"/>
                    <a:pt x="33" y="471"/>
                    <a:pt x="48" y="576"/>
                  </a:cubicBezTo>
                  <a:cubicBezTo>
                    <a:pt x="63" y="681"/>
                    <a:pt x="87" y="813"/>
                    <a:pt x="112" y="908"/>
                  </a:cubicBezTo>
                  <a:cubicBezTo>
                    <a:pt x="137" y="1003"/>
                    <a:pt x="167" y="1075"/>
                    <a:pt x="196" y="1144"/>
                  </a:cubicBezTo>
                  <a:cubicBezTo>
                    <a:pt x="225" y="1213"/>
                    <a:pt x="251" y="1265"/>
                    <a:pt x="284" y="1320"/>
                  </a:cubicBezTo>
                  <a:cubicBezTo>
                    <a:pt x="317" y="1375"/>
                    <a:pt x="351" y="1422"/>
                    <a:pt x="392" y="1472"/>
                  </a:cubicBezTo>
                  <a:cubicBezTo>
                    <a:pt x="433" y="1522"/>
                    <a:pt x="481" y="1574"/>
                    <a:pt x="532" y="1620"/>
                  </a:cubicBezTo>
                  <a:cubicBezTo>
                    <a:pt x="583" y="1666"/>
                    <a:pt x="639" y="1709"/>
                    <a:pt x="696" y="1748"/>
                  </a:cubicBezTo>
                  <a:cubicBezTo>
                    <a:pt x="753" y="1787"/>
                    <a:pt x="813" y="1820"/>
                    <a:pt x="876" y="1852"/>
                  </a:cubicBezTo>
                  <a:cubicBezTo>
                    <a:pt x="939" y="1884"/>
                    <a:pt x="1003" y="1915"/>
                    <a:pt x="1072" y="1940"/>
                  </a:cubicBezTo>
                  <a:cubicBezTo>
                    <a:pt x="1141" y="1965"/>
                    <a:pt x="1206" y="1985"/>
                    <a:pt x="1292" y="2004"/>
                  </a:cubicBezTo>
                  <a:cubicBezTo>
                    <a:pt x="1378" y="2023"/>
                    <a:pt x="1511" y="2045"/>
                    <a:pt x="1588" y="2056"/>
                  </a:cubicBezTo>
                  <a:cubicBezTo>
                    <a:pt x="1665" y="2067"/>
                    <a:pt x="1653" y="2066"/>
                    <a:pt x="1752" y="2072"/>
                  </a:cubicBezTo>
                  <a:cubicBezTo>
                    <a:pt x="1851" y="2078"/>
                    <a:pt x="2004" y="2089"/>
                    <a:pt x="2180" y="2092"/>
                  </a:cubicBezTo>
                  <a:cubicBezTo>
                    <a:pt x="2356" y="2095"/>
                    <a:pt x="2703" y="2092"/>
                    <a:pt x="2808" y="2092"/>
                  </a:cubicBezTo>
                </a:path>
              </a:pathLst>
            </a:cu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algn="ctr">
                <a:defRPr/>
              </a:pPr>
              <a:endParaRPr lang="en-GB"/>
            </a:p>
          </p:txBody>
        </p:sp>
        <p:sp>
          <p:nvSpPr>
            <p:cNvPr id="15" name="Line 10"/>
            <p:cNvSpPr>
              <a:spLocks noChangeShapeType="1"/>
            </p:cNvSpPr>
            <p:nvPr/>
          </p:nvSpPr>
          <p:spPr bwMode="auto">
            <a:xfrm>
              <a:off x="3227" y="1576"/>
              <a:ext cx="0" cy="1566"/>
            </a:xfrm>
            <a:prstGeom prst="line">
              <a:avLst/>
            </a:prstGeom>
            <a:noFill/>
            <a:ln w="19050">
              <a:solidFill>
                <a:schemeClr val="bg1"/>
              </a:solidFill>
              <a:round/>
              <a:headEnd/>
              <a:tailEnd/>
            </a:ln>
          </p:spPr>
          <p:txBody>
            <a:bodyPr/>
            <a:lstStyle/>
            <a:p>
              <a:endParaRPr lang="en-US"/>
            </a:p>
          </p:txBody>
        </p:sp>
        <p:sp>
          <p:nvSpPr>
            <p:cNvPr id="16" name="Line 11"/>
            <p:cNvSpPr>
              <a:spLocks noChangeShapeType="1"/>
            </p:cNvSpPr>
            <p:nvPr/>
          </p:nvSpPr>
          <p:spPr bwMode="auto">
            <a:xfrm>
              <a:off x="3227" y="3142"/>
              <a:ext cx="1791" cy="0"/>
            </a:xfrm>
            <a:prstGeom prst="line">
              <a:avLst/>
            </a:prstGeom>
            <a:noFill/>
            <a:ln w="19050">
              <a:solidFill>
                <a:schemeClr val="bg1"/>
              </a:solidFill>
              <a:round/>
              <a:headEnd/>
              <a:tailEnd/>
            </a:ln>
          </p:spPr>
          <p:txBody>
            <a:bodyPr/>
            <a:lstStyle/>
            <a:p>
              <a:endParaRPr lang="en-US"/>
            </a:p>
          </p:txBody>
        </p:sp>
        <p:sp>
          <p:nvSpPr>
            <p:cNvPr id="17" name="Rectangle 12"/>
            <p:cNvSpPr>
              <a:spLocks noChangeArrowheads="1"/>
            </p:cNvSpPr>
            <p:nvPr/>
          </p:nvSpPr>
          <p:spPr bwMode="auto">
            <a:xfrm>
              <a:off x="3927" y="3187"/>
              <a:ext cx="328" cy="136"/>
            </a:xfrm>
            <a:prstGeom prst="rect">
              <a:avLst/>
            </a:prstGeom>
            <a:noFill/>
            <a:ln w="9525">
              <a:noFill/>
              <a:miter lim="800000"/>
              <a:headEnd/>
              <a:tailEnd/>
            </a:ln>
          </p:spPr>
          <p:txBody>
            <a:bodyPr wrap="none" lIns="0" tIns="0" rIns="0" bIns="0">
              <a:spAutoFit/>
            </a:bodyPr>
            <a:lstStyle/>
            <a:p>
              <a:r>
                <a:rPr lang="el-GR" sz="1400" b="1">
                  <a:solidFill>
                    <a:schemeClr val="bg1"/>
                  </a:solidFill>
                </a:rPr>
                <a:t>Δόση </a:t>
              </a:r>
              <a:endParaRPr lang="en-GB" sz="1400">
                <a:solidFill>
                  <a:schemeClr val="bg1"/>
                </a:solidFill>
              </a:endParaRPr>
            </a:p>
          </p:txBody>
        </p:sp>
        <p:sp>
          <p:nvSpPr>
            <p:cNvPr id="18" name="Line 13"/>
            <p:cNvSpPr>
              <a:spLocks noChangeShapeType="1"/>
            </p:cNvSpPr>
            <p:nvPr/>
          </p:nvSpPr>
          <p:spPr bwMode="auto">
            <a:xfrm>
              <a:off x="3889" y="2380"/>
              <a:ext cx="428" cy="0"/>
            </a:xfrm>
            <a:prstGeom prst="line">
              <a:avLst/>
            </a:prstGeom>
            <a:noFill/>
            <a:ln w="19050">
              <a:solidFill>
                <a:schemeClr val="bg1"/>
              </a:solidFill>
              <a:round/>
              <a:headEnd type="triangle" w="med" len="med"/>
              <a:tailEnd type="triangle" w="med" len="med"/>
            </a:ln>
          </p:spPr>
          <p:txBody>
            <a:bodyPr/>
            <a:lstStyle/>
            <a:p>
              <a:endParaRPr lang="en-US"/>
            </a:p>
          </p:txBody>
        </p:sp>
        <p:sp>
          <p:nvSpPr>
            <p:cNvPr id="19" name="Line 14"/>
            <p:cNvSpPr>
              <a:spLocks noChangeShapeType="1"/>
            </p:cNvSpPr>
            <p:nvPr/>
          </p:nvSpPr>
          <p:spPr bwMode="auto">
            <a:xfrm>
              <a:off x="4256" y="3266"/>
              <a:ext cx="351" cy="0"/>
            </a:xfrm>
            <a:prstGeom prst="line">
              <a:avLst/>
            </a:prstGeom>
            <a:noFill/>
            <a:ln w="50800">
              <a:solidFill>
                <a:schemeClr val="bg1"/>
              </a:solidFill>
              <a:round/>
              <a:headEnd/>
              <a:tailEnd type="triangle" w="med" len="med"/>
            </a:ln>
          </p:spPr>
          <p:txBody>
            <a:bodyPr/>
            <a:lstStyle/>
            <a:p>
              <a:endParaRPr lang="en-US"/>
            </a:p>
          </p:txBody>
        </p:sp>
        <p:sp>
          <p:nvSpPr>
            <p:cNvPr id="20" name="Rectangle 15"/>
            <p:cNvSpPr>
              <a:spLocks noChangeArrowheads="1"/>
            </p:cNvSpPr>
            <p:nvPr/>
          </p:nvSpPr>
          <p:spPr bwMode="auto">
            <a:xfrm rot="-5400000">
              <a:off x="2782" y="2241"/>
              <a:ext cx="638" cy="136"/>
            </a:xfrm>
            <a:prstGeom prst="rect">
              <a:avLst/>
            </a:prstGeom>
            <a:noFill/>
            <a:ln w="9525">
              <a:noFill/>
              <a:miter lim="800000"/>
              <a:headEnd/>
              <a:tailEnd/>
            </a:ln>
          </p:spPr>
          <p:txBody>
            <a:bodyPr wrap="none" lIns="0" tIns="0" rIns="0" bIns="0">
              <a:spAutoFit/>
            </a:bodyPr>
            <a:lstStyle/>
            <a:p>
              <a:r>
                <a:rPr lang="el-GR" sz="1400" b="1">
                  <a:solidFill>
                    <a:schemeClr val="bg1"/>
                  </a:solidFill>
                </a:rPr>
                <a:t>Θρόμβωση </a:t>
              </a:r>
              <a:endParaRPr lang="en-GB" sz="1400">
                <a:solidFill>
                  <a:schemeClr val="bg1"/>
                </a:solidFill>
              </a:endParaRPr>
            </a:p>
          </p:txBody>
        </p:sp>
        <p:sp>
          <p:nvSpPr>
            <p:cNvPr id="21" name="Rectangle 16"/>
            <p:cNvSpPr>
              <a:spLocks noChangeArrowheads="1"/>
            </p:cNvSpPr>
            <p:nvPr/>
          </p:nvSpPr>
          <p:spPr bwMode="auto">
            <a:xfrm rot="-5400000">
              <a:off x="4812" y="2260"/>
              <a:ext cx="655" cy="136"/>
            </a:xfrm>
            <a:prstGeom prst="rect">
              <a:avLst/>
            </a:prstGeom>
            <a:noFill/>
            <a:ln w="9525">
              <a:noFill/>
              <a:miter lim="800000"/>
              <a:headEnd/>
              <a:tailEnd/>
            </a:ln>
          </p:spPr>
          <p:txBody>
            <a:bodyPr wrap="none" lIns="0" tIns="0" rIns="0" bIns="0">
              <a:spAutoFit/>
            </a:bodyPr>
            <a:lstStyle/>
            <a:p>
              <a:r>
                <a:rPr lang="el-GR" sz="1400" b="1">
                  <a:solidFill>
                    <a:schemeClr val="bg1"/>
                  </a:solidFill>
                </a:rPr>
                <a:t>Αιμορραγία </a:t>
              </a:r>
              <a:endParaRPr lang="en-GB" sz="1400">
                <a:solidFill>
                  <a:schemeClr val="bg1"/>
                </a:solidFill>
              </a:endParaRPr>
            </a:p>
          </p:txBody>
        </p:sp>
        <p:sp>
          <p:nvSpPr>
            <p:cNvPr id="22" name="Line 17"/>
            <p:cNvSpPr>
              <a:spLocks noChangeShapeType="1"/>
            </p:cNvSpPr>
            <p:nvPr/>
          </p:nvSpPr>
          <p:spPr bwMode="auto">
            <a:xfrm>
              <a:off x="5017" y="1581"/>
              <a:ext cx="0" cy="1567"/>
            </a:xfrm>
            <a:prstGeom prst="line">
              <a:avLst/>
            </a:prstGeom>
            <a:noFill/>
            <a:ln w="19050">
              <a:solidFill>
                <a:schemeClr val="bg1"/>
              </a:solidFill>
              <a:round/>
              <a:headEnd/>
              <a:tailEnd/>
            </a:ln>
          </p:spPr>
          <p:txBody>
            <a:bodyPr/>
            <a:lstStyle/>
            <a:p>
              <a:endParaRPr lang="en-US"/>
            </a:p>
          </p:txBody>
        </p:sp>
        <p:sp>
          <p:nvSpPr>
            <p:cNvPr id="23" name="Rectangle 18"/>
            <p:cNvSpPr>
              <a:spLocks noChangeArrowheads="1"/>
            </p:cNvSpPr>
            <p:nvPr/>
          </p:nvSpPr>
          <p:spPr bwMode="auto">
            <a:xfrm>
              <a:off x="3873" y="1539"/>
              <a:ext cx="648" cy="349"/>
            </a:xfrm>
            <a:prstGeom prst="rect">
              <a:avLst/>
            </a:prstGeom>
            <a:noFill/>
            <a:ln w="9525">
              <a:noFill/>
              <a:miter lim="800000"/>
              <a:headEnd/>
              <a:tailEnd/>
            </a:ln>
          </p:spPr>
          <p:txBody>
            <a:bodyPr lIns="0" tIns="0" rIns="0" bIns="0">
              <a:spAutoFit/>
            </a:bodyPr>
            <a:lstStyle/>
            <a:p>
              <a:r>
                <a:rPr lang="el-GR" sz="1200" dirty="0">
                  <a:solidFill>
                    <a:srgbClr val="FFFFFF"/>
                  </a:solidFill>
                  <a:latin typeface="Arial,Bold"/>
                </a:rPr>
                <a:t>στενό θεραπευτικό εύρος</a:t>
              </a:r>
              <a:endParaRPr lang="en-GB" sz="1200" dirty="0"/>
            </a:p>
          </p:txBody>
        </p:sp>
      </p:grpSp>
      <p:cxnSp>
        <p:nvCxnSpPr>
          <p:cNvPr id="25" name="24 - Ευθύγραμμο βέλος σύνδεσης"/>
          <p:cNvCxnSpPr/>
          <p:nvPr/>
        </p:nvCxnSpPr>
        <p:spPr>
          <a:xfrm flipV="1">
            <a:off x="5715008" y="2214554"/>
            <a:ext cx="428628" cy="2143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00B050"/>
                </a:solidFill>
              </a:rPr>
              <a:t>DOACs</a:t>
            </a:r>
            <a:br>
              <a:rPr lang="en-US" dirty="0" smtClean="0">
                <a:solidFill>
                  <a:srgbClr val="00B050"/>
                </a:solidFill>
              </a:rPr>
            </a:br>
            <a:r>
              <a:rPr lang="en-US" dirty="0" smtClean="0">
                <a:solidFill>
                  <a:srgbClr val="00B050"/>
                </a:solidFill>
              </a:rPr>
              <a:t>Direct Oral </a:t>
            </a:r>
            <a:r>
              <a:rPr lang="en-US" dirty="0" err="1" smtClean="0">
                <a:solidFill>
                  <a:srgbClr val="00B050"/>
                </a:solidFill>
              </a:rPr>
              <a:t>AntiCoagulants</a:t>
            </a:r>
            <a:endParaRPr lang="el-GR" dirty="0">
              <a:solidFill>
                <a:srgbClr val="00B050"/>
              </a:solidFill>
            </a:endParaRPr>
          </a:p>
        </p:txBody>
      </p:sp>
      <p:sp>
        <p:nvSpPr>
          <p:cNvPr id="3" name="2 - Θέση περιεχομένου"/>
          <p:cNvSpPr>
            <a:spLocks noGrp="1"/>
          </p:cNvSpPr>
          <p:nvPr>
            <p:ph idx="1"/>
          </p:nvPr>
        </p:nvSpPr>
        <p:spPr>
          <a:xfrm>
            <a:off x="457200" y="1600200"/>
            <a:ext cx="8229600" cy="5114948"/>
          </a:xfrm>
        </p:spPr>
        <p:txBody>
          <a:bodyPr>
            <a:normAutofit/>
          </a:bodyPr>
          <a:lstStyle/>
          <a:p>
            <a:r>
              <a:rPr lang="el-GR" dirty="0" smtClean="0">
                <a:solidFill>
                  <a:srgbClr val="FFFF00"/>
                </a:solidFill>
              </a:rPr>
              <a:t>Θεραπεία ΦΘΕ: </a:t>
            </a:r>
            <a:r>
              <a:rPr lang="el-GR" u="sng" dirty="0" smtClean="0">
                <a:solidFill>
                  <a:srgbClr val="FFFF00"/>
                </a:solidFill>
              </a:rPr>
              <a:t>4</a:t>
            </a:r>
            <a:r>
              <a:rPr lang="el-GR" dirty="0" smtClean="0">
                <a:solidFill>
                  <a:schemeClr val="bg1"/>
                </a:solidFill>
              </a:rPr>
              <a:t> Άμεσα Δρώντα Από του Στόματος Αντιπηκτικά (Τα τελευταία 5 χρόνια)</a:t>
            </a:r>
          </a:p>
          <a:p>
            <a:pPr lvl="1"/>
            <a:r>
              <a:rPr lang="en-US" dirty="0" err="1" smtClean="0">
                <a:solidFill>
                  <a:schemeClr val="bg1"/>
                </a:solidFill>
              </a:rPr>
              <a:t>Rivaroxaban</a:t>
            </a:r>
            <a:r>
              <a:rPr lang="en-US" dirty="0" smtClean="0">
                <a:solidFill>
                  <a:schemeClr val="bg1"/>
                </a:solidFill>
              </a:rPr>
              <a:t> (</a:t>
            </a:r>
            <a:r>
              <a:rPr lang="en-US" dirty="0" err="1" smtClean="0">
                <a:solidFill>
                  <a:schemeClr val="bg1"/>
                </a:solidFill>
              </a:rPr>
              <a:t>Xarelto</a:t>
            </a:r>
            <a:r>
              <a:rPr lang="en-US" dirty="0" smtClean="0">
                <a:solidFill>
                  <a:schemeClr val="bg1"/>
                </a:solidFill>
              </a:rPr>
              <a:t>/Bayer)</a:t>
            </a:r>
            <a:r>
              <a:rPr lang="el-GR" dirty="0" smtClean="0">
                <a:solidFill>
                  <a:schemeClr val="bg1"/>
                </a:solidFill>
              </a:rPr>
              <a:t>, </a:t>
            </a:r>
          </a:p>
          <a:p>
            <a:pPr lvl="1"/>
            <a:r>
              <a:rPr lang="en-US" dirty="0" err="1" smtClean="0">
                <a:solidFill>
                  <a:schemeClr val="bg1"/>
                </a:solidFill>
              </a:rPr>
              <a:t>Dabigatran</a:t>
            </a:r>
            <a:r>
              <a:rPr lang="en-US" dirty="0" smtClean="0">
                <a:solidFill>
                  <a:schemeClr val="bg1"/>
                </a:solidFill>
              </a:rPr>
              <a:t> (</a:t>
            </a:r>
            <a:r>
              <a:rPr lang="en-US" dirty="0" err="1" smtClean="0">
                <a:solidFill>
                  <a:schemeClr val="bg1"/>
                </a:solidFill>
              </a:rPr>
              <a:t>Pradaxa</a:t>
            </a:r>
            <a:r>
              <a:rPr lang="en-US" dirty="0" smtClean="0">
                <a:solidFill>
                  <a:schemeClr val="bg1"/>
                </a:solidFill>
              </a:rPr>
              <a:t>/</a:t>
            </a:r>
            <a:r>
              <a:rPr lang="en-US" dirty="0" err="1" smtClean="0">
                <a:solidFill>
                  <a:schemeClr val="bg1"/>
                </a:solidFill>
              </a:rPr>
              <a:t>Boehringer</a:t>
            </a:r>
            <a:r>
              <a:rPr lang="en-US" dirty="0" smtClean="0">
                <a:solidFill>
                  <a:schemeClr val="bg1"/>
                </a:solidFill>
              </a:rPr>
              <a:t> </a:t>
            </a:r>
            <a:r>
              <a:rPr lang="en-US" dirty="0" err="1" smtClean="0">
                <a:solidFill>
                  <a:schemeClr val="bg1"/>
                </a:solidFill>
              </a:rPr>
              <a:t>Ingelheim</a:t>
            </a:r>
            <a:r>
              <a:rPr lang="en-US" dirty="0" smtClean="0">
                <a:solidFill>
                  <a:schemeClr val="bg1"/>
                </a:solidFill>
              </a:rPr>
              <a:t>)</a:t>
            </a:r>
            <a:endParaRPr lang="el-GR" dirty="0" smtClean="0">
              <a:solidFill>
                <a:schemeClr val="bg1"/>
              </a:solidFill>
            </a:endParaRPr>
          </a:p>
          <a:p>
            <a:pPr lvl="1"/>
            <a:r>
              <a:rPr lang="en-US" dirty="0" err="1" smtClean="0">
                <a:solidFill>
                  <a:schemeClr val="bg1"/>
                </a:solidFill>
              </a:rPr>
              <a:t>Apixaban</a:t>
            </a:r>
            <a:r>
              <a:rPr lang="en-US" dirty="0" smtClean="0">
                <a:solidFill>
                  <a:schemeClr val="bg1"/>
                </a:solidFill>
              </a:rPr>
              <a:t> (</a:t>
            </a:r>
            <a:r>
              <a:rPr lang="en-US" dirty="0" err="1" smtClean="0">
                <a:solidFill>
                  <a:schemeClr val="bg1"/>
                </a:solidFill>
              </a:rPr>
              <a:t>Eliquis</a:t>
            </a:r>
            <a:r>
              <a:rPr lang="en-US" dirty="0" smtClean="0">
                <a:solidFill>
                  <a:schemeClr val="bg1"/>
                </a:solidFill>
              </a:rPr>
              <a:t>/Pfizer</a:t>
            </a:r>
            <a:r>
              <a:rPr lang="el-GR" dirty="0" smtClean="0">
                <a:solidFill>
                  <a:schemeClr val="bg1"/>
                </a:solidFill>
              </a:rPr>
              <a:t> και </a:t>
            </a:r>
            <a:r>
              <a:rPr lang="en-US" dirty="0" smtClean="0">
                <a:solidFill>
                  <a:schemeClr val="bg1"/>
                </a:solidFill>
              </a:rPr>
              <a:t>Bristol-Myers Squibb)</a:t>
            </a:r>
            <a:endParaRPr lang="el-GR" dirty="0" smtClean="0">
              <a:solidFill>
                <a:schemeClr val="bg1"/>
              </a:solidFill>
            </a:endParaRPr>
          </a:p>
          <a:p>
            <a:pPr lvl="1"/>
            <a:r>
              <a:rPr lang="en-US" dirty="0" err="1" smtClean="0">
                <a:solidFill>
                  <a:schemeClr val="bg1"/>
                </a:solidFill>
              </a:rPr>
              <a:t>Edoxaban</a:t>
            </a:r>
            <a:r>
              <a:rPr lang="en-US" dirty="0" smtClean="0">
                <a:solidFill>
                  <a:schemeClr val="bg1"/>
                </a:solidFill>
              </a:rPr>
              <a:t> (</a:t>
            </a:r>
            <a:r>
              <a:rPr lang="en-US" dirty="0" err="1" smtClean="0">
                <a:solidFill>
                  <a:schemeClr val="bg1"/>
                </a:solidFill>
              </a:rPr>
              <a:t>Lixiana</a:t>
            </a:r>
            <a:r>
              <a:rPr lang="en-US" dirty="0" smtClean="0">
                <a:solidFill>
                  <a:schemeClr val="bg1"/>
                </a:solidFill>
              </a:rPr>
              <a:t>/Daiichi Sankyo)</a:t>
            </a:r>
            <a:endParaRPr lang="el-GR" dirty="0" smtClean="0">
              <a:solidFill>
                <a:schemeClr val="bg1"/>
              </a:solidFill>
            </a:endParaRPr>
          </a:p>
          <a:p>
            <a:r>
              <a:rPr lang="el-GR" dirty="0" smtClean="0">
                <a:solidFill>
                  <a:schemeClr val="bg1"/>
                </a:solidFill>
              </a:rPr>
              <a:t>Έχουν παρόμοια αποτελεσματικότητα με την κλασική αγωγή ενώ παρουσιάζουν μικρότερα ποσοστά αιμορραγίας</a:t>
            </a:r>
          </a:p>
          <a:p>
            <a:pPr lvl="1"/>
            <a:endParaRPr lang="en-US" dirty="0" smtClean="0">
              <a:solidFill>
                <a:schemeClr val="bg1"/>
              </a:solidFill>
            </a:endParaRPr>
          </a:p>
          <a:p>
            <a:pPr lvl="1"/>
            <a:endParaRPr lang="en-US" dirty="0" smtClean="0">
              <a:solidFill>
                <a:schemeClr val="bg1"/>
              </a:solidFill>
            </a:endParaRPr>
          </a:p>
          <a:p>
            <a:pPr lvl="1"/>
            <a:endParaRPr lang="el-GR"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noFill/>
        </p:spPr>
        <p:txBody>
          <a:bodyPr>
            <a:noAutofit/>
          </a:bodyPr>
          <a:lstStyle/>
          <a:p>
            <a:r>
              <a:rPr lang="el-GR" sz="3600" dirty="0" smtClean="0">
                <a:solidFill>
                  <a:srgbClr val="00B050"/>
                </a:solidFill>
              </a:rPr>
              <a:t>Τι αλλάζει με την εισαγωγή των </a:t>
            </a:r>
            <a:r>
              <a:rPr lang="en-US" sz="3600" dirty="0" smtClean="0">
                <a:solidFill>
                  <a:srgbClr val="00B050"/>
                </a:solidFill>
              </a:rPr>
              <a:t>DOACs</a:t>
            </a:r>
            <a:endParaRPr lang="el-GR" sz="3600" dirty="0">
              <a:solidFill>
                <a:srgbClr val="FFFF00"/>
              </a:solidFill>
            </a:endParaRPr>
          </a:p>
        </p:txBody>
      </p:sp>
      <p:sp>
        <p:nvSpPr>
          <p:cNvPr id="12" name="Content Placeholder 11"/>
          <p:cNvSpPr>
            <a:spLocks noGrp="1"/>
          </p:cNvSpPr>
          <p:nvPr>
            <p:ph idx="1"/>
          </p:nvPr>
        </p:nvSpPr>
        <p:spPr/>
        <p:txBody>
          <a:bodyPr>
            <a:normAutofit fontScale="92500" lnSpcReduction="10000"/>
          </a:bodyPr>
          <a:lstStyle/>
          <a:p>
            <a:pPr>
              <a:lnSpc>
                <a:spcPct val="150000"/>
              </a:lnSpc>
            </a:pPr>
            <a:r>
              <a:rPr lang="el-GR" sz="2800" dirty="0" smtClean="0">
                <a:solidFill>
                  <a:schemeClr val="bg1"/>
                </a:solidFill>
              </a:rPr>
              <a:t>Δεν απαιτείται εργαστηριακή παρακολούθηση (</a:t>
            </a:r>
            <a:r>
              <a:rPr lang="en-US" sz="2800" dirty="0" smtClean="0">
                <a:solidFill>
                  <a:schemeClr val="bg1"/>
                </a:solidFill>
              </a:rPr>
              <a:t>INR)</a:t>
            </a:r>
          </a:p>
          <a:p>
            <a:pPr>
              <a:lnSpc>
                <a:spcPct val="150000"/>
              </a:lnSpc>
            </a:pPr>
            <a:r>
              <a:rPr lang="el-GR" sz="2800" dirty="0" smtClean="0">
                <a:solidFill>
                  <a:schemeClr val="bg1"/>
                </a:solidFill>
              </a:rPr>
              <a:t>Μειωμένη αλληλεπίδραση με άλλα φάρμακα και καμία με τροφές</a:t>
            </a:r>
          </a:p>
          <a:p>
            <a:pPr>
              <a:lnSpc>
                <a:spcPct val="150000"/>
              </a:lnSpc>
            </a:pPr>
            <a:r>
              <a:rPr lang="el-GR" sz="2800" dirty="0" smtClean="0">
                <a:solidFill>
                  <a:schemeClr val="bg1"/>
                </a:solidFill>
              </a:rPr>
              <a:t>Απουσία ΗΙΤ</a:t>
            </a:r>
          </a:p>
          <a:p>
            <a:pPr>
              <a:lnSpc>
                <a:spcPct val="150000"/>
              </a:lnSpc>
            </a:pPr>
            <a:r>
              <a:rPr lang="el-GR" sz="2800" dirty="0" smtClean="0">
                <a:solidFill>
                  <a:schemeClr val="bg1"/>
                </a:solidFill>
              </a:rPr>
              <a:t>Δεν απαιτείται θεραπεία ζεύξης με ηπαρίνη λόγω του βραχέως χρόνου ημίσειας ζωής</a:t>
            </a:r>
          </a:p>
          <a:p>
            <a:pPr>
              <a:lnSpc>
                <a:spcPct val="150000"/>
              </a:lnSpc>
            </a:pPr>
            <a:r>
              <a:rPr lang="el-GR" sz="2800" dirty="0" smtClean="0">
                <a:solidFill>
                  <a:schemeClr val="bg1"/>
                </a:solidFill>
              </a:rPr>
              <a:t>Προσοχή στη νεφρική λειτουργία</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noFill/>
        </p:spPr>
        <p:txBody>
          <a:bodyPr/>
          <a:lstStyle/>
          <a:p>
            <a:r>
              <a:rPr lang="el-GR" dirty="0" smtClean="0">
                <a:solidFill>
                  <a:srgbClr val="00B050"/>
                </a:solidFill>
              </a:rPr>
              <a:t>Πρόληψη και Θεραπεία ΕΒΦΘ</a:t>
            </a:r>
            <a:r>
              <a:rPr lang="en-US" dirty="0" smtClean="0">
                <a:solidFill>
                  <a:srgbClr val="00B050"/>
                </a:solidFill>
              </a:rPr>
              <a:t>/</a:t>
            </a:r>
            <a:r>
              <a:rPr lang="el-GR" dirty="0" smtClean="0">
                <a:solidFill>
                  <a:srgbClr val="00B050"/>
                </a:solidFill>
              </a:rPr>
              <a:t>ΠΕ </a:t>
            </a:r>
            <a:endParaRPr lang="el-GR" dirty="0">
              <a:solidFill>
                <a:srgbClr val="00B050"/>
              </a:solidFill>
            </a:endParaRPr>
          </a:p>
        </p:txBody>
      </p:sp>
      <p:pic>
        <p:nvPicPr>
          <p:cNvPr id="1026" name="Picture 2"/>
          <p:cNvPicPr>
            <a:picLocks noChangeAspect="1" noChangeArrowheads="1"/>
          </p:cNvPicPr>
          <p:nvPr/>
        </p:nvPicPr>
        <p:blipFill>
          <a:blip r:embed="rId3" cstate="print"/>
          <a:srcRect/>
          <a:stretch>
            <a:fillRect/>
          </a:stretch>
        </p:blipFill>
        <p:spPr bwMode="auto">
          <a:xfrm>
            <a:off x="107504" y="1773673"/>
            <a:ext cx="1395770" cy="309548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627784" y="1783309"/>
            <a:ext cx="1368152" cy="3085851"/>
          </a:xfrm>
          <a:prstGeom prst="rect">
            <a:avLst/>
          </a:prstGeom>
          <a:noFill/>
          <a:ln w="9525">
            <a:noFill/>
            <a:miter lim="800000"/>
            <a:headEnd/>
            <a:tailEnd/>
          </a:ln>
        </p:spPr>
      </p:pic>
      <p:sp>
        <p:nvSpPr>
          <p:cNvPr id="10" name="9 - Δεξιό βέλος"/>
          <p:cNvSpPr/>
          <p:nvPr/>
        </p:nvSpPr>
        <p:spPr>
          <a:xfrm>
            <a:off x="1475656" y="3068960"/>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8" name="Picture 4"/>
          <p:cNvPicPr>
            <a:picLocks noChangeAspect="1" noChangeArrowheads="1"/>
          </p:cNvPicPr>
          <p:nvPr/>
        </p:nvPicPr>
        <p:blipFill>
          <a:blip r:embed="rId5" cstate="print"/>
          <a:srcRect/>
          <a:stretch>
            <a:fillRect/>
          </a:stretch>
        </p:blipFill>
        <p:spPr bwMode="auto">
          <a:xfrm>
            <a:off x="5148064" y="1772816"/>
            <a:ext cx="1471773" cy="3085976"/>
          </a:xfrm>
          <a:prstGeom prst="rect">
            <a:avLst/>
          </a:prstGeom>
          <a:noFill/>
          <a:ln w="9525">
            <a:noFill/>
            <a:miter lim="800000"/>
            <a:headEnd/>
            <a:tailEnd/>
          </a:ln>
        </p:spPr>
      </p:pic>
      <p:sp>
        <p:nvSpPr>
          <p:cNvPr id="14" name="13 - Πολλαπλασιασμός"/>
          <p:cNvSpPr/>
          <p:nvPr/>
        </p:nvSpPr>
        <p:spPr>
          <a:xfrm>
            <a:off x="1259632" y="2708920"/>
            <a:ext cx="1512168" cy="1274440"/>
          </a:xfrm>
          <a:prstGeom prst="mathMultipl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TextBox"/>
          <p:cNvSpPr txBox="1"/>
          <p:nvPr/>
        </p:nvSpPr>
        <p:spPr>
          <a:xfrm>
            <a:off x="1408287" y="4149080"/>
            <a:ext cx="1435521" cy="646331"/>
          </a:xfrm>
          <a:prstGeom prst="rect">
            <a:avLst/>
          </a:prstGeom>
          <a:solidFill>
            <a:srgbClr val="FFFF0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Πρωτογενής</a:t>
            </a:r>
          </a:p>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πρόληψη</a:t>
            </a:r>
            <a:endParaRPr lang="el-G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16 - Δεξιό βέλος"/>
          <p:cNvSpPr/>
          <p:nvPr/>
        </p:nvSpPr>
        <p:spPr>
          <a:xfrm>
            <a:off x="3995936" y="3068960"/>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Picture 3"/>
          <p:cNvPicPr>
            <a:picLocks noChangeAspect="1" noChangeArrowheads="1"/>
          </p:cNvPicPr>
          <p:nvPr/>
        </p:nvPicPr>
        <p:blipFill>
          <a:blip r:embed="rId4" cstate="print"/>
          <a:srcRect/>
          <a:stretch>
            <a:fillRect/>
          </a:stretch>
        </p:blipFill>
        <p:spPr bwMode="auto">
          <a:xfrm>
            <a:off x="7740352" y="1772816"/>
            <a:ext cx="1368152" cy="3085851"/>
          </a:xfrm>
          <a:prstGeom prst="rect">
            <a:avLst/>
          </a:prstGeom>
          <a:noFill/>
          <a:ln w="9525">
            <a:noFill/>
            <a:miter lim="800000"/>
            <a:headEnd/>
            <a:tailEnd/>
          </a:ln>
        </p:spPr>
      </p:pic>
      <p:sp>
        <p:nvSpPr>
          <p:cNvPr id="19" name="18 - Δεξιό βέλος"/>
          <p:cNvSpPr/>
          <p:nvPr/>
        </p:nvSpPr>
        <p:spPr>
          <a:xfrm>
            <a:off x="6588224" y="3068960"/>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3995936" y="4149080"/>
            <a:ext cx="1196160" cy="646331"/>
          </a:xfrm>
          <a:prstGeom prst="rect">
            <a:avLst/>
          </a:prstGeom>
          <a:solidFill>
            <a:srgbClr val="FFFF0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Θεραπεία</a:t>
            </a:r>
          </a:p>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μήνες)</a:t>
            </a:r>
          </a:p>
        </p:txBody>
      </p:sp>
      <p:sp>
        <p:nvSpPr>
          <p:cNvPr id="21" name="20 - TextBox"/>
          <p:cNvSpPr txBox="1"/>
          <p:nvPr/>
        </p:nvSpPr>
        <p:spPr>
          <a:xfrm>
            <a:off x="6433331" y="4149080"/>
            <a:ext cx="1610569" cy="646331"/>
          </a:xfrm>
          <a:prstGeom prst="rect">
            <a:avLst/>
          </a:prstGeom>
          <a:solidFill>
            <a:srgbClr val="FFFF0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Δευτερογενής</a:t>
            </a:r>
          </a:p>
          <a:p>
            <a:pPr algn="ctr"/>
            <a:r>
              <a:rPr lang="el-G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πρόληψη</a:t>
            </a:r>
            <a:endParaRPr lang="el-G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21 - Πολλαπλασιασμός"/>
          <p:cNvSpPr/>
          <p:nvPr/>
        </p:nvSpPr>
        <p:spPr>
          <a:xfrm>
            <a:off x="6372200" y="2708920"/>
            <a:ext cx="1512168" cy="1274440"/>
          </a:xfrm>
          <a:prstGeom prst="mathMultipl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1" name="30 - Ευθύγραμμο βέλος σύνδεσης"/>
          <p:cNvCxnSpPr/>
          <p:nvPr/>
        </p:nvCxnSpPr>
        <p:spPr>
          <a:xfrm flipH="1" flipV="1">
            <a:off x="2051720" y="3573016"/>
            <a:ext cx="2320" cy="5760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flipH="1" flipV="1">
            <a:off x="4497672" y="3573016"/>
            <a:ext cx="2320" cy="5760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p:nvPr/>
        </p:nvCxnSpPr>
        <p:spPr>
          <a:xfrm flipH="1" flipV="1">
            <a:off x="7092280" y="3573016"/>
            <a:ext cx="2320" cy="5760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34 - TextBox"/>
          <p:cNvSpPr txBox="1"/>
          <p:nvPr/>
        </p:nvSpPr>
        <p:spPr>
          <a:xfrm>
            <a:off x="179512" y="5085184"/>
            <a:ext cx="1466235" cy="646331"/>
          </a:xfrm>
          <a:prstGeom prst="rect">
            <a:avLst/>
          </a:prstGeom>
          <a:noFill/>
        </p:spPr>
        <p:txBody>
          <a:bodyPr wrap="none" rtlCol="0">
            <a:spAutoFit/>
          </a:bodyPr>
          <a:lstStyle/>
          <a:p>
            <a:pPr algn="ctr"/>
            <a:r>
              <a:rPr lang="el-GR" dirty="0" smtClean="0">
                <a:solidFill>
                  <a:srgbClr val="FFFF00"/>
                </a:solidFill>
              </a:rPr>
              <a:t>Φυσιολογική </a:t>
            </a:r>
          </a:p>
          <a:p>
            <a:pPr algn="ctr"/>
            <a:r>
              <a:rPr lang="el-GR" dirty="0" smtClean="0">
                <a:solidFill>
                  <a:srgbClr val="FFFF00"/>
                </a:solidFill>
              </a:rPr>
              <a:t>φλέβα</a:t>
            </a:r>
            <a:endParaRPr lang="el-GR" dirty="0">
              <a:solidFill>
                <a:srgbClr val="FFFF00"/>
              </a:solidFill>
            </a:endParaRPr>
          </a:p>
        </p:txBody>
      </p:sp>
      <p:sp>
        <p:nvSpPr>
          <p:cNvPr id="36" name="35 - TextBox"/>
          <p:cNvSpPr txBox="1"/>
          <p:nvPr/>
        </p:nvSpPr>
        <p:spPr>
          <a:xfrm>
            <a:off x="4716016" y="5085184"/>
            <a:ext cx="2507161" cy="646331"/>
          </a:xfrm>
          <a:prstGeom prst="rect">
            <a:avLst/>
          </a:prstGeom>
          <a:noFill/>
        </p:spPr>
        <p:txBody>
          <a:bodyPr wrap="none" rtlCol="0">
            <a:spAutoFit/>
          </a:bodyPr>
          <a:lstStyle/>
          <a:p>
            <a:r>
              <a:rPr lang="el-GR" dirty="0" err="1" smtClean="0">
                <a:solidFill>
                  <a:srgbClr val="FFFF00"/>
                </a:solidFill>
              </a:rPr>
              <a:t>Επανασηραγγοποιημένη</a:t>
            </a:r>
            <a:endParaRPr lang="el-GR" dirty="0" smtClean="0">
              <a:solidFill>
                <a:srgbClr val="FFFF00"/>
              </a:solidFill>
            </a:endParaRPr>
          </a:p>
          <a:p>
            <a:pPr algn="ctr"/>
            <a:r>
              <a:rPr lang="el-GR" dirty="0" smtClean="0">
                <a:solidFill>
                  <a:srgbClr val="FFFF00"/>
                </a:solidFill>
              </a:rPr>
              <a:t>φλέβα</a:t>
            </a:r>
            <a:endParaRPr lang="el-GR" dirty="0">
              <a:solidFill>
                <a:srgbClr val="FFFF00"/>
              </a:solidFill>
            </a:endParaRPr>
          </a:p>
        </p:txBody>
      </p:sp>
      <p:sp>
        <p:nvSpPr>
          <p:cNvPr id="37" name="36 - TextBox"/>
          <p:cNvSpPr txBox="1"/>
          <p:nvPr/>
        </p:nvSpPr>
        <p:spPr>
          <a:xfrm>
            <a:off x="2771800" y="5085184"/>
            <a:ext cx="1191352" cy="584775"/>
          </a:xfrm>
          <a:prstGeom prst="rect">
            <a:avLst/>
          </a:prstGeom>
          <a:solidFill>
            <a:srgbClr val="00B050"/>
          </a:solidFill>
        </p:spPr>
        <p:txBody>
          <a:bodyPr wrap="none" rtlCol="0">
            <a:spAutoFit/>
          </a:bodyPr>
          <a:lstStyle/>
          <a:p>
            <a:r>
              <a:rPr lang="el-GR" sz="3200" dirty="0" smtClean="0">
                <a:solidFill>
                  <a:srgbClr val="FF0000"/>
                </a:solidFill>
              </a:rPr>
              <a:t>ΕΒΦΘ</a:t>
            </a:r>
            <a:endParaRPr lang="el-GR" sz="3200" dirty="0">
              <a:solidFill>
                <a:srgbClr val="FF0000"/>
              </a:solidFill>
            </a:endParaRPr>
          </a:p>
        </p:txBody>
      </p:sp>
      <p:sp>
        <p:nvSpPr>
          <p:cNvPr id="38" name="37 - TextBox"/>
          <p:cNvSpPr txBox="1"/>
          <p:nvPr/>
        </p:nvSpPr>
        <p:spPr>
          <a:xfrm>
            <a:off x="7668344" y="5085184"/>
            <a:ext cx="1438599" cy="830997"/>
          </a:xfrm>
          <a:prstGeom prst="rect">
            <a:avLst/>
          </a:prstGeom>
          <a:solidFill>
            <a:srgbClr val="00B050"/>
          </a:solidFill>
        </p:spPr>
        <p:txBody>
          <a:bodyPr wrap="none" rtlCol="0">
            <a:spAutoFit/>
          </a:bodyPr>
          <a:lstStyle/>
          <a:p>
            <a:pPr algn="ctr"/>
            <a:r>
              <a:rPr lang="el-GR" sz="2400" dirty="0" smtClean="0">
                <a:solidFill>
                  <a:srgbClr val="FF0000"/>
                </a:solidFill>
              </a:rPr>
              <a:t>Υποτροπή</a:t>
            </a:r>
          </a:p>
          <a:p>
            <a:pPr algn="ctr"/>
            <a:r>
              <a:rPr lang="el-GR" sz="2400" dirty="0" smtClean="0">
                <a:solidFill>
                  <a:srgbClr val="FF0000"/>
                </a:solidFill>
              </a:rPr>
              <a:t>ΕΒΦΘ</a:t>
            </a:r>
            <a:endParaRPr lang="el-GR" sz="2400" dirty="0">
              <a:solidFill>
                <a:srgbClr val="FF0000"/>
              </a:solidFill>
            </a:endParaRPr>
          </a:p>
        </p:txBody>
      </p:sp>
      <p:cxnSp>
        <p:nvCxnSpPr>
          <p:cNvPr id="40" name="39 - Ευθύγραμμο βέλος σύνδεσης"/>
          <p:cNvCxnSpPr/>
          <p:nvPr/>
        </p:nvCxnSpPr>
        <p:spPr>
          <a:xfrm>
            <a:off x="7236296" y="4795411"/>
            <a:ext cx="0" cy="129788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1" name="40 - TextBox"/>
          <p:cNvSpPr txBox="1"/>
          <p:nvPr/>
        </p:nvSpPr>
        <p:spPr>
          <a:xfrm>
            <a:off x="5679614" y="5949280"/>
            <a:ext cx="3572906" cy="923330"/>
          </a:xfrm>
          <a:prstGeom prst="rect">
            <a:avLst/>
          </a:prstGeom>
          <a:noFill/>
        </p:spPr>
        <p:txBody>
          <a:bodyPr wrap="square" rtlCol="0">
            <a:spAutoFit/>
          </a:bodyPr>
          <a:lstStyle/>
          <a:p>
            <a:r>
              <a:rPr lang="el-GR" dirty="0" smtClean="0">
                <a:solidFill>
                  <a:srgbClr val="FFFF00"/>
                </a:solidFill>
              </a:rPr>
              <a:t>Ασθενείς με υψηλό κίνδυνο υποτροπής με απουσία αντένδειξης (υψηλός αιμορραγικός κίνδυνος)</a:t>
            </a:r>
            <a:endParaRPr lang="el-GR" dirty="0">
              <a:solidFill>
                <a:srgbClr val="FFFF00"/>
              </a:solidFill>
            </a:endParaRPr>
          </a:p>
        </p:txBody>
      </p:sp>
      <p:cxnSp>
        <p:nvCxnSpPr>
          <p:cNvPr id="24" name="39 - Ευθύγραμμο βέλος σύνδεσης"/>
          <p:cNvCxnSpPr/>
          <p:nvPr/>
        </p:nvCxnSpPr>
        <p:spPr>
          <a:xfrm>
            <a:off x="2051720" y="4797152"/>
            <a:ext cx="0" cy="129788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40 - TextBox"/>
          <p:cNvSpPr txBox="1"/>
          <p:nvPr/>
        </p:nvSpPr>
        <p:spPr>
          <a:xfrm>
            <a:off x="539552" y="5949280"/>
            <a:ext cx="3927485" cy="923330"/>
          </a:xfrm>
          <a:prstGeom prst="rect">
            <a:avLst/>
          </a:prstGeom>
          <a:noFill/>
        </p:spPr>
        <p:txBody>
          <a:bodyPr wrap="none" rtlCol="0">
            <a:spAutoFit/>
          </a:bodyPr>
          <a:lstStyle/>
          <a:p>
            <a:r>
              <a:rPr lang="el-GR" dirty="0" smtClean="0">
                <a:solidFill>
                  <a:srgbClr val="FFFF00"/>
                </a:solidFill>
              </a:rPr>
              <a:t>Ασθενείς με υψηλό κίνδυνο ανάπτυξης</a:t>
            </a:r>
            <a:r>
              <a:rPr lang="en-US" dirty="0" smtClean="0">
                <a:solidFill>
                  <a:srgbClr val="FFFF00"/>
                </a:solidFill>
              </a:rPr>
              <a:t> </a:t>
            </a:r>
            <a:endParaRPr lang="el-GR" dirty="0" smtClean="0">
              <a:solidFill>
                <a:srgbClr val="FFFF00"/>
              </a:solidFill>
            </a:endParaRPr>
          </a:p>
          <a:p>
            <a:r>
              <a:rPr lang="el-GR" dirty="0" smtClean="0">
                <a:solidFill>
                  <a:srgbClr val="FFFF00"/>
                </a:solidFill>
              </a:rPr>
              <a:t>και απουσία αντένδειξης </a:t>
            </a:r>
          </a:p>
          <a:p>
            <a:r>
              <a:rPr lang="el-GR" dirty="0" smtClean="0">
                <a:solidFill>
                  <a:srgbClr val="FFFF00"/>
                </a:solidFill>
              </a:rPr>
              <a:t>(υψηλός αιμορραγικός κίνδυνος)</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Στάδια θεραπείας</a:t>
            </a:r>
            <a:endParaRPr lang="el-GR" dirty="0">
              <a:solidFill>
                <a:srgbClr val="00B050"/>
              </a:solidFill>
            </a:endParaRPr>
          </a:p>
        </p:txBody>
      </p:sp>
      <p:sp>
        <p:nvSpPr>
          <p:cNvPr id="3" name="2 - Θέση περιεχομένου"/>
          <p:cNvSpPr>
            <a:spLocks noGrp="1"/>
          </p:cNvSpPr>
          <p:nvPr>
            <p:ph idx="1"/>
          </p:nvPr>
        </p:nvSpPr>
        <p:spPr/>
        <p:txBody>
          <a:bodyPr/>
          <a:lstStyle/>
          <a:p>
            <a:endParaRPr lang="el-GR"/>
          </a:p>
        </p:txBody>
      </p:sp>
      <p:pic>
        <p:nvPicPr>
          <p:cNvPr id="388098" name="Picture 2"/>
          <p:cNvPicPr>
            <a:picLocks noChangeAspect="1" noChangeArrowheads="1"/>
          </p:cNvPicPr>
          <p:nvPr/>
        </p:nvPicPr>
        <p:blipFill>
          <a:blip r:embed="rId2" cstate="print"/>
          <a:srcRect/>
          <a:stretch>
            <a:fillRect/>
          </a:stretch>
        </p:blipFill>
        <p:spPr bwMode="auto">
          <a:xfrm>
            <a:off x="0" y="1813210"/>
            <a:ext cx="9158068" cy="3199968"/>
          </a:xfrm>
          <a:prstGeom prst="rect">
            <a:avLst/>
          </a:prstGeom>
          <a:noFill/>
          <a:ln w="9525">
            <a:noFill/>
            <a:miter lim="800000"/>
            <a:headEnd/>
            <a:tailEnd/>
          </a:ln>
        </p:spPr>
      </p:pic>
      <p:cxnSp>
        <p:nvCxnSpPr>
          <p:cNvPr id="6" name="5 - Ευθεία γραμμή σύνδεσης"/>
          <p:cNvCxnSpPr/>
          <p:nvPr/>
        </p:nvCxnSpPr>
        <p:spPr>
          <a:xfrm>
            <a:off x="1785918" y="3643314"/>
            <a:ext cx="2874613" cy="142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Τυχαιοποιημένες μελέτες</a:t>
            </a:r>
            <a:br>
              <a:rPr lang="el-GR" dirty="0" smtClean="0">
                <a:solidFill>
                  <a:srgbClr val="00B050"/>
                </a:solidFill>
              </a:rPr>
            </a:br>
            <a:r>
              <a:rPr lang="en-US" dirty="0" smtClean="0">
                <a:solidFill>
                  <a:srgbClr val="00B050"/>
                </a:solidFill>
              </a:rPr>
              <a:t>VKA </a:t>
            </a:r>
            <a:r>
              <a:rPr lang="en-US" dirty="0" err="1" smtClean="0">
                <a:solidFill>
                  <a:srgbClr val="00B050"/>
                </a:solidFill>
              </a:rPr>
              <a:t>vs</a:t>
            </a:r>
            <a:r>
              <a:rPr lang="en-US" dirty="0" smtClean="0">
                <a:solidFill>
                  <a:srgbClr val="00B050"/>
                </a:solidFill>
              </a:rPr>
              <a:t> DOACS (3</a:t>
            </a:r>
            <a:r>
              <a:rPr lang="el-GR" dirty="0" err="1" smtClean="0">
                <a:solidFill>
                  <a:srgbClr val="00B050"/>
                </a:solidFill>
              </a:rPr>
              <a:t>μηνο</a:t>
            </a:r>
            <a:r>
              <a:rPr lang="en-US" dirty="0" smtClean="0">
                <a:solidFill>
                  <a:srgbClr val="00B050"/>
                </a:solidFill>
              </a:rPr>
              <a:t>)</a:t>
            </a:r>
            <a:endParaRPr lang="el-GR" dirty="0">
              <a:solidFill>
                <a:srgbClr val="00B050"/>
              </a:solidFill>
            </a:endParaRPr>
          </a:p>
        </p:txBody>
      </p:sp>
      <p:sp>
        <p:nvSpPr>
          <p:cNvPr id="3" name="2 - Θέση περιεχομένου"/>
          <p:cNvSpPr>
            <a:spLocks noGrp="1"/>
          </p:cNvSpPr>
          <p:nvPr>
            <p:ph idx="1"/>
          </p:nvPr>
        </p:nvSpPr>
        <p:spPr/>
        <p:txBody>
          <a:bodyPr/>
          <a:lstStyle/>
          <a:p>
            <a:r>
              <a:rPr lang="en-US" dirty="0" err="1" smtClean="0">
                <a:solidFill>
                  <a:schemeClr val="bg1"/>
                </a:solidFill>
              </a:rPr>
              <a:t>Dabigatran</a:t>
            </a:r>
            <a:r>
              <a:rPr lang="en-US" dirty="0" smtClean="0">
                <a:solidFill>
                  <a:schemeClr val="bg1"/>
                </a:solidFill>
              </a:rPr>
              <a:t>   (RE-COVER I</a:t>
            </a:r>
            <a:r>
              <a:rPr lang="en-US" sz="1600" dirty="0" smtClean="0">
                <a:solidFill>
                  <a:schemeClr val="bg1"/>
                </a:solidFill>
              </a:rPr>
              <a:t>2009</a:t>
            </a:r>
            <a:r>
              <a:rPr lang="en-US" dirty="0" smtClean="0">
                <a:solidFill>
                  <a:schemeClr val="bg1"/>
                </a:solidFill>
              </a:rPr>
              <a:t>, RECOVER II</a:t>
            </a:r>
            <a:r>
              <a:rPr lang="en-US" sz="1600" dirty="0" smtClean="0">
                <a:solidFill>
                  <a:schemeClr val="bg1"/>
                </a:solidFill>
              </a:rPr>
              <a:t>2014</a:t>
            </a:r>
            <a:r>
              <a:rPr lang="en-US" dirty="0" smtClean="0">
                <a:solidFill>
                  <a:schemeClr val="bg1"/>
                </a:solidFill>
              </a:rPr>
              <a:t>)</a:t>
            </a:r>
          </a:p>
          <a:p>
            <a:r>
              <a:rPr lang="en-US" dirty="0" err="1" smtClean="0">
                <a:solidFill>
                  <a:schemeClr val="bg1"/>
                </a:solidFill>
              </a:rPr>
              <a:t>Rivaroxaban</a:t>
            </a:r>
            <a:r>
              <a:rPr lang="en-US" dirty="0" smtClean="0">
                <a:solidFill>
                  <a:schemeClr val="bg1"/>
                </a:solidFill>
              </a:rPr>
              <a:t> (EINSTEIN DVT</a:t>
            </a:r>
            <a:r>
              <a:rPr lang="en-US" sz="1600" dirty="0" smtClean="0">
                <a:solidFill>
                  <a:schemeClr val="bg1"/>
                </a:solidFill>
              </a:rPr>
              <a:t>2010</a:t>
            </a:r>
            <a:r>
              <a:rPr lang="en-US" dirty="0" smtClean="0">
                <a:solidFill>
                  <a:schemeClr val="bg1"/>
                </a:solidFill>
              </a:rPr>
              <a:t>, EINSTEIN PE</a:t>
            </a:r>
            <a:r>
              <a:rPr lang="en-US" sz="1600" dirty="0" smtClean="0">
                <a:solidFill>
                  <a:schemeClr val="bg1"/>
                </a:solidFill>
              </a:rPr>
              <a:t>2012</a:t>
            </a:r>
            <a:r>
              <a:rPr lang="en-US" dirty="0" smtClean="0">
                <a:solidFill>
                  <a:schemeClr val="bg1"/>
                </a:solidFill>
              </a:rPr>
              <a:t>)</a:t>
            </a:r>
          </a:p>
          <a:p>
            <a:r>
              <a:rPr lang="en-US" dirty="0" err="1" smtClean="0">
                <a:solidFill>
                  <a:schemeClr val="bg1"/>
                </a:solidFill>
              </a:rPr>
              <a:t>Apixaban</a:t>
            </a:r>
            <a:r>
              <a:rPr lang="en-US" dirty="0" smtClean="0">
                <a:solidFill>
                  <a:schemeClr val="bg1"/>
                </a:solidFill>
              </a:rPr>
              <a:t>      (AMPLIFY</a:t>
            </a:r>
            <a:r>
              <a:rPr lang="en-US" sz="1600" dirty="0" smtClean="0">
                <a:solidFill>
                  <a:schemeClr val="bg1"/>
                </a:solidFill>
              </a:rPr>
              <a:t>2013</a:t>
            </a:r>
            <a:r>
              <a:rPr lang="en-US" dirty="0" smtClean="0">
                <a:solidFill>
                  <a:schemeClr val="bg1"/>
                </a:solidFill>
              </a:rPr>
              <a:t>)</a:t>
            </a:r>
          </a:p>
          <a:p>
            <a:r>
              <a:rPr lang="en-US" dirty="0" err="1" smtClean="0">
                <a:solidFill>
                  <a:schemeClr val="bg1"/>
                </a:solidFill>
              </a:rPr>
              <a:t>Edoxaban</a:t>
            </a:r>
            <a:r>
              <a:rPr lang="en-US" dirty="0" smtClean="0">
                <a:solidFill>
                  <a:schemeClr val="bg1"/>
                </a:solidFill>
              </a:rPr>
              <a:t>     (Hokusai-VTE</a:t>
            </a:r>
            <a:r>
              <a:rPr lang="en-US" sz="1600" dirty="0" smtClean="0">
                <a:solidFill>
                  <a:schemeClr val="bg1"/>
                </a:solidFill>
              </a:rPr>
              <a:t>2013</a:t>
            </a:r>
            <a:r>
              <a:rPr lang="en-US" dirty="0" smtClean="0">
                <a:solidFill>
                  <a:schemeClr val="bg1"/>
                </a:solidFill>
              </a:rPr>
              <a:t>)</a:t>
            </a:r>
          </a:p>
          <a:p>
            <a:endParaRPr lang="en-US" dirty="0" smtClean="0">
              <a:solidFill>
                <a:schemeClr val="bg1"/>
              </a:solidFill>
            </a:endParaRPr>
          </a:p>
          <a:p>
            <a:r>
              <a:rPr lang="en-US" dirty="0" err="1" smtClean="0">
                <a:solidFill>
                  <a:schemeClr val="bg1"/>
                </a:solidFill>
              </a:rPr>
              <a:t>Dabigatran</a:t>
            </a:r>
            <a:r>
              <a:rPr lang="en-US" dirty="0" smtClean="0">
                <a:solidFill>
                  <a:schemeClr val="bg1"/>
                </a:solidFill>
              </a:rPr>
              <a:t> &amp; </a:t>
            </a:r>
            <a:r>
              <a:rPr lang="en-US" dirty="0" err="1" smtClean="0">
                <a:solidFill>
                  <a:schemeClr val="bg1"/>
                </a:solidFill>
              </a:rPr>
              <a:t>Edoxaban</a:t>
            </a:r>
            <a:r>
              <a:rPr lang="en-US" dirty="0" smtClean="0">
                <a:solidFill>
                  <a:schemeClr val="bg1"/>
                </a:solidFill>
              </a:rPr>
              <a:t>: LMWH </a:t>
            </a:r>
            <a:r>
              <a:rPr lang="el-GR" dirty="0" smtClean="0">
                <a:solidFill>
                  <a:schemeClr val="bg1"/>
                </a:solidFill>
              </a:rPr>
              <a:t>για 5 μέρες</a:t>
            </a:r>
          </a:p>
          <a:p>
            <a:r>
              <a:rPr lang="en-US" dirty="0" err="1" smtClean="0">
                <a:solidFill>
                  <a:schemeClr val="bg1"/>
                </a:solidFill>
              </a:rPr>
              <a:t>Rivaroxaban</a:t>
            </a:r>
            <a:r>
              <a:rPr lang="en-US" dirty="0" smtClean="0">
                <a:solidFill>
                  <a:schemeClr val="bg1"/>
                </a:solidFill>
              </a:rPr>
              <a:t> </a:t>
            </a:r>
            <a:r>
              <a:rPr lang="el-GR" dirty="0" smtClean="0">
                <a:solidFill>
                  <a:schemeClr val="bg1"/>
                </a:solidFill>
              </a:rPr>
              <a:t>&amp; </a:t>
            </a:r>
            <a:r>
              <a:rPr lang="en-US" dirty="0" err="1" smtClean="0">
                <a:solidFill>
                  <a:schemeClr val="bg1"/>
                </a:solidFill>
              </a:rPr>
              <a:t>Apixaban</a:t>
            </a:r>
            <a:r>
              <a:rPr lang="el-GR" dirty="0" smtClean="0">
                <a:solidFill>
                  <a:schemeClr val="bg1"/>
                </a:solidFill>
              </a:rPr>
              <a:t>: -</a:t>
            </a:r>
            <a:r>
              <a:rPr lang="en-US" dirty="0" smtClean="0">
                <a:solidFill>
                  <a:schemeClr val="bg1"/>
                </a:solidFill>
              </a:rPr>
              <a:t> </a:t>
            </a:r>
            <a:endParaRPr lang="el-GR"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9"/>
          <p:cNvSpPr>
            <a:spLocks noGrp="1" noChangeArrowheads="1"/>
          </p:cNvSpPr>
          <p:nvPr>
            <p:ph type="title" idx="4294967295"/>
          </p:nvPr>
        </p:nvSpPr>
        <p:spPr>
          <a:xfrm>
            <a:off x="0" y="404664"/>
            <a:ext cx="9144000" cy="764704"/>
          </a:xfrm>
          <a:noFill/>
        </p:spPr>
        <p:txBody>
          <a:bodyPr>
            <a:noAutofit/>
          </a:bodyPr>
          <a:lstStyle/>
          <a:p>
            <a:pPr eaLnBrk="1" hangingPunct="1"/>
            <a:r>
              <a:rPr lang="el-GR" sz="3600" dirty="0" smtClean="0">
                <a:solidFill>
                  <a:srgbClr val="00B050"/>
                </a:solidFill>
              </a:rPr>
              <a:t>Η ΦΘΕ</a:t>
            </a:r>
            <a:r>
              <a:rPr lang="en-GB" sz="3600" dirty="0" smtClean="0">
                <a:solidFill>
                  <a:srgbClr val="00B050"/>
                </a:solidFill>
              </a:rPr>
              <a:t> </a:t>
            </a:r>
            <a:r>
              <a:rPr lang="el-GR" sz="3600" dirty="0" smtClean="0">
                <a:solidFill>
                  <a:srgbClr val="00B050"/>
                </a:solidFill>
              </a:rPr>
              <a:t>είναι μείζον αίτιο θανάτου </a:t>
            </a:r>
            <a:r>
              <a:rPr lang="el-GR" dirty="0" smtClean="0">
                <a:solidFill>
                  <a:srgbClr val="00B050"/>
                </a:solidFill>
              </a:rPr>
              <a:t>στην</a:t>
            </a:r>
            <a:r>
              <a:rPr lang="el-GR" sz="3600" dirty="0" smtClean="0">
                <a:solidFill>
                  <a:srgbClr val="00B050"/>
                </a:solidFill>
              </a:rPr>
              <a:t> Ευρώπη</a:t>
            </a:r>
            <a:endParaRPr lang="en-US" sz="3600" dirty="0" smtClean="0">
              <a:solidFill>
                <a:srgbClr val="00B050"/>
              </a:solidFill>
            </a:endParaRPr>
          </a:p>
        </p:txBody>
      </p:sp>
      <p:sp>
        <p:nvSpPr>
          <p:cNvPr id="16387" name="Text Box 3"/>
          <p:cNvSpPr txBox="1">
            <a:spLocks noChangeArrowheads="1"/>
          </p:cNvSpPr>
          <p:nvPr/>
        </p:nvSpPr>
        <p:spPr bwMode="auto">
          <a:xfrm>
            <a:off x="293688" y="6501033"/>
            <a:ext cx="8274050" cy="279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eaLnBrk="1" hangingPunct="1"/>
            <a:r>
              <a:rPr lang="it-IT" sz="1200" dirty="0">
                <a:solidFill>
                  <a:schemeClr val="bg1"/>
                </a:solidFill>
              </a:rPr>
              <a:t>Cohen AT </a:t>
            </a:r>
            <a:r>
              <a:rPr lang="it-IT" sz="1200" i="1" dirty="0">
                <a:solidFill>
                  <a:schemeClr val="bg1"/>
                </a:solidFill>
              </a:rPr>
              <a:t>et al</a:t>
            </a:r>
            <a:r>
              <a:rPr lang="it-IT" sz="1200" dirty="0">
                <a:solidFill>
                  <a:schemeClr val="bg1"/>
                </a:solidFill>
              </a:rPr>
              <a:t>. </a:t>
            </a:r>
            <a:r>
              <a:rPr lang="it-IT" sz="1200" i="1" dirty="0">
                <a:solidFill>
                  <a:schemeClr val="bg1"/>
                </a:solidFill>
              </a:rPr>
              <a:t>Thromb Haemost</a:t>
            </a:r>
            <a:r>
              <a:rPr lang="it-IT" sz="1200" dirty="0">
                <a:solidFill>
                  <a:schemeClr val="bg1"/>
                </a:solidFill>
              </a:rPr>
              <a:t> 2007;98:756–764</a:t>
            </a:r>
          </a:p>
        </p:txBody>
      </p:sp>
      <p:sp>
        <p:nvSpPr>
          <p:cNvPr id="16388" name="Text Box 6"/>
          <p:cNvSpPr txBox="1">
            <a:spLocks noChangeArrowheads="1"/>
          </p:cNvSpPr>
          <p:nvPr/>
        </p:nvSpPr>
        <p:spPr bwMode="auto">
          <a:xfrm>
            <a:off x="2466975" y="3895725"/>
            <a:ext cx="240982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hangingPunct="1">
              <a:spcBef>
                <a:spcPct val="50000"/>
              </a:spcBef>
            </a:pPr>
            <a:r>
              <a:rPr lang="el-GR" b="1" dirty="0" smtClean="0">
                <a:solidFill>
                  <a:schemeClr val="bg1"/>
                </a:solidFill>
              </a:rPr>
              <a:t>Συνδυασμένοι θάνατοι</a:t>
            </a:r>
            <a:r>
              <a:rPr lang="en-GB" b="1" dirty="0">
                <a:solidFill>
                  <a:schemeClr val="bg1"/>
                </a:solidFill>
              </a:rPr>
              <a:t/>
            </a:r>
            <a:br>
              <a:rPr lang="en-GB" b="1" dirty="0">
                <a:solidFill>
                  <a:schemeClr val="bg1"/>
                </a:solidFill>
              </a:rPr>
            </a:br>
            <a:r>
              <a:rPr lang="en-GB" b="1" dirty="0" smtClean="0">
                <a:solidFill>
                  <a:schemeClr val="bg1"/>
                </a:solidFill>
              </a:rPr>
              <a:t>209</a:t>
            </a:r>
            <a:r>
              <a:rPr lang="el-GR" b="1" dirty="0" smtClean="0">
                <a:solidFill>
                  <a:schemeClr val="bg1"/>
                </a:solidFill>
              </a:rPr>
              <a:t>.</a:t>
            </a:r>
            <a:r>
              <a:rPr lang="en-GB" b="1" dirty="0" smtClean="0">
                <a:solidFill>
                  <a:schemeClr val="bg1"/>
                </a:solidFill>
              </a:rPr>
              <a:t>926</a:t>
            </a:r>
            <a:endParaRPr lang="en-US" b="1" dirty="0">
              <a:solidFill>
                <a:schemeClr val="bg1"/>
              </a:solidFill>
            </a:endParaRPr>
          </a:p>
        </p:txBody>
      </p:sp>
      <p:sp>
        <p:nvSpPr>
          <p:cNvPr id="16389" name="Text Box 7"/>
          <p:cNvSpPr txBox="1">
            <a:spLocks noChangeArrowheads="1"/>
          </p:cNvSpPr>
          <p:nvPr/>
        </p:nvSpPr>
        <p:spPr bwMode="auto">
          <a:xfrm>
            <a:off x="5032375" y="1739900"/>
            <a:ext cx="3149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hangingPunct="1">
              <a:spcBef>
                <a:spcPct val="50000"/>
              </a:spcBef>
            </a:pPr>
            <a:r>
              <a:rPr lang="el-GR" b="1" dirty="0" smtClean="0">
                <a:solidFill>
                  <a:schemeClr val="bg1"/>
                </a:solidFill>
              </a:rPr>
              <a:t>Θάνατοι από ΦΘΕ</a:t>
            </a:r>
            <a:r>
              <a:rPr lang="en-GB" b="1" dirty="0">
                <a:solidFill>
                  <a:schemeClr val="bg1"/>
                </a:solidFill>
              </a:rPr>
              <a:t/>
            </a:r>
            <a:br>
              <a:rPr lang="en-GB" b="1" dirty="0">
                <a:solidFill>
                  <a:schemeClr val="bg1"/>
                </a:solidFill>
              </a:rPr>
            </a:br>
            <a:r>
              <a:rPr lang="en-GB" b="1" dirty="0" smtClean="0">
                <a:solidFill>
                  <a:schemeClr val="bg1"/>
                </a:solidFill>
              </a:rPr>
              <a:t>543</a:t>
            </a:r>
            <a:r>
              <a:rPr lang="el-GR" b="1" dirty="0" smtClean="0">
                <a:solidFill>
                  <a:schemeClr val="bg1"/>
                </a:solidFill>
              </a:rPr>
              <a:t>.</a:t>
            </a:r>
            <a:r>
              <a:rPr lang="en-GB" b="1" dirty="0" smtClean="0">
                <a:solidFill>
                  <a:schemeClr val="bg1"/>
                </a:solidFill>
              </a:rPr>
              <a:t>454</a:t>
            </a:r>
            <a:endParaRPr lang="en-US" b="1" dirty="0">
              <a:solidFill>
                <a:schemeClr val="bg1"/>
              </a:solidFill>
            </a:endParaRPr>
          </a:p>
        </p:txBody>
      </p:sp>
      <p:sp>
        <p:nvSpPr>
          <p:cNvPr id="16390" name="Text Box 14"/>
          <p:cNvSpPr txBox="1">
            <a:spLocks noChangeArrowheads="1"/>
          </p:cNvSpPr>
          <p:nvPr/>
        </p:nvSpPr>
        <p:spPr bwMode="auto">
          <a:xfrm>
            <a:off x="7115175" y="3190875"/>
            <a:ext cx="1019175"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hangingPunct="1">
              <a:spcBef>
                <a:spcPct val="50000"/>
              </a:spcBef>
            </a:pPr>
            <a:endParaRPr lang="en-GB">
              <a:solidFill>
                <a:schemeClr val="tx1"/>
              </a:solidFill>
            </a:endParaRPr>
          </a:p>
          <a:p>
            <a:pPr algn="ctr" eaLnBrk="1" hangingPunct="1">
              <a:spcBef>
                <a:spcPct val="50000"/>
              </a:spcBef>
            </a:pPr>
            <a:endParaRPr lang="en-US">
              <a:solidFill>
                <a:schemeClr val="tx1"/>
              </a:solidFill>
            </a:endParaRPr>
          </a:p>
        </p:txBody>
      </p:sp>
      <p:sp>
        <p:nvSpPr>
          <p:cNvPr id="16391" name="Text Box 18"/>
          <p:cNvSpPr txBox="1">
            <a:spLocks noChangeArrowheads="1"/>
          </p:cNvSpPr>
          <p:nvPr/>
        </p:nvSpPr>
        <p:spPr bwMode="auto">
          <a:xfrm>
            <a:off x="4270375" y="4937125"/>
            <a:ext cx="17256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eaLnBrk="1" hangingPunct="1">
              <a:spcBef>
                <a:spcPct val="50000"/>
              </a:spcBef>
            </a:pPr>
            <a:r>
              <a:rPr lang="el-GR" sz="1200" b="1" dirty="0" smtClean="0">
                <a:solidFill>
                  <a:schemeClr val="bg1"/>
                </a:solidFill>
              </a:rPr>
              <a:t>Καρκίνος προστάτη </a:t>
            </a:r>
            <a:endParaRPr lang="en-US" sz="1200" b="1" dirty="0">
              <a:solidFill>
                <a:schemeClr val="bg1"/>
              </a:solidFill>
            </a:endParaRPr>
          </a:p>
        </p:txBody>
      </p:sp>
      <p:sp>
        <p:nvSpPr>
          <p:cNvPr id="16392" name="Text Box 20"/>
          <p:cNvSpPr txBox="1">
            <a:spLocks noChangeArrowheads="1"/>
          </p:cNvSpPr>
          <p:nvPr/>
        </p:nvSpPr>
        <p:spPr bwMode="auto">
          <a:xfrm rot="10800000">
            <a:off x="612924" y="2039938"/>
            <a:ext cx="461665" cy="375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hangingPunct="1">
              <a:spcBef>
                <a:spcPct val="50000"/>
              </a:spcBef>
            </a:pPr>
            <a:r>
              <a:rPr lang="el-GR" b="1" dirty="0" smtClean="0">
                <a:solidFill>
                  <a:schemeClr val="bg1"/>
                </a:solidFill>
              </a:rPr>
              <a:t>Ετήσιος αριθμός θανάτων </a:t>
            </a:r>
            <a:endParaRPr lang="en-US" b="1" dirty="0">
              <a:solidFill>
                <a:schemeClr val="bg1"/>
              </a:solidFill>
            </a:endParaRPr>
          </a:p>
        </p:txBody>
      </p:sp>
      <p:sp>
        <p:nvSpPr>
          <p:cNvPr id="16393" name="AutoShape 24"/>
          <p:cNvSpPr>
            <a:spLocks noChangeAspect="1" noChangeArrowheads="1" noTextEdit="1"/>
          </p:cNvSpPr>
          <p:nvPr/>
        </p:nvSpPr>
        <p:spPr bwMode="auto">
          <a:xfrm>
            <a:off x="1042988" y="1628775"/>
            <a:ext cx="7210425" cy="461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6394" name="Rectangle 26"/>
          <p:cNvSpPr>
            <a:spLocks noChangeArrowheads="1"/>
          </p:cNvSpPr>
          <p:nvPr/>
        </p:nvSpPr>
        <p:spPr bwMode="auto">
          <a:xfrm>
            <a:off x="3038475" y="5861050"/>
            <a:ext cx="1185863" cy="38100"/>
          </a:xfrm>
          <a:prstGeom prst="rect">
            <a:avLst/>
          </a:prstGeom>
          <a:gradFill rotWithShape="1">
            <a:gsLst>
              <a:gs pos="0">
                <a:srgbClr val="760076"/>
              </a:gs>
              <a:gs pos="50000">
                <a:srgbClr val="FF00FF"/>
              </a:gs>
              <a:gs pos="100000">
                <a:srgbClr val="760076"/>
              </a:gs>
            </a:gsLst>
            <a:lin ang="0" scaled="1"/>
          </a:gradFill>
          <a:ln w="12700">
            <a:solidFill>
              <a:srgbClr val="FFFFFF"/>
            </a:solidFill>
            <a:miter lim="800000"/>
            <a:headEnd/>
            <a:tailEnd/>
          </a:ln>
        </p:spPr>
        <p:txBody>
          <a:bodyPr/>
          <a:lstStyle/>
          <a:p>
            <a:pPr algn="ctr"/>
            <a:endParaRPr lang="en-GB"/>
          </a:p>
        </p:txBody>
      </p:sp>
      <p:sp>
        <p:nvSpPr>
          <p:cNvPr id="16395" name="Rectangle 27"/>
          <p:cNvSpPr>
            <a:spLocks noChangeArrowheads="1"/>
          </p:cNvSpPr>
          <p:nvPr/>
        </p:nvSpPr>
        <p:spPr bwMode="auto">
          <a:xfrm>
            <a:off x="3038475" y="5286375"/>
            <a:ext cx="1185863" cy="574675"/>
          </a:xfrm>
          <a:prstGeom prst="rect">
            <a:avLst/>
          </a:prstGeom>
          <a:gradFill rotWithShape="1">
            <a:gsLst>
              <a:gs pos="0">
                <a:srgbClr val="005E76"/>
              </a:gs>
              <a:gs pos="50000">
                <a:srgbClr val="00CCFF"/>
              </a:gs>
              <a:gs pos="100000">
                <a:srgbClr val="005E76"/>
              </a:gs>
            </a:gsLst>
            <a:lin ang="0" scaled="1"/>
          </a:gradFill>
          <a:ln w="12700">
            <a:solidFill>
              <a:srgbClr val="FFFFFF"/>
            </a:solidFill>
            <a:miter lim="800000"/>
            <a:headEnd/>
            <a:tailEnd/>
          </a:ln>
        </p:spPr>
        <p:txBody>
          <a:bodyPr/>
          <a:lstStyle/>
          <a:p>
            <a:pPr algn="ctr"/>
            <a:endParaRPr lang="en-GB"/>
          </a:p>
        </p:txBody>
      </p:sp>
      <p:sp>
        <p:nvSpPr>
          <p:cNvPr id="16396" name="Rectangle 28"/>
          <p:cNvSpPr>
            <a:spLocks noChangeArrowheads="1"/>
          </p:cNvSpPr>
          <p:nvPr/>
        </p:nvSpPr>
        <p:spPr bwMode="auto">
          <a:xfrm>
            <a:off x="3038475" y="4875213"/>
            <a:ext cx="1185863" cy="411162"/>
          </a:xfrm>
          <a:prstGeom prst="rect">
            <a:avLst/>
          </a:prstGeom>
          <a:gradFill rotWithShape="1">
            <a:gsLst>
              <a:gs pos="0">
                <a:srgbClr val="472F76"/>
              </a:gs>
              <a:gs pos="50000">
                <a:srgbClr val="9966FF"/>
              </a:gs>
              <a:gs pos="100000">
                <a:srgbClr val="472F76"/>
              </a:gs>
            </a:gsLst>
            <a:lin ang="0" scaled="1"/>
          </a:gradFill>
          <a:ln w="12700">
            <a:solidFill>
              <a:srgbClr val="FFFFFF"/>
            </a:solidFill>
            <a:miter lim="800000"/>
            <a:headEnd/>
            <a:tailEnd/>
          </a:ln>
        </p:spPr>
        <p:txBody>
          <a:bodyPr/>
          <a:lstStyle/>
          <a:p>
            <a:pPr algn="ctr"/>
            <a:endParaRPr lang="en-GB"/>
          </a:p>
        </p:txBody>
      </p:sp>
      <p:sp>
        <p:nvSpPr>
          <p:cNvPr id="16397" name="Rectangle 29"/>
          <p:cNvSpPr>
            <a:spLocks noChangeArrowheads="1"/>
          </p:cNvSpPr>
          <p:nvPr/>
        </p:nvSpPr>
        <p:spPr bwMode="auto">
          <a:xfrm>
            <a:off x="3038475" y="4525963"/>
            <a:ext cx="1185863" cy="349250"/>
          </a:xfrm>
          <a:prstGeom prst="rect">
            <a:avLst/>
          </a:prstGeom>
          <a:gradFill rotWithShape="1">
            <a:gsLst>
              <a:gs pos="0">
                <a:srgbClr val="764700"/>
              </a:gs>
              <a:gs pos="50000">
                <a:srgbClr val="FF9900"/>
              </a:gs>
              <a:gs pos="100000">
                <a:srgbClr val="764700"/>
              </a:gs>
            </a:gsLst>
            <a:lin ang="0" scaled="1"/>
          </a:gradFill>
          <a:ln w="12700">
            <a:solidFill>
              <a:srgbClr val="FFFFFF"/>
            </a:solidFill>
            <a:miter lim="800000"/>
            <a:headEnd/>
            <a:tailEnd/>
          </a:ln>
        </p:spPr>
        <p:txBody>
          <a:bodyPr/>
          <a:lstStyle/>
          <a:p>
            <a:pPr algn="ctr"/>
            <a:endParaRPr lang="en-GB"/>
          </a:p>
        </p:txBody>
      </p:sp>
      <p:sp>
        <p:nvSpPr>
          <p:cNvPr id="16398" name="Rectangle 30"/>
          <p:cNvSpPr>
            <a:spLocks noChangeArrowheads="1"/>
          </p:cNvSpPr>
          <p:nvPr/>
        </p:nvSpPr>
        <p:spPr bwMode="auto">
          <a:xfrm>
            <a:off x="5995988" y="2352675"/>
            <a:ext cx="1184275" cy="3546475"/>
          </a:xfrm>
          <a:prstGeom prst="rect">
            <a:avLst/>
          </a:prstGeom>
          <a:gradFill rotWithShape="1">
            <a:gsLst>
              <a:gs pos="0">
                <a:srgbClr val="767600"/>
              </a:gs>
              <a:gs pos="50000">
                <a:srgbClr val="FFFF00"/>
              </a:gs>
              <a:gs pos="100000">
                <a:srgbClr val="767600"/>
              </a:gs>
            </a:gsLst>
            <a:lin ang="0" scaled="1"/>
          </a:gradFill>
          <a:ln w="12700">
            <a:solidFill>
              <a:srgbClr val="FFFFFF"/>
            </a:solidFill>
            <a:miter lim="800000"/>
            <a:headEnd/>
            <a:tailEnd/>
          </a:ln>
        </p:spPr>
        <p:txBody>
          <a:bodyPr/>
          <a:lstStyle/>
          <a:p>
            <a:pPr algn="ctr"/>
            <a:endParaRPr lang="en-GB"/>
          </a:p>
        </p:txBody>
      </p:sp>
      <p:sp>
        <p:nvSpPr>
          <p:cNvPr id="16399" name="Line 31"/>
          <p:cNvSpPr>
            <a:spLocks noChangeShapeType="1"/>
          </p:cNvSpPr>
          <p:nvPr/>
        </p:nvSpPr>
        <p:spPr bwMode="auto">
          <a:xfrm>
            <a:off x="2152650" y="1978025"/>
            <a:ext cx="0" cy="3921125"/>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0" name="Line 32"/>
          <p:cNvSpPr>
            <a:spLocks noChangeShapeType="1"/>
          </p:cNvSpPr>
          <p:nvPr/>
        </p:nvSpPr>
        <p:spPr bwMode="auto">
          <a:xfrm>
            <a:off x="2090738" y="5899150"/>
            <a:ext cx="61912"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1" name="Line 33"/>
          <p:cNvSpPr>
            <a:spLocks noChangeShapeType="1"/>
          </p:cNvSpPr>
          <p:nvPr/>
        </p:nvSpPr>
        <p:spPr bwMode="auto">
          <a:xfrm>
            <a:off x="2090738" y="5249863"/>
            <a:ext cx="61912"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2" name="Line 34"/>
          <p:cNvSpPr>
            <a:spLocks noChangeShapeType="1"/>
          </p:cNvSpPr>
          <p:nvPr/>
        </p:nvSpPr>
        <p:spPr bwMode="auto">
          <a:xfrm>
            <a:off x="2090738" y="4587875"/>
            <a:ext cx="61912"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3" name="Line 35"/>
          <p:cNvSpPr>
            <a:spLocks noChangeShapeType="1"/>
          </p:cNvSpPr>
          <p:nvPr/>
        </p:nvSpPr>
        <p:spPr bwMode="auto">
          <a:xfrm>
            <a:off x="2090738" y="3938588"/>
            <a:ext cx="61912"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4" name="Line 36"/>
          <p:cNvSpPr>
            <a:spLocks noChangeShapeType="1"/>
          </p:cNvSpPr>
          <p:nvPr/>
        </p:nvSpPr>
        <p:spPr bwMode="auto">
          <a:xfrm>
            <a:off x="2090738" y="3289300"/>
            <a:ext cx="61912"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5" name="Line 37"/>
          <p:cNvSpPr>
            <a:spLocks noChangeShapeType="1"/>
          </p:cNvSpPr>
          <p:nvPr/>
        </p:nvSpPr>
        <p:spPr bwMode="auto">
          <a:xfrm>
            <a:off x="2090738" y="2627313"/>
            <a:ext cx="61912"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6" name="Line 38"/>
          <p:cNvSpPr>
            <a:spLocks noChangeShapeType="1"/>
          </p:cNvSpPr>
          <p:nvPr/>
        </p:nvSpPr>
        <p:spPr bwMode="auto">
          <a:xfrm>
            <a:off x="2090738" y="1978025"/>
            <a:ext cx="61912"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7" name="Line 39"/>
          <p:cNvSpPr>
            <a:spLocks noChangeShapeType="1"/>
          </p:cNvSpPr>
          <p:nvPr/>
        </p:nvSpPr>
        <p:spPr bwMode="auto">
          <a:xfrm>
            <a:off x="2152650" y="5899150"/>
            <a:ext cx="5913438"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08" name="Rectangle 40"/>
          <p:cNvSpPr>
            <a:spLocks noChangeArrowheads="1"/>
          </p:cNvSpPr>
          <p:nvPr/>
        </p:nvSpPr>
        <p:spPr bwMode="auto">
          <a:xfrm>
            <a:off x="1863725" y="5773738"/>
            <a:ext cx="11701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solidFill>
                  <a:schemeClr val="bg1"/>
                </a:solidFill>
              </a:rPr>
              <a:t>0</a:t>
            </a:r>
          </a:p>
        </p:txBody>
      </p:sp>
      <p:sp>
        <p:nvSpPr>
          <p:cNvPr id="16409" name="Rectangle 41"/>
          <p:cNvSpPr>
            <a:spLocks noChangeArrowheads="1"/>
          </p:cNvSpPr>
          <p:nvPr/>
        </p:nvSpPr>
        <p:spPr bwMode="auto">
          <a:xfrm>
            <a:off x="1208088" y="5124450"/>
            <a:ext cx="75982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solidFill>
                  <a:schemeClr val="bg1"/>
                </a:solidFill>
              </a:rPr>
              <a:t>100,000</a:t>
            </a:r>
          </a:p>
        </p:txBody>
      </p:sp>
      <p:sp>
        <p:nvSpPr>
          <p:cNvPr id="16410" name="Rectangle 42"/>
          <p:cNvSpPr>
            <a:spLocks noChangeArrowheads="1"/>
          </p:cNvSpPr>
          <p:nvPr/>
        </p:nvSpPr>
        <p:spPr bwMode="auto">
          <a:xfrm>
            <a:off x="1208088" y="4462463"/>
            <a:ext cx="75982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solidFill>
                  <a:schemeClr val="bg1"/>
                </a:solidFill>
              </a:rPr>
              <a:t>200,000</a:t>
            </a:r>
          </a:p>
        </p:txBody>
      </p:sp>
      <p:sp>
        <p:nvSpPr>
          <p:cNvPr id="16411" name="Rectangle 43"/>
          <p:cNvSpPr>
            <a:spLocks noChangeArrowheads="1"/>
          </p:cNvSpPr>
          <p:nvPr/>
        </p:nvSpPr>
        <p:spPr bwMode="auto">
          <a:xfrm>
            <a:off x="1208088" y="3813175"/>
            <a:ext cx="75982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solidFill>
                  <a:schemeClr val="bg1"/>
                </a:solidFill>
              </a:rPr>
              <a:t>300,000</a:t>
            </a:r>
          </a:p>
        </p:txBody>
      </p:sp>
      <p:sp>
        <p:nvSpPr>
          <p:cNvPr id="16412" name="Rectangle 44"/>
          <p:cNvSpPr>
            <a:spLocks noChangeArrowheads="1"/>
          </p:cNvSpPr>
          <p:nvPr/>
        </p:nvSpPr>
        <p:spPr bwMode="auto">
          <a:xfrm>
            <a:off x="1208088" y="3163888"/>
            <a:ext cx="75982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solidFill>
                  <a:schemeClr val="bg1"/>
                </a:solidFill>
              </a:rPr>
              <a:t>400,000</a:t>
            </a:r>
          </a:p>
        </p:txBody>
      </p:sp>
      <p:sp>
        <p:nvSpPr>
          <p:cNvPr id="16413" name="Rectangle 45"/>
          <p:cNvSpPr>
            <a:spLocks noChangeArrowheads="1"/>
          </p:cNvSpPr>
          <p:nvPr/>
        </p:nvSpPr>
        <p:spPr bwMode="auto">
          <a:xfrm>
            <a:off x="1208088" y="2501900"/>
            <a:ext cx="75982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solidFill>
                  <a:schemeClr val="bg1"/>
                </a:solidFill>
              </a:rPr>
              <a:t>500,000</a:t>
            </a:r>
          </a:p>
        </p:txBody>
      </p:sp>
      <p:sp>
        <p:nvSpPr>
          <p:cNvPr id="16414" name="Rectangle 46"/>
          <p:cNvSpPr>
            <a:spLocks noChangeArrowheads="1"/>
          </p:cNvSpPr>
          <p:nvPr/>
        </p:nvSpPr>
        <p:spPr bwMode="auto">
          <a:xfrm>
            <a:off x="1208088" y="1852613"/>
            <a:ext cx="75982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dirty="0">
                <a:solidFill>
                  <a:schemeClr val="bg1"/>
                </a:solidFill>
              </a:rPr>
              <a:t>600,000</a:t>
            </a:r>
          </a:p>
        </p:txBody>
      </p:sp>
      <p:sp>
        <p:nvSpPr>
          <p:cNvPr id="16415" name="Text Box 19"/>
          <p:cNvSpPr txBox="1">
            <a:spLocks noChangeArrowheads="1"/>
          </p:cNvSpPr>
          <p:nvPr/>
        </p:nvSpPr>
        <p:spPr bwMode="auto">
          <a:xfrm>
            <a:off x="4270375" y="4556125"/>
            <a:ext cx="18002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eaLnBrk="1" hangingPunct="1">
              <a:spcBef>
                <a:spcPct val="50000"/>
              </a:spcBef>
            </a:pPr>
            <a:r>
              <a:rPr lang="el-GR" sz="1200" b="1" dirty="0" smtClean="0">
                <a:solidFill>
                  <a:schemeClr val="bg1"/>
                </a:solidFill>
              </a:rPr>
              <a:t>Τροχαία </a:t>
            </a:r>
            <a:endParaRPr lang="en-US" sz="1200" b="1" dirty="0">
              <a:solidFill>
                <a:schemeClr val="bg1"/>
              </a:solidFill>
            </a:endParaRPr>
          </a:p>
        </p:txBody>
      </p:sp>
      <p:sp>
        <p:nvSpPr>
          <p:cNvPr id="16416" name="Text Box 16"/>
          <p:cNvSpPr txBox="1">
            <a:spLocks noChangeArrowheads="1"/>
          </p:cNvSpPr>
          <p:nvPr/>
        </p:nvSpPr>
        <p:spPr bwMode="auto">
          <a:xfrm>
            <a:off x="4270375" y="5640388"/>
            <a:ext cx="7810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eaLnBrk="1" hangingPunct="1">
              <a:spcBef>
                <a:spcPct val="50000"/>
              </a:spcBef>
            </a:pPr>
            <a:r>
              <a:rPr lang="en-GB" sz="1200" b="1" dirty="0">
                <a:solidFill>
                  <a:schemeClr val="bg1"/>
                </a:solidFill>
              </a:rPr>
              <a:t>AIDS</a:t>
            </a:r>
            <a:endParaRPr lang="en-US" sz="1200" b="1" dirty="0">
              <a:solidFill>
                <a:schemeClr val="bg1"/>
              </a:solidFill>
            </a:endParaRPr>
          </a:p>
        </p:txBody>
      </p:sp>
      <p:sp>
        <p:nvSpPr>
          <p:cNvPr id="16417" name="Text Box 17"/>
          <p:cNvSpPr txBox="1">
            <a:spLocks noChangeArrowheads="1"/>
          </p:cNvSpPr>
          <p:nvPr/>
        </p:nvSpPr>
        <p:spPr bwMode="auto">
          <a:xfrm>
            <a:off x="4270374" y="5340350"/>
            <a:ext cx="152082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eaLnBrk="1" hangingPunct="1">
              <a:spcBef>
                <a:spcPct val="50000"/>
              </a:spcBef>
            </a:pPr>
            <a:r>
              <a:rPr lang="el-GR" sz="1200" b="1" dirty="0" smtClean="0">
                <a:solidFill>
                  <a:schemeClr val="bg1"/>
                </a:solidFill>
              </a:rPr>
              <a:t>Καρκίνος μαστού </a:t>
            </a:r>
            <a:endParaRPr lang="en-US" sz="1200" b="1" dirty="0">
              <a:solidFill>
                <a:schemeClr val="bg1"/>
              </a:solidFill>
            </a:endParaRPr>
          </a:p>
        </p:txBody>
      </p:sp>
      <p:sp>
        <p:nvSpPr>
          <p:cNvPr id="16418" name="Line 39"/>
          <p:cNvSpPr>
            <a:spLocks noChangeShapeType="1"/>
          </p:cNvSpPr>
          <p:nvPr/>
        </p:nvSpPr>
        <p:spPr bwMode="auto">
          <a:xfrm flipH="1">
            <a:off x="4068763" y="4694238"/>
            <a:ext cx="238125"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19" name="Line 40"/>
          <p:cNvSpPr>
            <a:spLocks noChangeShapeType="1"/>
          </p:cNvSpPr>
          <p:nvPr/>
        </p:nvSpPr>
        <p:spPr bwMode="auto">
          <a:xfrm flipH="1">
            <a:off x="4068763" y="5073650"/>
            <a:ext cx="238125"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0" name="Line 41"/>
          <p:cNvSpPr>
            <a:spLocks noChangeShapeType="1"/>
          </p:cNvSpPr>
          <p:nvPr/>
        </p:nvSpPr>
        <p:spPr bwMode="auto">
          <a:xfrm flipH="1">
            <a:off x="4068763" y="5478463"/>
            <a:ext cx="238125"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21" name="Line 42"/>
          <p:cNvSpPr>
            <a:spLocks noChangeShapeType="1"/>
          </p:cNvSpPr>
          <p:nvPr/>
        </p:nvSpPr>
        <p:spPr bwMode="auto">
          <a:xfrm flipH="1">
            <a:off x="4079875" y="5794375"/>
            <a:ext cx="238125" cy="84138"/>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20286773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Τυχαιοποιημένες μελέτες</a:t>
            </a:r>
            <a:br>
              <a:rPr lang="el-GR" dirty="0" smtClean="0">
                <a:solidFill>
                  <a:srgbClr val="00B050"/>
                </a:solidFill>
              </a:rPr>
            </a:br>
            <a:r>
              <a:rPr lang="en-US" dirty="0" smtClean="0">
                <a:solidFill>
                  <a:srgbClr val="00B050"/>
                </a:solidFill>
              </a:rPr>
              <a:t>VKA </a:t>
            </a:r>
            <a:r>
              <a:rPr lang="en-US" dirty="0" err="1" smtClean="0">
                <a:solidFill>
                  <a:srgbClr val="00B050"/>
                </a:solidFill>
              </a:rPr>
              <a:t>vs</a:t>
            </a:r>
            <a:r>
              <a:rPr lang="en-US" dirty="0" smtClean="0">
                <a:solidFill>
                  <a:srgbClr val="00B050"/>
                </a:solidFill>
              </a:rPr>
              <a:t> DOACS (3</a:t>
            </a:r>
            <a:r>
              <a:rPr lang="el-GR" dirty="0" err="1" smtClean="0">
                <a:solidFill>
                  <a:srgbClr val="00B050"/>
                </a:solidFill>
              </a:rPr>
              <a:t>μηνο</a:t>
            </a:r>
            <a:r>
              <a:rPr lang="en-US" dirty="0" smtClean="0">
                <a:solidFill>
                  <a:srgbClr val="00B050"/>
                </a:solidFill>
              </a:rPr>
              <a:t>)</a:t>
            </a:r>
            <a:endParaRPr lang="el-GR" dirty="0"/>
          </a:p>
        </p:txBody>
      </p:sp>
      <p:sp>
        <p:nvSpPr>
          <p:cNvPr id="3" name="2 - Θέση περιεχομένου"/>
          <p:cNvSpPr>
            <a:spLocks noGrp="1"/>
          </p:cNvSpPr>
          <p:nvPr>
            <p:ph idx="1"/>
          </p:nvPr>
        </p:nvSpPr>
        <p:spPr/>
        <p:txBody>
          <a:bodyPr/>
          <a:lstStyle/>
          <a:p>
            <a:r>
              <a:rPr lang="el-GR" dirty="0" smtClean="0">
                <a:solidFill>
                  <a:schemeClr val="bg1"/>
                </a:solidFill>
              </a:rPr>
              <a:t>Υποτροπή ΦΘΕ</a:t>
            </a:r>
            <a:r>
              <a:rPr lang="en-US" dirty="0" smtClean="0">
                <a:solidFill>
                  <a:schemeClr val="bg1"/>
                </a:solidFill>
              </a:rPr>
              <a:t> (DOACS</a:t>
            </a:r>
            <a:r>
              <a:rPr lang="el-GR" dirty="0" smtClean="0">
                <a:solidFill>
                  <a:schemeClr val="bg1"/>
                </a:solidFill>
              </a:rPr>
              <a:t>: 2%</a:t>
            </a:r>
            <a:r>
              <a:rPr lang="en-US" dirty="0" smtClean="0">
                <a:solidFill>
                  <a:schemeClr val="bg1"/>
                </a:solidFill>
              </a:rPr>
              <a:t>, VKA</a:t>
            </a:r>
            <a:r>
              <a:rPr lang="el-GR" dirty="0" smtClean="0">
                <a:solidFill>
                  <a:schemeClr val="bg1"/>
                </a:solidFill>
              </a:rPr>
              <a:t>: 2,2%</a:t>
            </a:r>
            <a:r>
              <a:rPr lang="en-US" dirty="0" smtClean="0">
                <a:solidFill>
                  <a:schemeClr val="bg1"/>
                </a:solidFill>
              </a:rPr>
              <a:t>)</a:t>
            </a:r>
            <a:endParaRPr lang="el-GR" dirty="0" smtClean="0">
              <a:solidFill>
                <a:schemeClr val="bg1"/>
              </a:solidFill>
            </a:endParaRPr>
          </a:p>
          <a:p>
            <a:r>
              <a:rPr lang="el-GR" dirty="0" smtClean="0">
                <a:solidFill>
                  <a:schemeClr val="bg1"/>
                </a:solidFill>
              </a:rPr>
              <a:t>Σοβαρή αιμορραγία: μείωση 39% με </a:t>
            </a:r>
            <a:r>
              <a:rPr lang="en-US" dirty="0" smtClean="0">
                <a:solidFill>
                  <a:schemeClr val="bg1"/>
                </a:solidFill>
              </a:rPr>
              <a:t>DOACs</a:t>
            </a:r>
          </a:p>
        </p:txBody>
      </p:sp>
      <p:pic>
        <p:nvPicPr>
          <p:cNvPr id="5" name="Picture 2"/>
          <p:cNvPicPr>
            <a:picLocks noChangeAspect="1" noChangeArrowheads="1"/>
          </p:cNvPicPr>
          <p:nvPr/>
        </p:nvPicPr>
        <p:blipFill>
          <a:blip r:embed="rId2" cstate="print"/>
          <a:srcRect/>
          <a:stretch>
            <a:fillRect/>
          </a:stretch>
        </p:blipFill>
        <p:spPr bwMode="auto">
          <a:xfrm>
            <a:off x="0" y="3545632"/>
            <a:ext cx="9121014" cy="3312368"/>
          </a:xfrm>
          <a:prstGeom prst="rect">
            <a:avLst/>
          </a:prstGeom>
          <a:noFill/>
          <a:ln w="9525">
            <a:noFill/>
            <a:miter lim="800000"/>
            <a:headEnd/>
            <a:tailEnd/>
          </a:ln>
        </p:spPr>
      </p:pic>
      <p:sp>
        <p:nvSpPr>
          <p:cNvPr id="6" name="5 - Έλλειψη"/>
          <p:cNvSpPr/>
          <p:nvPr/>
        </p:nvSpPr>
        <p:spPr>
          <a:xfrm>
            <a:off x="1071538" y="5929330"/>
            <a:ext cx="714380" cy="28575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2500298" y="5929330"/>
            <a:ext cx="714380" cy="28575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3929058" y="5929330"/>
            <a:ext cx="714380" cy="28575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5143504" y="5857892"/>
            <a:ext cx="857256" cy="35719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6143636" y="5929330"/>
            <a:ext cx="714380" cy="28575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7358082" y="5857892"/>
            <a:ext cx="928694" cy="35719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a:off x="1071538" y="4357694"/>
            <a:ext cx="714380" cy="28575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2 - Έλλειψη"/>
          <p:cNvSpPr/>
          <p:nvPr/>
        </p:nvSpPr>
        <p:spPr>
          <a:xfrm>
            <a:off x="2500298" y="5500702"/>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3929058" y="5500702"/>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Έλλειψη"/>
          <p:cNvSpPr/>
          <p:nvPr/>
        </p:nvSpPr>
        <p:spPr>
          <a:xfrm>
            <a:off x="5143504" y="5500702"/>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Έλλειψη"/>
          <p:cNvSpPr/>
          <p:nvPr/>
        </p:nvSpPr>
        <p:spPr>
          <a:xfrm>
            <a:off x="6143636" y="5500702"/>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Έλλειψη"/>
          <p:cNvSpPr/>
          <p:nvPr/>
        </p:nvSpPr>
        <p:spPr>
          <a:xfrm>
            <a:off x="7429520" y="5500702"/>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18 - Ευθεία γραμμή σύνδεσης"/>
          <p:cNvCxnSpPr/>
          <p:nvPr/>
        </p:nvCxnSpPr>
        <p:spPr>
          <a:xfrm>
            <a:off x="0" y="5857892"/>
            <a:ext cx="10001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a:off x="0" y="6429396"/>
            <a:ext cx="10001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21 - Ευθεία γραμμή σύνδεσης"/>
          <p:cNvCxnSpPr/>
          <p:nvPr/>
        </p:nvCxnSpPr>
        <p:spPr>
          <a:xfrm>
            <a:off x="0" y="4572008"/>
            <a:ext cx="10001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22 - Έλλειψη"/>
          <p:cNvSpPr/>
          <p:nvPr/>
        </p:nvSpPr>
        <p:spPr>
          <a:xfrm>
            <a:off x="2498908" y="4326030"/>
            <a:ext cx="714380" cy="28575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Έλλειψη"/>
          <p:cNvSpPr/>
          <p:nvPr/>
        </p:nvSpPr>
        <p:spPr>
          <a:xfrm>
            <a:off x="1142976" y="5500702"/>
            <a:ext cx="71438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25" name="24 - Έλλειψη"/>
          <p:cNvSpPr/>
          <p:nvPr/>
        </p:nvSpPr>
        <p:spPr>
          <a:xfrm>
            <a:off x="3857620" y="4286256"/>
            <a:ext cx="1071570" cy="28575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Έλλειψη"/>
          <p:cNvSpPr/>
          <p:nvPr/>
        </p:nvSpPr>
        <p:spPr>
          <a:xfrm>
            <a:off x="5143504" y="4286256"/>
            <a:ext cx="1000132" cy="28575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26 - Έλλειψη"/>
          <p:cNvSpPr/>
          <p:nvPr/>
        </p:nvSpPr>
        <p:spPr>
          <a:xfrm>
            <a:off x="6143636" y="4500570"/>
            <a:ext cx="714380" cy="28575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27 - Έλλειψη"/>
          <p:cNvSpPr/>
          <p:nvPr/>
        </p:nvSpPr>
        <p:spPr>
          <a:xfrm>
            <a:off x="7429520" y="4286256"/>
            <a:ext cx="714380" cy="28575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TextBox"/>
          <p:cNvSpPr txBox="1"/>
          <p:nvPr/>
        </p:nvSpPr>
        <p:spPr>
          <a:xfrm>
            <a:off x="6929454" y="3000372"/>
            <a:ext cx="2214546" cy="584775"/>
          </a:xfrm>
          <a:prstGeom prst="rect">
            <a:avLst/>
          </a:prstGeom>
          <a:noFill/>
        </p:spPr>
        <p:txBody>
          <a:bodyPr wrap="square" rtlCol="0">
            <a:spAutoFit/>
          </a:bodyPr>
          <a:lstStyle/>
          <a:p>
            <a:r>
              <a:rPr lang="el-GR" sz="3200" u="sng" dirty="0" smtClean="0">
                <a:solidFill>
                  <a:srgbClr val="FFFF00"/>
                </a:solidFill>
              </a:rPr>
              <a:t>υποτροπή</a:t>
            </a:r>
            <a:endParaRPr lang="el-GR" sz="3200" u="sng" dirty="0">
              <a:solidFill>
                <a:srgbClr val="FFFF00"/>
              </a:solidFill>
            </a:endParaRPr>
          </a:p>
        </p:txBody>
      </p:sp>
      <p:sp>
        <p:nvSpPr>
          <p:cNvPr id="30" name="29 - TextBox"/>
          <p:cNvSpPr txBox="1"/>
          <p:nvPr/>
        </p:nvSpPr>
        <p:spPr>
          <a:xfrm>
            <a:off x="7000892" y="4929198"/>
            <a:ext cx="2143108" cy="584775"/>
          </a:xfrm>
          <a:prstGeom prst="rect">
            <a:avLst/>
          </a:prstGeom>
          <a:noFill/>
        </p:spPr>
        <p:txBody>
          <a:bodyPr wrap="square" rtlCol="0">
            <a:spAutoFit/>
          </a:bodyPr>
          <a:lstStyle/>
          <a:p>
            <a:r>
              <a:rPr lang="el-GR" sz="3200" u="sng" dirty="0" smtClean="0">
                <a:solidFill>
                  <a:srgbClr val="FF0000"/>
                </a:solidFill>
              </a:rPr>
              <a:t>αιμορραγία</a:t>
            </a:r>
            <a:endParaRPr lang="el-GR" sz="3200" u="sng" dirty="0">
              <a:solidFill>
                <a:srgbClr val="FF0000"/>
              </a:solidFill>
            </a:endParaRPr>
          </a:p>
        </p:txBody>
      </p:sp>
      <p:cxnSp>
        <p:nvCxnSpPr>
          <p:cNvPr id="32" name="31 - Ευθύγραμμο βέλος σύνδεσης"/>
          <p:cNvCxnSpPr/>
          <p:nvPr/>
        </p:nvCxnSpPr>
        <p:spPr>
          <a:xfrm rot="5400000">
            <a:off x="6965173" y="3893347"/>
            <a:ext cx="785818" cy="1588"/>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p:nvPr/>
        </p:nvCxnSpPr>
        <p:spPr>
          <a:xfrm rot="10800000" flipV="1">
            <a:off x="7072330" y="5429264"/>
            <a:ext cx="357190" cy="2143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34 - TextBox"/>
          <p:cNvSpPr txBox="1"/>
          <p:nvPr/>
        </p:nvSpPr>
        <p:spPr>
          <a:xfrm>
            <a:off x="8215338" y="5429264"/>
            <a:ext cx="928662" cy="369332"/>
          </a:xfrm>
          <a:prstGeom prst="rect">
            <a:avLst/>
          </a:prstGeom>
          <a:noFill/>
        </p:spPr>
        <p:txBody>
          <a:bodyPr wrap="square" rtlCol="0">
            <a:spAutoFit/>
          </a:bodyPr>
          <a:lstStyle/>
          <a:p>
            <a:r>
              <a:rPr lang="el-GR" b="1" dirty="0" smtClean="0">
                <a:solidFill>
                  <a:srgbClr val="FF0000"/>
                </a:solidFill>
              </a:rPr>
              <a:t>μείζων</a:t>
            </a:r>
            <a:endParaRPr lang="el-GR" b="1" dirty="0">
              <a:solidFill>
                <a:srgbClr val="FF0000"/>
              </a:solidFill>
            </a:endParaRPr>
          </a:p>
        </p:txBody>
      </p:sp>
      <p:sp>
        <p:nvSpPr>
          <p:cNvPr id="36" name="35 - TextBox"/>
          <p:cNvSpPr txBox="1"/>
          <p:nvPr/>
        </p:nvSpPr>
        <p:spPr>
          <a:xfrm>
            <a:off x="8028669" y="5918337"/>
            <a:ext cx="1214414" cy="646331"/>
          </a:xfrm>
          <a:prstGeom prst="rect">
            <a:avLst/>
          </a:prstGeom>
          <a:noFill/>
        </p:spPr>
        <p:txBody>
          <a:bodyPr wrap="square" rtlCol="0">
            <a:spAutoFit/>
          </a:bodyPr>
          <a:lstStyle/>
          <a:p>
            <a:r>
              <a:rPr lang="el-GR" b="1" dirty="0" smtClean="0">
                <a:solidFill>
                  <a:srgbClr val="FF0000"/>
                </a:solidFill>
              </a:rPr>
              <a:t>    Μείζων +</a:t>
            </a:r>
            <a:r>
              <a:rPr lang="el-GR" b="1" dirty="0" err="1" smtClean="0">
                <a:solidFill>
                  <a:srgbClr val="FF0000"/>
                </a:solidFill>
              </a:rPr>
              <a:t>ελλάσων</a:t>
            </a:r>
            <a:endParaRPr lang="el-GR" b="1" dirty="0">
              <a:solidFill>
                <a:srgbClr val="FF0000"/>
              </a:solidFill>
            </a:endParaRPr>
          </a:p>
        </p:txBody>
      </p:sp>
      <p:cxnSp>
        <p:nvCxnSpPr>
          <p:cNvPr id="37" name="36 - Ευθεία γραμμή σύνδεσης"/>
          <p:cNvCxnSpPr/>
          <p:nvPr/>
        </p:nvCxnSpPr>
        <p:spPr>
          <a:xfrm>
            <a:off x="4427984" y="3717032"/>
            <a:ext cx="5040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a:off x="5410378" y="3714687"/>
            <a:ext cx="241742" cy="23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Ασθενείς χωρίς καρκίνο και ΦΘΕ</a:t>
            </a:r>
            <a:br>
              <a:rPr lang="el-GR" dirty="0" smtClean="0">
                <a:solidFill>
                  <a:srgbClr val="00B050"/>
                </a:solidFill>
              </a:rPr>
            </a:br>
            <a:r>
              <a:rPr lang="el-GR" dirty="0" smtClean="0">
                <a:solidFill>
                  <a:srgbClr val="00B050"/>
                </a:solidFill>
              </a:rPr>
              <a:t>Συστάσεις </a:t>
            </a:r>
            <a:r>
              <a:rPr lang="en-US" dirty="0" smtClean="0">
                <a:solidFill>
                  <a:srgbClr val="00B050"/>
                </a:solidFill>
              </a:rPr>
              <a:t>ACCP 2016</a:t>
            </a:r>
            <a:endParaRPr lang="el-GR" dirty="0">
              <a:solidFill>
                <a:srgbClr val="00B050"/>
              </a:solidFill>
            </a:endParaRPr>
          </a:p>
        </p:txBody>
      </p:sp>
      <p:sp>
        <p:nvSpPr>
          <p:cNvPr id="3" name="2 - Θέση περιεχομένου"/>
          <p:cNvSpPr>
            <a:spLocks noGrp="1"/>
          </p:cNvSpPr>
          <p:nvPr>
            <p:ph idx="1"/>
          </p:nvPr>
        </p:nvSpPr>
        <p:spPr/>
        <p:txBody>
          <a:bodyPr>
            <a:normAutofit fontScale="92500" lnSpcReduction="10000"/>
          </a:bodyPr>
          <a:lstStyle/>
          <a:p>
            <a:r>
              <a:rPr lang="en-US" dirty="0" smtClean="0">
                <a:solidFill>
                  <a:schemeClr val="bg1"/>
                </a:solidFill>
              </a:rPr>
              <a:t>TA </a:t>
            </a:r>
            <a:r>
              <a:rPr lang="en-US" dirty="0" smtClean="0">
                <a:solidFill>
                  <a:srgbClr val="FFFF00"/>
                </a:solidFill>
              </a:rPr>
              <a:t>DOACS</a:t>
            </a:r>
            <a:r>
              <a:rPr lang="en-US" dirty="0" smtClean="0">
                <a:solidFill>
                  <a:schemeClr val="bg1"/>
                </a:solidFill>
              </a:rPr>
              <a:t> </a:t>
            </a:r>
            <a:r>
              <a:rPr lang="el-GR" dirty="0" smtClean="0">
                <a:solidFill>
                  <a:schemeClr val="bg1"/>
                </a:solidFill>
              </a:rPr>
              <a:t>προτιμώνται σε ασθενείς χωρίς καρκίνο</a:t>
            </a:r>
            <a:endParaRPr lang="en-US" dirty="0" smtClean="0">
              <a:solidFill>
                <a:schemeClr val="bg1"/>
              </a:solidFill>
            </a:endParaRPr>
          </a:p>
          <a:p>
            <a:r>
              <a:rPr lang="el-GR" dirty="0" smtClean="0">
                <a:solidFill>
                  <a:schemeClr val="bg1"/>
                </a:solidFill>
              </a:rPr>
              <a:t>Σε ασθενείς με εγγύς ΕΦΘ ή ΠΕ συνιστούμε μακρόχρονη (</a:t>
            </a:r>
            <a:r>
              <a:rPr lang="en-US" dirty="0" smtClean="0">
                <a:solidFill>
                  <a:schemeClr val="bg1"/>
                </a:solidFill>
              </a:rPr>
              <a:t>long term</a:t>
            </a:r>
            <a:r>
              <a:rPr lang="el-GR" dirty="0" smtClean="0">
                <a:solidFill>
                  <a:schemeClr val="bg1"/>
                </a:solidFill>
              </a:rPr>
              <a:t>)</a:t>
            </a:r>
            <a:r>
              <a:rPr lang="en-US" dirty="0" smtClean="0">
                <a:solidFill>
                  <a:schemeClr val="bg1"/>
                </a:solidFill>
              </a:rPr>
              <a:t> </a:t>
            </a:r>
            <a:r>
              <a:rPr lang="en-US" u="sng" dirty="0" smtClean="0">
                <a:solidFill>
                  <a:srgbClr val="FFFF00"/>
                </a:solidFill>
              </a:rPr>
              <a:t>3 </a:t>
            </a:r>
            <a:r>
              <a:rPr lang="el-GR" u="sng" dirty="0" smtClean="0">
                <a:solidFill>
                  <a:srgbClr val="FFFF00"/>
                </a:solidFill>
              </a:rPr>
              <a:t>μήνες </a:t>
            </a:r>
            <a:r>
              <a:rPr lang="el-GR" dirty="0" smtClean="0">
                <a:solidFill>
                  <a:schemeClr val="bg1"/>
                </a:solidFill>
              </a:rPr>
              <a:t>αντιπηκτική θεραπεία</a:t>
            </a:r>
            <a:r>
              <a:rPr lang="en-US" dirty="0" smtClean="0">
                <a:solidFill>
                  <a:schemeClr val="bg1"/>
                </a:solidFill>
              </a:rPr>
              <a:t> </a:t>
            </a:r>
            <a:r>
              <a:rPr lang="el-GR" dirty="0" smtClean="0">
                <a:solidFill>
                  <a:schemeClr val="bg1"/>
                </a:solidFill>
              </a:rPr>
              <a:t>έναντι καμίας αγωγής</a:t>
            </a:r>
            <a:r>
              <a:rPr lang="en-US" dirty="0" smtClean="0">
                <a:solidFill>
                  <a:schemeClr val="bg1"/>
                </a:solidFill>
              </a:rPr>
              <a:t> (Grade 1B).</a:t>
            </a:r>
            <a:endParaRPr lang="el-GR" dirty="0" smtClean="0">
              <a:solidFill>
                <a:schemeClr val="bg1"/>
              </a:solidFill>
            </a:endParaRPr>
          </a:p>
          <a:p>
            <a:r>
              <a:rPr lang="el-GR" dirty="0" smtClean="0">
                <a:solidFill>
                  <a:schemeClr val="bg1"/>
                </a:solidFill>
              </a:rPr>
              <a:t>Σε ασθενείς με ΕΦΘ του άκρου ή ΠΕ χωρίς καρκίνο για μακρόχρονη (πρώτοι 3 μήνες) αντιπηκτική αγωγή συνιστούμε</a:t>
            </a:r>
            <a:r>
              <a:rPr lang="en-US" dirty="0" smtClean="0">
                <a:solidFill>
                  <a:schemeClr val="bg1"/>
                </a:solidFill>
              </a:rPr>
              <a:t> </a:t>
            </a:r>
            <a:r>
              <a:rPr lang="en-US" u="sng" dirty="0" err="1" smtClean="0">
                <a:solidFill>
                  <a:srgbClr val="FFFF00"/>
                </a:solidFill>
              </a:rPr>
              <a:t>dabigatran</a:t>
            </a:r>
            <a:r>
              <a:rPr lang="en-US" u="sng" dirty="0" smtClean="0">
                <a:solidFill>
                  <a:srgbClr val="FFFF00"/>
                </a:solidFill>
              </a:rPr>
              <a:t>, </a:t>
            </a:r>
            <a:r>
              <a:rPr lang="en-US" u="sng" dirty="0" err="1" smtClean="0">
                <a:solidFill>
                  <a:srgbClr val="FFFF00"/>
                </a:solidFill>
              </a:rPr>
              <a:t>rivaroxaban</a:t>
            </a:r>
            <a:r>
              <a:rPr lang="en-US" u="sng" dirty="0" smtClean="0">
                <a:solidFill>
                  <a:srgbClr val="FFFF00"/>
                </a:solidFill>
              </a:rPr>
              <a:t>, </a:t>
            </a:r>
            <a:r>
              <a:rPr lang="en-US" u="sng" dirty="0" err="1" smtClean="0">
                <a:solidFill>
                  <a:srgbClr val="FFFF00"/>
                </a:solidFill>
              </a:rPr>
              <a:t>apixaban</a:t>
            </a:r>
            <a:r>
              <a:rPr lang="el-GR" u="sng" dirty="0" smtClean="0">
                <a:solidFill>
                  <a:srgbClr val="FFFF00"/>
                </a:solidFill>
              </a:rPr>
              <a:t> ή </a:t>
            </a:r>
            <a:r>
              <a:rPr lang="en-US" u="sng" dirty="0" err="1" smtClean="0">
                <a:solidFill>
                  <a:srgbClr val="FFFF00"/>
                </a:solidFill>
              </a:rPr>
              <a:t>edoxaban</a:t>
            </a:r>
            <a:r>
              <a:rPr lang="en-US" u="sng" dirty="0" smtClean="0">
                <a:solidFill>
                  <a:srgbClr val="FFFF00"/>
                </a:solidFill>
              </a:rPr>
              <a:t> </a:t>
            </a:r>
            <a:r>
              <a:rPr lang="el-GR" dirty="0" smtClean="0">
                <a:solidFill>
                  <a:schemeClr val="bg1"/>
                </a:solidFill>
              </a:rPr>
              <a:t>έναντι ανταγωνιστών Βιταμίνης Κ (</a:t>
            </a:r>
            <a:r>
              <a:rPr lang="en-US" dirty="0" smtClean="0">
                <a:solidFill>
                  <a:schemeClr val="bg1"/>
                </a:solidFill>
              </a:rPr>
              <a:t>VKA</a:t>
            </a:r>
            <a:r>
              <a:rPr lang="el-GR" dirty="0" smtClean="0">
                <a:solidFill>
                  <a:schemeClr val="bg1"/>
                </a:solidFill>
              </a:rPr>
              <a:t>),</a:t>
            </a:r>
            <a:r>
              <a:rPr lang="en-US" dirty="0" smtClean="0">
                <a:solidFill>
                  <a:schemeClr val="bg1"/>
                </a:solidFill>
              </a:rPr>
              <a:t> (</a:t>
            </a:r>
            <a:r>
              <a:rPr lang="el-GR" dirty="0" smtClean="0">
                <a:solidFill>
                  <a:schemeClr val="bg1"/>
                </a:solidFill>
              </a:rPr>
              <a:t>όλα </a:t>
            </a:r>
            <a:r>
              <a:rPr lang="en-US" dirty="0" smtClean="0">
                <a:solidFill>
                  <a:schemeClr val="bg1"/>
                </a:solidFill>
              </a:rPr>
              <a:t>Grade 2B)</a:t>
            </a:r>
            <a:endParaRPr lang="el-GR" dirty="0">
              <a:solidFill>
                <a:schemeClr val="bg1"/>
              </a:solidFill>
            </a:endParaRPr>
          </a:p>
        </p:txBody>
      </p:sp>
      <p:sp>
        <p:nvSpPr>
          <p:cNvPr id="4" name="3 - TextBox"/>
          <p:cNvSpPr txBox="1"/>
          <p:nvPr/>
        </p:nvSpPr>
        <p:spPr>
          <a:xfrm>
            <a:off x="7884368" y="4005064"/>
            <a:ext cx="1259632" cy="369332"/>
          </a:xfrm>
          <a:prstGeom prst="rect">
            <a:avLst/>
          </a:prstGeom>
          <a:noFill/>
          <a:ln>
            <a:solidFill>
              <a:srgbClr val="FF0000"/>
            </a:solidFill>
          </a:ln>
        </p:spPr>
        <p:txBody>
          <a:bodyPr wrap="square" rtlCol="0">
            <a:spAutoFit/>
          </a:bodyPr>
          <a:lstStyle/>
          <a:p>
            <a:r>
              <a:rPr lang="el-GR" dirty="0" smtClean="0">
                <a:solidFill>
                  <a:srgbClr val="FF0000"/>
                </a:solidFill>
              </a:rPr>
              <a:t>1</a:t>
            </a:r>
            <a:r>
              <a:rPr lang="el-GR" baseline="30000" dirty="0" smtClean="0">
                <a:solidFill>
                  <a:srgbClr val="FF0000"/>
                </a:solidFill>
              </a:rPr>
              <a:t>η</a:t>
            </a:r>
            <a:r>
              <a:rPr lang="el-GR" dirty="0" smtClean="0">
                <a:solidFill>
                  <a:srgbClr val="FF0000"/>
                </a:solidFill>
              </a:rPr>
              <a:t> επιλογή</a:t>
            </a:r>
            <a:endParaRPr lang="el-GR" dirty="0">
              <a:solidFill>
                <a:srgbClr val="FF0000"/>
              </a:solidFill>
            </a:endParaRPr>
          </a:p>
        </p:txBody>
      </p:sp>
      <p:cxnSp>
        <p:nvCxnSpPr>
          <p:cNvPr id="6" name="5 - Ευθύγραμμο βέλος σύνδεσης"/>
          <p:cNvCxnSpPr/>
          <p:nvPr/>
        </p:nvCxnSpPr>
        <p:spPr>
          <a:xfrm flipH="1">
            <a:off x="7596336" y="4365104"/>
            <a:ext cx="288032"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Ασθενείς χωρίς καρκίνο και ΦΘΕ</a:t>
            </a:r>
            <a:br>
              <a:rPr lang="el-GR" dirty="0" smtClean="0">
                <a:solidFill>
                  <a:srgbClr val="00B050"/>
                </a:solidFill>
              </a:rPr>
            </a:br>
            <a:r>
              <a:rPr lang="el-GR" dirty="0" smtClean="0">
                <a:solidFill>
                  <a:srgbClr val="00B050"/>
                </a:solidFill>
              </a:rPr>
              <a:t> Συστάσεις </a:t>
            </a:r>
            <a:r>
              <a:rPr lang="en-US" dirty="0" smtClean="0">
                <a:solidFill>
                  <a:srgbClr val="00B050"/>
                </a:solidFill>
              </a:rPr>
              <a:t>ACCP 2016</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solidFill>
                  <a:schemeClr val="bg1"/>
                </a:solidFill>
              </a:rPr>
              <a:t>Σε ασθενείς με ΕΦΘ του άκρου ή ΠΕ χωρίς καρκίνο που δεν λαμβάνουν </a:t>
            </a:r>
            <a:r>
              <a:rPr lang="en-US" dirty="0" err="1" smtClean="0">
                <a:solidFill>
                  <a:srgbClr val="FFFF00"/>
                </a:solidFill>
              </a:rPr>
              <a:t>dabigatran</a:t>
            </a:r>
            <a:r>
              <a:rPr lang="en-US" dirty="0" smtClean="0">
                <a:solidFill>
                  <a:srgbClr val="FFFF00"/>
                </a:solidFill>
              </a:rPr>
              <a:t>, </a:t>
            </a:r>
            <a:r>
              <a:rPr lang="en-US" dirty="0" err="1" smtClean="0">
                <a:solidFill>
                  <a:srgbClr val="FFFF00"/>
                </a:solidFill>
              </a:rPr>
              <a:t>rivaroxaban</a:t>
            </a:r>
            <a:r>
              <a:rPr lang="en-US" dirty="0" smtClean="0">
                <a:solidFill>
                  <a:srgbClr val="FFFF00"/>
                </a:solidFill>
              </a:rPr>
              <a:t>, </a:t>
            </a:r>
            <a:r>
              <a:rPr lang="en-US" dirty="0" err="1" smtClean="0">
                <a:solidFill>
                  <a:srgbClr val="FFFF00"/>
                </a:solidFill>
              </a:rPr>
              <a:t>apixaban</a:t>
            </a:r>
            <a:r>
              <a:rPr lang="el-GR" dirty="0" smtClean="0">
                <a:solidFill>
                  <a:srgbClr val="FFFF00"/>
                </a:solidFill>
              </a:rPr>
              <a:t> ή </a:t>
            </a:r>
            <a:r>
              <a:rPr lang="en-US" dirty="0" err="1" smtClean="0">
                <a:solidFill>
                  <a:srgbClr val="FFFF00"/>
                </a:solidFill>
              </a:rPr>
              <a:t>edoxaban</a:t>
            </a:r>
            <a:r>
              <a:rPr lang="en-US" dirty="0" smtClean="0">
                <a:solidFill>
                  <a:srgbClr val="FFFF00"/>
                </a:solidFill>
              </a:rPr>
              <a:t> </a:t>
            </a:r>
            <a:r>
              <a:rPr lang="el-GR" dirty="0" smtClean="0">
                <a:solidFill>
                  <a:schemeClr val="bg1"/>
                </a:solidFill>
              </a:rPr>
              <a:t>συνιστούμε</a:t>
            </a:r>
            <a:r>
              <a:rPr lang="el-GR" dirty="0" smtClean="0">
                <a:solidFill>
                  <a:srgbClr val="FFFF00"/>
                </a:solidFill>
              </a:rPr>
              <a:t> </a:t>
            </a:r>
            <a:r>
              <a:rPr lang="el-GR" dirty="0" smtClean="0">
                <a:solidFill>
                  <a:schemeClr val="bg1"/>
                </a:solidFill>
              </a:rPr>
              <a:t>ανταγωνιστές Βιταμίνης Κ (</a:t>
            </a:r>
            <a:r>
              <a:rPr lang="en-US" dirty="0" smtClean="0">
                <a:solidFill>
                  <a:schemeClr val="bg1"/>
                </a:solidFill>
              </a:rPr>
              <a:t>VKA</a:t>
            </a:r>
            <a:r>
              <a:rPr lang="el-GR" dirty="0" smtClean="0">
                <a:solidFill>
                  <a:schemeClr val="bg1"/>
                </a:solidFill>
              </a:rPr>
              <a:t>)</a:t>
            </a:r>
            <a:r>
              <a:rPr lang="en-US" dirty="0" smtClean="0">
                <a:solidFill>
                  <a:schemeClr val="bg1"/>
                </a:solidFill>
              </a:rPr>
              <a:t> </a:t>
            </a:r>
            <a:r>
              <a:rPr lang="el-GR" dirty="0" smtClean="0">
                <a:solidFill>
                  <a:schemeClr val="bg1"/>
                </a:solidFill>
              </a:rPr>
              <a:t>έναντι </a:t>
            </a:r>
            <a:r>
              <a:rPr lang="en-US" dirty="0" smtClean="0">
                <a:solidFill>
                  <a:schemeClr val="bg1"/>
                </a:solidFill>
              </a:rPr>
              <a:t>(LMWH) (Grade 2C)</a:t>
            </a:r>
            <a:endParaRPr lang="el-GR" dirty="0" smtClean="0">
              <a:solidFill>
                <a:schemeClr val="bg1"/>
              </a:solidFill>
            </a:endParaRPr>
          </a:p>
          <a:p>
            <a:pPr>
              <a:buNone/>
            </a:pPr>
            <a:endParaRPr lang="el-GR" dirty="0" smtClean="0">
              <a:solidFill>
                <a:schemeClr val="bg1"/>
              </a:solidFill>
            </a:endParaRPr>
          </a:p>
          <a:p>
            <a:r>
              <a:rPr lang="el-GR" dirty="0" smtClean="0">
                <a:solidFill>
                  <a:schemeClr val="bg1"/>
                </a:solidFill>
              </a:rPr>
              <a:t>Οι ενέσεις είναι ενοχλητικές</a:t>
            </a:r>
          </a:p>
          <a:p>
            <a:r>
              <a:rPr lang="el-GR" dirty="0" smtClean="0">
                <a:solidFill>
                  <a:schemeClr val="bg1"/>
                </a:solidFill>
              </a:rPr>
              <a:t>Οι </a:t>
            </a:r>
            <a:r>
              <a:rPr lang="en-US" dirty="0" smtClean="0">
                <a:solidFill>
                  <a:schemeClr val="bg1"/>
                </a:solidFill>
              </a:rPr>
              <a:t>LMWH </a:t>
            </a:r>
            <a:r>
              <a:rPr lang="el-GR" dirty="0" smtClean="0">
                <a:solidFill>
                  <a:schemeClr val="bg1"/>
                </a:solidFill>
              </a:rPr>
              <a:t>είναι πιο ακριβές </a:t>
            </a:r>
            <a:endParaRPr lang="en-US" dirty="0" smtClean="0">
              <a:solidFill>
                <a:schemeClr val="bg1"/>
              </a:solidFill>
            </a:endParaRPr>
          </a:p>
          <a:p>
            <a:r>
              <a:rPr lang="el-GR" dirty="0" smtClean="0">
                <a:solidFill>
                  <a:schemeClr val="bg1"/>
                </a:solidFill>
              </a:rPr>
              <a:t>Μικρά ποσοστά υποτροπής με </a:t>
            </a:r>
            <a:r>
              <a:rPr lang="en-US" dirty="0" smtClean="0">
                <a:solidFill>
                  <a:schemeClr val="bg1"/>
                </a:solidFill>
              </a:rPr>
              <a:t>VKA </a:t>
            </a:r>
            <a:r>
              <a:rPr lang="el-GR" dirty="0" smtClean="0">
                <a:solidFill>
                  <a:schemeClr val="bg1"/>
                </a:solidFill>
              </a:rPr>
              <a:t>σε ασθενείς με ΦΘΕ χωρίς καρκίνο</a:t>
            </a:r>
          </a:p>
          <a:p>
            <a:r>
              <a:rPr lang="en-US" dirty="0" smtClean="0">
                <a:solidFill>
                  <a:schemeClr val="bg1"/>
                </a:solidFill>
              </a:rPr>
              <a:t>VKA </a:t>
            </a:r>
            <a:r>
              <a:rPr lang="el-GR" dirty="0" smtClean="0">
                <a:solidFill>
                  <a:schemeClr val="bg1"/>
                </a:solidFill>
              </a:rPr>
              <a:t>είναι το ίδιο αποτελεσματικές με τις </a:t>
            </a:r>
            <a:r>
              <a:rPr lang="en-US" dirty="0" smtClean="0">
                <a:solidFill>
                  <a:schemeClr val="bg1"/>
                </a:solidFill>
              </a:rPr>
              <a:t>LMWH </a:t>
            </a:r>
            <a:r>
              <a:rPr lang="el-GR" dirty="0" smtClean="0">
                <a:solidFill>
                  <a:schemeClr val="bg1"/>
                </a:solidFill>
              </a:rPr>
              <a:t>σε ασθενείς χωρίς καρκίνο</a:t>
            </a:r>
            <a:endParaRPr lang="el-GR" dirty="0">
              <a:solidFill>
                <a:schemeClr val="bg1"/>
              </a:solidFill>
            </a:endParaRPr>
          </a:p>
        </p:txBody>
      </p:sp>
      <p:sp>
        <p:nvSpPr>
          <p:cNvPr id="4" name="3 - TextBox"/>
          <p:cNvSpPr txBox="1"/>
          <p:nvPr/>
        </p:nvSpPr>
        <p:spPr>
          <a:xfrm>
            <a:off x="7668344" y="2924944"/>
            <a:ext cx="1475656" cy="369332"/>
          </a:xfrm>
          <a:prstGeom prst="rect">
            <a:avLst/>
          </a:prstGeom>
          <a:noFill/>
          <a:ln>
            <a:solidFill>
              <a:srgbClr val="FF0000"/>
            </a:solidFill>
          </a:ln>
        </p:spPr>
        <p:txBody>
          <a:bodyPr wrap="square" rtlCol="0">
            <a:spAutoFit/>
          </a:bodyPr>
          <a:lstStyle/>
          <a:p>
            <a:r>
              <a:rPr lang="el-GR" dirty="0" smtClean="0">
                <a:solidFill>
                  <a:srgbClr val="FF0000"/>
                </a:solidFill>
              </a:rPr>
              <a:t>2</a:t>
            </a:r>
            <a:r>
              <a:rPr lang="el-GR" baseline="30000" dirty="0" smtClean="0">
                <a:solidFill>
                  <a:srgbClr val="FF0000"/>
                </a:solidFill>
              </a:rPr>
              <a:t>η</a:t>
            </a:r>
            <a:r>
              <a:rPr lang="el-GR" dirty="0" smtClean="0">
                <a:solidFill>
                  <a:srgbClr val="FF0000"/>
                </a:solidFill>
              </a:rPr>
              <a:t> επιλογή</a:t>
            </a:r>
            <a:endParaRPr lang="el-GR" dirty="0">
              <a:solidFill>
                <a:srgbClr val="FF0000"/>
              </a:solidFill>
            </a:endParaRPr>
          </a:p>
        </p:txBody>
      </p:sp>
      <p:cxnSp>
        <p:nvCxnSpPr>
          <p:cNvPr id="6" name="5 - Ευθύγραμμο βέλος σύνδεσης"/>
          <p:cNvCxnSpPr/>
          <p:nvPr/>
        </p:nvCxnSpPr>
        <p:spPr>
          <a:xfrm flipH="1" flipV="1">
            <a:off x="7524328" y="2708920"/>
            <a:ext cx="144016"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4788024" y="3068960"/>
            <a:ext cx="1224136" cy="369332"/>
          </a:xfrm>
          <a:prstGeom prst="rect">
            <a:avLst/>
          </a:prstGeom>
          <a:noFill/>
          <a:ln>
            <a:solidFill>
              <a:srgbClr val="FF0000"/>
            </a:solidFill>
          </a:ln>
        </p:spPr>
        <p:txBody>
          <a:bodyPr wrap="square" rtlCol="0">
            <a:spAutoFit/>
          </a:bodyPr>
          <a:lstStyle/>
          <a:p>
            <a:r>
              <a:rPr lang="el-GR" dirty="0" smtClean="0">
                <a:solidFill>
                  <a:srgbClr val="FF0000"/>
                </a:solidFill>
              </a:rPr>
              <a:t>3</a:t>
            </a:r>
            <a:r>
              <a:rPr lang="el-GR" baseline="30000" dirty="0" smtClean="0">
                <a:solidFill>
                  <a:srgbClr val="FF0000"/>
                </a:solidFill>
              </a:rPr>
              <a:t>η</a:t>
            </a:r>
            <a:r>
              <a:rPr lang="el-GR" dirty="0" smtClean="0">
                <a:solidFill>
                  <a:srgbClr val="FF0000"/>
                </a:solidFill>
              </a:rPr>
              <a:t> επιλογή</a:t>
            </a:r>
            <a:endParaRPr lang="el-GR" dirty="0">
              <a:solidFill>
                <a:srgbClr val="FF0000"/>
              </a:solidFill>
            </a:endParaRPr>
          </a:p>
        </p:txBody>
      </p:sp>
      <p:cxnSp>
        <p:nvCxnSpPr>
          <p:cNvPr id="9" name="8 - Ευθύγραμμο βέλος σύνδεσης"/>
          <p:cNvCxnSpPr/>
          <p:nvPr/>
        </p:nvCxnSpPr>
        <p:spPr>
          <a:xfrm flipH="1" flipV="1">
            <a:off x="3707904" y="2996952"/>
            <a:ext cx="1080120"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Ασθενείς με καρκίνο και ΦΘΕ</a:t>
            </a:r>
            <a:br>
              <a:rPr lang="el-GR" dirty="0" smtClean="0">
                <a:solidFill>
                  <a:srgbClr val="00B050"/>
                </a:solidFill>
              </a:rPr>
            </a:br>
            <a:r>
              <a:rPr lang="el-GR" sz="3100" dirty="0" smtClean="0">
                <a:solidFill>
                  <a:srgbClr val="00B050"/>
                </a:solidFill>
              </a:rPr>
              <a:t>Τυχαιοποιημένες μελέτες </a:t>
            </a:r>
            <a:r>
              <a:rPr lang="en-US" dirty="0" smtClean="0">
                <a:solidFill>
                  <a:srgbClr val="00B050"/>
                </a:solidFill>
              </a:rPr>
              <a:t>LMWH </a:t>
            </a:r>
            <a:r>
              <a:rPr lang="en-US" dirty="0" err="1" smtClean="0">
                <a:solidFill>
                  <a:srgbClr val="00B050"/>
                </a:solidFill>
              </a:rPr>
              <a:t>vs</a:t>
            </a:r>
            <a:r>
              <a:rPr lang="el-GR" dirty="0" smtClean="0">
                <a:solidFill>
                  <a:srgbClr val="00B050"/>
                </a:solidFill>
              </a:rPr>
              <a:t> </a:t>
            </a:r>
            <a:r>
              <a:rPr lang="en-US" dirty="0" smtClean="0">
                <a:solidFill>
                  <a:srgbClr val="00B050"/>
                </a:solidFill>
              </a:rPr>
              <a:t>VKA</a:t>
            </a:r>
            <a:r>
              <a:rPr lang="el-GR" dirty="0" smtClean="0">
                <a:solidFill>
                  <a:srgbClr val="00B050"/>
                </a:solidFill>
              </a:rPr>
              <a:t> </a:t>
            </a:r>
            <a:r>
              <a:rPr lang="el-GR" sz="3100" dirty="0" smtClean="0">
                <a:solidFill>
                  <a:srgbClr val="00B050"/>
                </a:solidFill>
              </a:rPr>
              <a:t>(3μηνο)</a:t>
            </a:r>
            <a:endParaRPr lang="el-GR" sz="3100" dirty="0">
              <a:solidFill>
                <a:srgbClr val="00B050"/>
              </a:solidFill>
            </a:endParaRPr>
          </a:p>
        </p:txBody>
      </p:sp>
      <p:sp>
        <p:nvSpPr>
          <p:cNvPr id="3" name="2 - Θέση περιεχομένου"/>
          <p:cNvSpPr>
            <a:spLocks noGrp="1"/>
          </p:cNvSpPr>
          <p:nvPr>
            <p:ph idx="1"/>
          </p:nvPr>
        </p:nvSpPr>
        <p:spPr/>
        <p:txBody>
          <a:bodyPr>
            <a:normAutofit lnSpcReduction="10000"/>
          </a:bodyPr>
          <a:lstStyle/>
          <a:p>
            <a:r>
              <a:rPr lang="el-GR" dirty="0" smtClean="0">
                <a:solidFill>
                  <a:schemeClr val="bg1"/>
                </a:solidFill>
              </a:rPr>
              <a:t>5 μελέτες συνέκριναν τις </a:t>
            </a:r>
            <a:r>
              <a:rPr lang="en-US" dirty="0" smtClean="0">
                <a:solidFill>
                  <a:schemeClr val="bg1"/>
                </a:solidFill>
              </a:rPr>
              <a:t>LMWH </a:t>
            </a:r>
            <a:r>
              <a:rPr lang="el-GR" dirty="0" smtClean="0">
                <a:solidFill>
                  <a:schemeClr val="bg1"/>
                </a:solidFill>
              </a:rPr>
              <a:t>με </a:t>
            </a:r>
            <a:r>
              <a:rPr lang="en-US" dirty="0" smtClean="0">
                <a:solidFill>
                  <a:schemeClr val="bg1"/>
                </a:solidFill>
              </a:rPr>
              <a:t>VKA</a:t>
            </a:r>
          </a:p>
          <a:p>
            <a:r>
              <a:rPr lang="en-US" dirty="0" smtClean="0">
                <a:solidFill>
                  <a:schemeClr val="bg1"/>
                </a:solidFill>
              </a:rPr>
              <a:t>2 </a:t>
            </a:r>
            <a:r>
              <a:rPr lang="el-GR" dirty="0" smtClean="0">
                <a:solidFill>
                  <a:schemeClr val="bg1"/>
                </a:solidFill>
              </a:rPr>
              <a:t>έδειξαν </a:t>
            </a:r>
            <a:r>
              <a:rPr lang="el-GR" dirty="0" smtClean="0">
                <a:solidFill>
                  <a:srgbClr val="FFFF00"/>
                </a:solidFill>
              </a:rPr>
              <a:t>μείωση της υποτροπής ΦΘΕ</a:t>
            </a:r>
            <a:r>
              <a:rPr lang="el-GR" dirty="0" smtClean="0">
                <a:solidFill>
                  <a:schemeClr val="bg1"/>
                </a:solidFill>
              </a:rPr>
              <a:t> με </a:t>
            </a:r>
            <a:r>
              <a:rPr lang="en-US" dirty="0" smtClean="0">
                <a:solidFill>
                  <a:schemeClr val="bg1"/>
                </a:solidFill>
              </a:rPr>
              <a:t>LMWH</a:t>
            </a:r>
            <a:r>
              <a:rPr lang="el-GR" dirty="0" smtClean="0">
                <a:solidFill>
                  <a:schemeClr val="bg1"/>
                </a:solidFill>
              </a:rPr>
              <a:t>, χωρίς διαφορά σε θνητότητα και αιμορραγία</a:t>
            </a:r>
          </a:p>
          <a:p>
            <a:r>
              <a:rPr lang="el-GR" dirty="0" smtClean="0">
                <a:solidFill>
                  <a:schemeClr val="bg1"/>
                </a:solidFill>
              </a:rPr>
              <a:t>2 δεν έδειξαν διαφορά σε κανένα αποτέλεσμα</a:t>
            </a:r>
          </a:p>
          <a:p>
            <a:r>
              <a:rPr lang="el-GR" dirty="0" smtClean="0">
                <a:solidFill>
                  <a:schemeClr val="bg1"/>
                </a:solidFill>
              </a:rPr>
              <a:t>Η πιο πρόσφατη η </a:t>
            </a:r>
            <a:r>
              <a:rPr lang="en-US" dirty="0" smtClean="0">
                <a:solidFill>
                  <a:schemeClr val="bg1"/>
                </a:solidFill>
              </a:rPr>
              <a:t>CATCH trial </a:t>
            </a:r>
            <a:r>
              <a:rPr lang="el-GR" dirty="0" smtClean="0">
                <a:solidFill>
                  <a:schemeClr val="bg1"/>
                </a:solidFill>
              </a:rPr>
              <a:t>έδειξε μη στατιστικώς σημαντική μείωση της υποτροπής ΦΘΕ και μείωση της μη σοβαρής αιμορραγίας με </a:t>
            </a:r>
            <a:r>
              <a:rPr lang="en-US" dirty="0" smtClean="0">
                <a:solidFill>
                  <a:schemeClr val="bg1"/>
                </a:solidFill>
              </a:rPr>
              <a:t>LMWH</a:t>
            </a:r>
            <a:endParaRPr lang="el-GR"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Ασθενείς με καρκίνο και ΦΘΕ</a:t>
            </a:r>
            <a:br>
              <a:rPr lang="el-GR" dirty="0" smtClean="0">
                <a:solidFill>
                  <a:srgbClr val="00B050"/>
                </a:solidFill>
              </a:rPr>
            </a:br>
            <a:r>
              <a:rPr lang="en-US" dirty="0" smtClean="0">
                <a:solidFill>
                  <a:srgbClr val="00B050"/>
                </a:solidFill>
              </a:rPr>
              <a:t> </a:t>
            </a:r>
            <a:r>
              <a:rPr lang="el-GR" sz="3100" dirty="0" smtClean="0">
                <a:solidFill>
                  <a:srgbClr val="00B050"/>
                </a:solidFill>
              </a:rPr>
              <a:t>Τυχαιοποιημένες μελέτες </a:t>
            </a:r>
            <a:r>
              <a:rPr lang="en-US" dirty="0" smtClean="0">
                <a:solidFill>
                  <a:srgbClr val="00B050"/>
                </a:solidFill>
              </a:rPr>
              <a:t>LMWH </a:t>
            </a:r>
            <a:r>
              <a:rPr lang="en-US" dirty="0" err="1" smtClean="0">
                <a:solidFill>
                  <a:srgbClr val="00B050"/>
                </a:solidFill>
              </a:rPr>
              <a:t>vs</a:t>
            </a:r>
            <a:r>
              <a:rPr lang="el-GR" dirty="0" smtClean="0">
                <a:solidFill>
                  <a:srgbClr val="00B050"/>
                </a:solidFill>
              </a:rPr>
              <a:t> </a:t>
            </a:r>
            <a:r>
              <a:rPr lang="en-US" dirty="0" smtClean="0">
                <a:solidFill>
                  <a:srgbClr val="00B050"/>
                </a:solidFill>
              </a:rPr>
              <a:t>VKA</a:t>
            </a:r>
            <a:endParaRPr lang="el-GR" dirty="0">
              <a:solidFill>
                <a:srgbClr val="00B050"/>
              </a:solidFill>
            </a:endParaRPr>
          </a:p>
        </p:txBody>
      </p:sp>
      <p:sp>
        <p:nvSpPr>
          <p:cNvPr id="3" name="2 - Θέση περιεχομένου"/>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2" cstate="print"/>
          <a:srcRect/>
          <a:stretch>
            <a:fillRect/>
          </a:stretch>
        </p:blipFill>
        <p:spPr bwMode="auto">
          <a:xfrm>
            <a:off x="0" y="2353481"/>
            <a:ext cx="9129158" cy="4504519"/>
          </a:xfrm>
          <a:prstGeom prst="rect">
            <a:avLst/>
          </a:prstGeom>
          <a:noFill/>
          <a:ln w="9525">
            <a:noFill/>
            <a:miter lim="800000"/>
            <a:headEnd/>
            <a:tailEnd/>
          </a:ln>
        </p:spPr>
      </p:pic>
      <p:sp>
        <p:nvSpPr>
          <p:cNvPr id="5" name="4 - Έλλειψη"/>
          <p:cNvSpPr/>
          <p:nvPr/>
        </p:nvSpPr>
        <p:spPr>
          <a:xfrm>
            <a:off x="1547663" y="5517232"/>
            <a:ext cx="1548233"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3059832" y="5445224"/>
            <a:ext cx="151216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4572000" y="5517232"/>
            <a:ext cx="115212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5724128" y="5486400"/>
            <a:ext cx="1728192" cy="750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7452320" y="5517232"/>
            <a:ext cx="16916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1999469" y="5118003"/>
            <a:ext cx="864096" cy="2880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3131840" y="4941168"/>
            <a:ext cx="864096" cy="2880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a:off x="4716016" y="5085184"/>
            <a:ext cx="864096" cy="2880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Έλλειψη"/>
          <p:cNvSpPr/>
          <p:nvPr/>
        </p:nvSpPr>
        <p:spPr>
          <a:xfrm>
            <a:off x="5715555" y="5278760"/>
            <a:ext cx="864096" cy="2880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7426789" y="5239571"/>
            <a:ext cx="864096" cy="2880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7884368" y="4149080"/>
            <a:ext cx="1259632" cy="369332"/>
          </a:xfrm>
          <a:prstGeom prst="rect">
            <a:avLst/>
          </a:prstGeom>
          <a:solidFill>
            <a:srgbClr val="002060"/>
          </a:solidFill>
          <a:ln>
            <a:solidFill>
              <a:srgbClr val="002060"/>
            </a:solidFill>
          </a:ln>
        </p:spPr>
        <p:txBody>
          <a:bodyPr wrap="square" rtlCol="0">
            <a:spAutoFit/>
          </a:bodyPr>
          <a:lstStyle/>
          <a:p>
            <a:r>
              <a:rPr lang="el-GR" u="sng" dirty="0" smtClean="0">
                <a:solidFill>
                  <a:srgbClr val="FFFF00"/>
                </a:solidFill>
              </a:rPr>
              <a:t>Υποτροπή</a:t>
            </a:r>
          </a:p>
        </p:txBody>
      </p:sp>
      <p:cxnSp>
        <p:nvCxnSpPr>
          <p:cNvPr id="17" name="16 - Ευθύγραμμο βέλος σύνδεσης"/>
          <p:cNvCxnSpPr/>
          <p:nvPr/>
        </p:nvCxnSpPr>
        <p:spPr>
          <a:xfrm flipH="1">
            <a:off x="7452320" y="4509120"/>
            <a:ext cx="432048" cy="50405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7763435" y="6485871"/>
            <a:ext cx="1331640" cy="369332"/>
          </a:xfrm>
          <a:prstGeom prst="rect">
            <a:avLst/>
          </a:prstGeom>
          <a:solidFill>
            <a:srgbClr val="FFC000"/>
          </a:solidFill>
        </p:spPr>
        <p:txBody>
          <a:bodyPr wrap="square" rtlCol="0">
            <a:spAutoFit/>
          </a:bodyPr>
          <a:lstStyle/>
          <a:p>
            <a:r>
              <a:rPr lang="el-GR" u="sng" dirty="0" smtClean="0">
                <a:solidFill>
                  <a:srgbClr val="FF0000"/>
                </a:solidFill>
              </a:rPr>
              <a:t>αιμορραγία</a:t>
            </a:r>
            <a:endParaRPr lang="el-GR" dirty="0"/>
          </a:p>
        </p:txBody>
      </p:sp>
      <p:cxnSp>
        <p:nvCxnSpPr>
          <p:cNvPr id="21" name="20 - Ευθύγραμμο βέλος σύνδεσης"/>
          <p:cNvCxnSpPr/>
          <p:nvPr/>
        </p:nvCxnSpPr>
        <p:spPr>
          <a:xfrm flipH="1" flipV="1">
            <a:off x="7236296" y="6093296"/>
            <a:ext cx="576064"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Ασθενείς με καρκίνο και ΦΘΕ</a:t>
            </a:r>
            <a:endParaRPr lang="el-GR" dirty="0">
              <a:solidFill>
                <a:srgbClr val="00B050"/>
              </a:solidFill>
            </a:endParaRPr>
          </a:p>
        </p:txBody>
      </p:sp>
      <p:sp>
        <p:nvSpPr>
          <p:cNvPr id="3" name="2 - Θέση περιεχομένου"/>
          <p:cNvSpPr>
            <a:spLocks noGrp="1"/>
          </p:cNvSpPr>
          <p:nvPr>
            <p:ph idx="1"/>
          </p:nvPr>
        </p:nvSpPr>
        <p:spPr/>
        <p:txBody>
          <a:bodyPr>
            <a:normAutofit lnSpcReduction="10000"/>
          </a:bodyPr>
          <a:lstStyle/>
          <a:p>
            <a:r>
              <a:rPr lang="el-GR" dirty="0" smtClean="0">
                <a:solidFill>
                  <a:schemeClr val="bg1"/>
                </a:solidFill>
              </a:rPr>
              <a:t>Δεν υπάρχουν τυχαιοποιημένες μελέτες σύγκρισης </a:t>
            </a:r>
            <a:r>
              <a:rPr lang="en-US" dirty="0" smtClean="0">
                <a:solidFill>
                  <a:schemeClr val="bg1"/>
                </a:solidFill>
              </a:rPr>
              <a:t>DOACs </a:t>
            </a:r>
            <a:r>
              <a:rPr lang="el-GR" dirty="0" smtClean="0">
                <a:solidFill>
                  <a:schemeClr val="bg1"/>
                </a:solidFill>
              </a:rPr>
              <a:t>με </a:t>
            </a:r>
            <a:r>
              <a:rPr lang="en-US" dirty="0" smtClean="0">
                <a:solidFill>
                  <a:schemeClr val="bg1"/>
                </a:solidFill>
              </a:rPr>
              <a:t>VKA </a:t>
            </a:r>
            <a:r>
              <a:rPr lang="el-GR" dirty="0" smtClean="0">
                <a:solidFill>
                  <a:schemeClr val="bg1"/>
                </a:solidFill>
              </a:rPr>
              <a:t>ή </a:t>
            </a:r>
            <a:r>
              <a:rPr lang="en-US" dirty="0" smtClean="0">
                <a:solidFill>
                  <a:schemeClr val="bg1"/>
                </a:solidFill>
              </a:rPr>
              <a:t>LMWH</a:t>
            </a:r>
            <a:endParaRPr lang="el-GR" dirty="0" smtClean="0">
              <a:solidFill>
                <a:schemeClr val="bg1"/>
              </a:solidFill>
            </a:endParaRPr>
          </a:p>
          <a:p>
            <a:r>
              <a:rPr lang="el-GR" dirty="0" smtClean="0">
                <a:solidFill>
                  <a:schemeClr val="bg1"/>
                </a:solidFill>
              </a:rPr>
              <a:t>Σε μια </a:t>
            </a:r>
            <a:r>
              <a:rPr lang="el-GR" dirty="0" err="1" smtClean="0">
                <a:solidFill>
                  <a:schemeClr val="bg1"/>
                </a:solidFill>
              </a:rPr>
              <a:t>μετα</a:t>
            </a:r>
            <a:r>
              <a:rPr lang="el-GR" dirty="0" smtClean="0">
                <a:solidFill>
                  <a:schemeClr val="bg1"/>
                </a:solidFill>
              </a:rPr>
              <a:t>-ανάλυση της </a:t>
            </a:r>
            <a:r>
              <a:rPr lang="el-GR" dirty="0" err="1" smtClean="0">
                <a:solidFill>
                  <a:schemeClr val="bg1"/>
                </a:solidFill>
              </a:rPr>
              <a:t>υπο</a:t>
            </a:r>
            <a:r>
              <a:rPr lang="el-GR" dirty="0" smtClean="0">
                <a:solidFill>
                  <a:schemeClr val="bg1"/>
                </a:solidFill>
              </a:rPr>
              <a:t>-ομάδας ασθενών με ΕΦΒΘ και καρκίνο (1132 </a:t>
            </a:r>
            <a:r>
              <a:rPr lang="en-US" dirty="0" smtClean="0">
                <a:solidFill>
                  <a:schemeClr val="bg1"/>
                </a:solidFill>
              </a:rPr>
              <a:t>pts</a:t>
            </a:r>
            <a:r>
              <a:rPr lang="el-GR" dirty="0" smtClean="0">
                <a:solidFill>
                  <a:schemeClr val="bg1"/>
                </a:solidFill>
              </a:rPr>
              <a:t>)</a:t>
            </a:r>
            <a:r>
              <a:rPr lang="en-US" dirty="0" smtClean="0">
                <a:solidFill>
                  <a:schemeClr val="bg1"/>
                </a:solidFill>
              </a:rPr>
              <a:t> </a:t>
            </a:r>
            <a:r>
              <a:rPr lang="el-GR" dirty="0" smtClean="0">
                <a:solidFill>
                  <a:schemeClr val="bg1"/>
                </a:solidFill>
              </a:rPr>
              <a:t>στις 6 μελέτες σύγκρισης </a:t>
            </a:r>
            <a:r>
              <a:rPr lang="en-US" dirty="0" smtClean="0">
                <a:solidFill>
                  <a:srgbClr val="FFFF00"/>
                </a:solidFill>
              </a:rPr>
              <a:t>DOACs </a:t>
            </a:r>
            <a:r>
              <a:rPr lang="el-GR" dirty="0" smtClean="0">
                <a:solidFill>
                  <a:srgbClr val="FFFF00"/>
                </a:solidFill>
              </a:rPr>
              <a:t>με </a:t>
            </a:r>
            <a:r>
              <a:rPr lang="en-US" dirty="0" smtClean="0">
                <a:solidFill>
                  <a:srgbClr val="FFFF00"/>
                </a:solidFill>
              </a:rPr>
              <a:t>VKA </a:t>
            </a:r>
            <a:r>
              <a:rPr lang="el-GR" dirty="0" smtClean="0">
                <a:solidFill>
                  <a:schemeClr val="bg1"/>
                </a:solidFill>
              </a:rPr>
              <a:t>ανεδείχθησαν ίδια ποσοστά ΦΘΕ (3,9 </a:t>
            </a:r>
            <a:r>
              <a:rPr lang="en-US" dirty="0" err="1" smtClean="0">
                <a:solidFill>
                  <a:schemeClr val="bg1"/>
                </a:solidFill>
              </a:rPr>
              <a:t>vs</a:t>
            </a:r>
            <a:r>
              <a:rPr lang="en-US" dirty="0" smtClean="0">
                <a:solidFill>
                  <a:schemeClr val="bg1"/>
                </a:solidFill>
              </a:rPr>
              <a:t> 6%) </a:t>
            </a:r>
            <a:r>
              <a:rPr lang="el-GR" dirty="0" smtClean="0">
                <a:solidFill>
                  <a:schemeClr val="bg1"/>
                </a:solidFill>
              </a:rPr>
              <a:t>και σοβαρής αιμορραγίας (3,2% </a:t>
            </a:r>
            <a:r>
              <a:rPr lang="en-US" dirty="0" err="1" smtClean="0">
                <a:solidFill>
                  <a:schemeClr val="bg1"/>
                </a:solidFill>
              </a:rPr>
              <a:t>vs</a:t>
            </a:r>
            <a:r>
              <a:rPr lang="en-US" dirty="0" smtClean="0">
                <a:solidFill>
                  <a:schemeClr val="bg1"/>
                </a:solidFill>
              </a:rPr>
              <a:t> 4,2%)</a:t>
            </a:r>
          </a:p>
          <a:p>
            <a:r>
              <a:rPr lang="en-US" dirty="0" smtClean="0">
                <a:solidFill>
                  <a:schemeClr val="bg1"/>
                </a:solidFill>
              </a:rPr>
              <a:t>H </a:t>
            </a:r>
            <a:r>
              <a:rPr lang="el-GR" dirty="0" smtClean="0">
                <a:solidFill>
                  <a:schemeClr val="bg1"/>
                </a:solidFill>
              </a:rPr>
              <a:t>μελέτη </a:t>
            </a:r>
            <a:r>
              <a:rPr lang="en-US" dirty="0" smtClean="0">
                <a:solidFill>
                  <a:schemeClr val="bg1"/>
                </a:solidFill>
              </a:rPr>
              <a:t>Hokusai VTE-cancer </a:t>
            </a:r>
            <a:r>
              <a:rPr lang="el-GR" dirty="0" smtClean="0">
                <a:solidFill>
                  <a:schemeClr val="bg1"/>
                </a:solidFill>
              </a:rPr>
              <a:t>είναι σε εξέλιξη και </a:t>
            </a:r>
            <a:r>
              <a:rPr lang="en-US" dirty="0" err="1" smtClean="0">
                <a:solidFill>
                  <a:srgbClr val="FFFF00"/>
                </a:solidFill>
              </a:rPr>
              <a:t>edoxaban</a:t>
            </a:r>
            <a:r>
              <a:rPr lang="en-US" dirty="0" smtClean="0">
                <a:solidFill>
                  <a:srgbClr val="FFFF00"/>
                </a:solidFill>
              </a:rPr>
              <a:t> </a:t>
            </a:r>
            <a:r>
              <a:rPr lang="el-GR" dirty="0" smtClean="0">
                <a:solidFill>
                  <a:srgbClr val="FFFF00"/>
                </a:solidFill>
              </a:rPr>
              <a:t>με </a:t>
            </a:r>
            <a:r>
              <a:rPr lang="en-US" dirty="0" smtClean="0">
                <a:solidFill>
                  <a:srgbClr val="FFFF00"/>
                </a:solidFill>
              </a:rPr>
              <a:t>LMWH </a:t>
            </a:r>
            <a:r>
              <a:rPr lang="el-GR" dirty="0" smtClean="0">
                <a:solidFill>
                  <a:schemeClr val="bg1"/>
                </a:solidFill>
              </a:rPr>
              <a:t>σε καρκινοπαθείς</a:t>
            </a:r>
          </a:p>
          <a:p>
            <a:endParaRPr lang="el-GR" dirty="0" smtClean="0">
              <a:solidFill>
                <a:schemeClr val="bg1"/>
              </a:solidFill>
            </a:endParaRPr>
          </a:p>
          <a:p>
            <a:endParaRPr lang="el-GR" dirty="0">
              <a:solidFill>
                <a:schemeClr val="bg1"/>
              </a:solidFill>
            </a:endParaRPr>
          </a:p>
        </p:txBody>
      </p:sp>
      <p:sp>
        <p:nvSpPr>
          <p:cNvPr id="4" name="3 - TextBox"/>
          <p:cNvSpPr txBox="1"/>
          <p:nvPr/>
        </p:nvSpPr>
        <p:spPr>
          <a:xfrm>
            <a:off x="323528" y="5934670"/>
            <a:ext cx="8568952" cy="923330"/>
          </a:xfrm>
          <a:prstGeom prst="rect">
            <a:avLst/>
          </a:prstGeom>
          <a:noFill/>
        </p:spPr>
        <p:txBody>
          <a:bodyPr wrap="square" rtlCol="0">
            <a:spAutoFit/>
          </a:bodyPr>
          <a:lstStyle/>
          <a:p>
            <a:r>
              <a:rPr lang="it-IT" dirty="0" smtClean="0">
                <a:solidFill>
                  <a:schemeClr val="bg1"/>
                </a:solidFill>
              </a:rPr>
              <a:t>Vedovati MC, Germini F, Agnelli G, Becattini C. Direct oral anticoagulants in</a:t>
            </a:r>
          </a:p>
          <a:p>
            <a:r>
              <a:rPr lang="en-US" dirty="0" smtClean="0">
                <a:solidFill>
                  <a:schemeClr val="bg1"/>
                </a:solidFill>
              </a:rPr>
              <a:t>patients with VTE and cancer: a systematic review and meta-analysis. Chest.</a:t>
            </a:r>
            <a:r>
              <a:rPr lang="el-GR" dirty="0" smtClean="0">
                <a:solidFill>
                  <a:schemeClr val="bg1"/>
                </a:solidFill>
              </a:rPr>
              <a:t> 2015;147:475–83.</a:t>
            </a:r>
            <a:endParaRPr lang="el-GR"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Ασθενείς με καρκίνο και ΦΘΕ</a:t>
            </a:r>
            <a:br>
              <a:rPr lang="el-GR" dirty="0" smtClean="0">
                <a:solidFill>
                  <a:srgbClr val="00B050"/>
                </a:solidFill>
              </a:rPr>
            </a:br>
            <a:r>
              <a:rPr lang="el-GR" dirty="0" smtClean="0">
                <a:solidFill>
                  <a:srgbClr val="00B050"/>
                </a:solidFill>
              </a:rPr>
              <a:t> Συστάσεις </a:t>
            </a:r>
            <a:r>
              <a:rPr lang="en-US" dirty="0" smtClean="0">
                <a:solidFill>
                  <a:srgbClr val="00B050"/>
                </a:solidFill>
              </a:rPr>
              <a:t>ACCP 2016</a:t>
            </a:r>
            <a:endParaRPr lang="el-GR" dirty="0"/>
          </a:p>
        </p:txBody>
      </p:sp>
      <p:sp>
        <p:nvSpPr>
          <p:cNvPr id="3" name="2 - Θέση περιεχομένου"/>
          <p:cNvSpPr>
            <a:spLocks noGrp="1"/>
          </p:cNvSpPr>
          <p:nvPr>
            <p:ph idx="1"/>
          </p:nvPr>
        </p:nvSpPr>
        <p:spPr/>
        <p:txBody>
          <a:bodyPr>
            <a:normAutofit/>
          </a:bodyPr>
          <a:lstStyle/>
          <a:p>
            <a:r>
              <a:rPr lang="el-GR" dirty="0" smtClean="0">
                <a:solidFill>
                  <a:schemeClr val="bg1"/>
                </a:solidFill>
              </a:rPr>
              <a:t>Σε ασθενείς με ΕΦΘ του άκρου ή ΠΕ και καρκίνο </a:t>
            </a:r>
            <a:r>
              <a:rPr lang="en-US" dirty="0" smtClean="0">
                <a:solidFill>
                  <a:srgbClr val="FFFF00"/>
                </a:solidFill>
              </a:rPr>
              <a:t>(“cancer-associated thrombosis”), </a:t>
            </a:r>
            <a:r>
              <a:rPr lang="el-GR" dirty="0" smtClean="0">
                <a:solidFill>
                  <a:schemeClr val="bg1"/>
                </a:solidFill>
              </a:rPr>
              <a:t>ως μακρόχρονη (</a:t>
            </a:r>
            <a:r>
              <a:rPr lang="en-US" dirty="0" smtClean="0">
                <a:solidFill>
                  <a:schemeClr val="bg1"/>
                </a:solidFill>
              </a:rPr>
              <a:t>long</a:t>
            </a:r>
            <a:r>
              <a:rPr lang="el-GR" dirty="0" smtClean="0">
                <a:solidFill>
                  <a:schemeClr val="bg1"/>
                </a:solidFill>
              </a:rPr>
              <a:t>-</a:t>
            </a:r>
            <a:r>
              <a:rPr lang="en-US" dirty="0" smtClean="0">
                <a:solidFill>
                  <a:schemeClr val="bg1"/>
                </a:solidFill>
              </a:rPr>
              <a:t>term</a:t>
            </a:r>
            <a:r>
              <a:rPr lang="el-GR" dirty="0" smtClean="0">
                <a:solidFill>
                  <a:schemeClr val="bg1"/>
                </a:solidFill>
              </a:rPr>
              <a:t>),</a:t>
            </a:r>
            <a:r>
              <a:rPr lang="en-US" dirty="0" smtClean="0">
                <a:solidFill>
                  <a:schemeClr val="bg1"/>
                </a:solidFill>
              </a:rPr>
              <a:t> </a:t>
            </a:r>
            <a:r>
              <a:rPr lang="el-GR" dirty="0" smtClean="0">
                <a:solidFill>
                  <a:schemeClr val="bg1"/>
                </a:solidFill>
              </a:rPr>
              <a:t>πρώτοι </a:t>
            </a:r>
            <a:r>
              <a:rPr lang="en-US" dirty="0" smtClean="0">
                <a:solidFill>
                  <a:schemeClr val="bg1"/>
                </a:solidFill>
              </a:rPr>
              <a:t>3 </a:t>
            </a:r>
            <a:r>
              <a:rPr lang="el-GR" dirty="0" smtClean="0">
                <a:solidFill>
                  <a:schemeClr val="bg1"/>
                </a:solidFill>
              </a:rPr>
              <a:t>μήνες, αντιπηκτική θεραπεία</a:t>
            </a:r>
            <a:r>
              <a:rPr lang="en-US" dirty="0" smtClean="0">
                <a:solidFill>
                  <a:schemeClr val="bg1"/>
                </a:solidFill>
              </a:rPr>
              <a:t> </a:t>
            </a:r>
            <a:r>
              <a:rPr lang="el-GR" dirty="0" smtClean="0">
                <a:solidFill>
                  <a:schemeClr val="bg1"/>
                </a:solidFill>
              </a:rPr>
              <a:t> </a:t>
            </a:r>
            <a:r>
              <a:rPr lang="el-GR" u="sng" dirty="0" smtClean="0">
                <a:solidFill>
                  <a:schemeClr val="bg1"/>
                </a:solidFill>
              </a:rPr>
              <a:t>συνιστούμε </a:t>
            </a:r>
            <a:r>
              <a:rPr lang="en-US" u="sng" dirty="0" smtClean="0"/>
              <a:t> </a:t>
            </a:r>
            <a:r>
              <a:rPr lang="en-US" u="sng" dirty="0" smtClean="0">
                <a:solidFill>
                  <a:srgbClr val="FFFF00"/>
                </a:solidFill>
              </a:rPr>
              <a:t>LMWH</a:t>
            </a:r>
            <a:r>
              <a:rPr lang="el-GR" u="sng" dirty="0" smtClean="0">
                <a:solidFill>
                  <a:schemeClr val="bg1"/>
                </a:solidFill>
              </a:rPr>
              <a:t> </a:t>
            </a:r>
            <a:r>
              <a:rPr lang="el-GR" dirty="0" smtClean="0">
                <a:solidFill>
                  <a:schemeClr val="bg1"/>
                </a:solidFill>
              </a:rPr>
              <a:t>έναντι ανταγωνιστών Βιταμίνης Κ (</a:t>
            </a:r>
            <a:r>
              <a:rPr lang="en-US" dirty="0" smtClean="0">
                <a:solidFill>
                  <a:schemeClr val="bg1"/>
                </a:solidFill>
              </a:rPr>
              <a:t>VKA</a:t>
            </a:r>
            <a:r>
              <a:rPr lang="el-GR" dirty="0" smtClean="0">
                <a:solidFill>
                  <a:schemeClr val="bg1"/>
                </a:solidFill>
              </a:rPr>
              <a:t>)</a:t>
            </a:r>
            <a:r>
              <a:rPr lang="en-US" dirty="0" smtClean="0">
                <a:solidFill>
                  <a:schemeClr val="bg1"/>
                </a:solidFill>
              </a:rPr>
              <a:t> (Grade 2C), </a:t>
            </a:r>
            <a:r>
              <a:rPr lang="en-US" dirty="0" err="1" smtClean="0">
                <a:solidFill>
                  <a:schemeClr val="bg1"/>
                </a:solidFill>
              </a:rPr>
              <a:t>dabigatran</a:t>
            </a:r>
            <a:r>
              <a:rPr lang="en-US" dirty="0" smtClean="0">
                <a:solidFill>
                  <a:schemeClr val="bg1"/>
                </a:solidFill>
              </a:rPr>
              <a:t> (Grade</a:t>
            </a:r>
            <a:r>
              <a:rPr lang="el-GR" dirty="0" smtClean="0">
                <a:solidFill>
                  <a:schemeClr val="bg1"/>
                </a:solidFill>
              </a:rPr>
              <a:t> </a:t>
            </a:r>
            <a:r>
              <a:rPr lang="en-US" dirty="0" smtClean="0">
                <a:solidFill>
                  <a:schemeClr val="bg1"/>
                </a:solidFill>
              </a:rPr>
              <a:t>2C), </a:t>
            </a:r>
            <a:r>
              <a:rPr lang="en-US" dirty="0" err="1" smtClean="0">
                <a:solidFill>
                  <a:schemeClr val="bg1"/>
                </a:solidFill>
              </a:rPr>
              <a:t>rivaroxaban</a:t>
            </a:r>
            <a:r>
              <a:rPr lang="en-US" dirty="0" smtClean="0">
                <a:solidFill>
                  <a:schemeClr val="bg1"/>
                </a:solidFill>
              </a:rPr>
              <a:t> (Grade 2C), </a:t>
            </a:r>
            <a:r>
              <a:rPr lang="en-US" dirty="0" err="1" smtClean="0">
                <a:solidFill>
                  <a:schemeClr val="bg1"/>
                </a:solidFill>
              </a:rPr>
              <a:t>apixaban</a:t>
            </a:r>
            <a:r>
              <a:rPr lang="en-US" dirty="0" smtClean="0">
                <a:solidFill>
                  <a:schemeClr val="bg1"/>
                </a:solidFill>
              </a:rPr>
              <a:t> (Grade 2C),</a:t>
            </a:r>
          </a:p>
          <a:p>
            <a:pPr>
              <a:buNone/>
            </a:pPr>
            <a:r>
              <a:rPr lang="el-GR" dirty="0" smtClean="0">
                <a:solidFill>
                  <a:schemeClr val="bg1"/>
                </a:solidFill>
              </a:rPr>
              <a:t>	ή </a:t>
            </a:r>
            <a:r>
              <a:rPr lang="en-US" dirty="0" err="1" smtClean="0">
                <a:solidFill>
                  <a:schemeClr val="bg1"/>
                </a:solidFill>
              </a:rPr>
              <a:t>edoxaban</a:t>
            </a:r>
            <a:r>
              <a:rPr lang="en-US" dirty="0" smtClean="0">
                <a:solidFill>
                  <a:schemeClr val="bg1"/>
                </a:solidFill>
              </a:rPr>
              <a:t> (Grade 2C)</a:t>
            </a:r>
            <a:endParaRPr lang="el-GR" dirty="0" smtClean="0">
              <a:solidFill>
                <a:schemeClr val="bg1"/>
              </a:solidFill>
            </a:endParaRPr>
          </a:p>
          <a:p>
            <a:endParaRPr lang="el-GR" dirty="0">
              <a:solidFill>
                <a:schemeClr val="bg1"/>
              </a:solidFill>
            </a:endParaRPr>
          </a:p>
        </p:txBody>
      </p:sp>
      <p:sp>
        <p:nvSpPr>
          <p:cNvPr id="4" name="3 - TextBox"/>
          <p:cNvSpPr txBox="1"/>
          <p:nvPr/>
        </p:nvSpPr>
        <p:spPr>
          <a:xfrm>
            <a:off x="7884368" y="2636912"/>
            <a:ext cx="1259632" cy="369332"/>
          </a:xfrm>
          <a:prstGeom prst="rect">
            <a:avLst/>
          </a:prstGeom>
          <a:noFill/>
          <a:ln>
            <a:solidFill>
              <a:srgbClr val="FF0000"/>
            </a:solidFill>
          </a:ln>
        </p:spPr>
        <p:txBody>
          <a:bodyPr wrap="square" rtlCol="0">
            <a:spAutoFit/>
          </a:bodyPr>
          <a:lstStyle/>
          <a:p>
            <a:r>
              <a:rPr lang="el-GR" dirty="0" smtClean="0">
                <a:solidFill>
                  <a:srgbClr val="FF0000"/>
                </a:solidFill>
              </a:rPr>
              <a:t>1</a:t>
            </a:r>
            <a:r>
              <a:rPr lang="el-GR" baseline="30000" dirty="0" smtClean="0">
                <a:solidFill>
                  <a:srgbClr val="FF0000"/>
                </a:solidFill>
              </a:rPr>
              <a:t>η</a:t>
            </a:r>
            <a:r>
              <a:rPr lang="el-GR" dirty="0" smtClean="0">
                <a:solidFill>
                  <a:srgbClr val="FF0000"/>
                </a:solidFill>
              </a:rPr>
              <a:t> επιλογή</a:t>
            </a:r>
            <a:endParaRPr lang="el-GR" dirty="0">
              <a:solidFill>
                <a:srgbClr val="FF0000"/>
              </a:solidFill>
            </a:endParaRPr>
          </a:p>
        </p:txBody>
      </p:sp>
      <p:cxnSp>
        <p:nvCxnSpPr>
          <p:cNvPr id="6" name="5 - Ευθύγραμμο βέλος σύνδεσης"/>
          <p:cNvCxnSpPr/>
          <p:nvPr/>
        </p:nvCxnSpPr>
        <p:spPr>
          <a:xfrm flipH="1">
            <a:off x="7668344" y="2996952"/>
            <a:ext cx="216024"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7452320" y="3717032"/>
            <a:ext cx="936104" cy="11521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7884368" y="3573016"/>
            <a:ext cx="1259632" cy="369332"/>
          </a:xfrm>
          <a:prstGeom prst="rect">
            <a:avLst/>
          </a:prstGeom>
          <a:noFill/>
          <a:ln>
            <a:solidFill>
              <a:srgbClr val="FF0000"/>
            </a:solidFill>
          </a:ln>
        </p:spPr>
        <p:txBody>
          <a:bodyPr wrap="square" rtlCol="0">
            <a:spAutoFit/>
          </a:bodyPr>
          <a:lstStyle/>
          <a:p>
            <a:r>
              <a:rPr lang="el-GR" dirty="0" smtClean="0">
                <a:solidFill>
                  <a:srgbClr val="FF0000"/>
                </a:solidFill>
              </a:rPr>
              <a:t>2</a:t>
            </a:r>
            <a:r>
              <a:rPr lang="el-GR" baseline="30000" dirty="0" smtClean="0">
                <a:solidFill>
                  <a:srgbClr val="FF0000"/>
                </a:solidFill>
              </a:rPr>
              <a:t>η</a:t>
            </a:r>
            <a:r>
              <a:rPr lang="el-GR" dirty="0" smtClean="0">
                <a:solidFill>
                  <a:srgbClr val="FF0000"/>
                </a:solidFill>
              </a:rPr>
              <a:t> επιλογή</a:t>
            </a:r>
            <a:endParaRPr lang="el-GR" dirty="0">
              <a:solidFill>
                <a:srgbClr val="FF0000"/>
              </a:solidFill>
            </a:endParaRPr>
          </a:p>
        </p:txBody>
      </p:sp>
      <p:cxnSp>
        <p:nvCxnSpPr>
          <p:cNvPr id="11" name="10 - Ευθύγραμμο βέλος σύνδεσης"/>
          <p:cNvCxnSpPr/>
          <p:nvPr/>
        </p:nvCxnSpPr>
        <p:spPr>
          <a:xfrm flipH="1">
            <a:off x="7740352" y="3933056"/>
            <a:ext cx="144016"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Ασθενείς με καρκίνο και ΦΘΕ</a:t>
            </a:r>
            <a:br>
              <a:rPr lang="el-GR" dirty="0" smtClean="0">
                <a:solidFill>
                  <a:srgbClr val="00B050"/>
                </a:solidFill>
              </a:rPr>
            </a:br>
            <a:r>
              <a:rPr lang="el-GR" dirty="0" smtClean="0">
                <a:solidFill>
                  <a:srgbClr val="00B050"/>
                </a:solidFill>
              </a:rPr>
              <a:t> Πλεονεκτήματα </a:t>
            </a:r>
            <a:r>
              <a:rPr lang="en-US" dirty="0" smtClean="0">
                <a:solidFill>
                  <a:srgbClr val="00B050"/>
                </a:solidFill>
              </a:rPr>
              <a:t>LMWH </a:t>
            </a:r>
            <a:endParaRPr lang="el-GR" dirty="0">
              <a:solidFill>
                <a:srgbClr val="00B050"/>
              </a:solidFill>
            </a:endParaRPr>
          </a:p>
        </p:txBody>
      </p:sp>
      <p:sp>
        <p:nvSpPr>
          <p:cNvPr id="3" name="2 - Θέση περιεχομένου"/>
          <p:cNvSpPr>
            <a:spLocks noGrp="1"/>
          </p:cNvSpPr>
          <p:nvPr>
            <p:ph idx="1"/>
          </p:nvPr>
        </p:nvSpPr>
        <p:spPr/>
        <p:txBody>
          <a:bodyPr>
            <a:normAutofit lnSpcReduction="10000"/>
          </a:bodyPr>
          <a:lstStyle/>
          <a:p>
            <a:r>
              <a:rPr lang="el-GR" dirty="0" smtClean="0">
                <a:solidFill>
                  <a:schemeClr val="bg1"/>
                </a:solidFill>
              </a:rPr>
              <a:t>Οι </a:t>
            </a:r>
            <a:r>
              <a:rPr lang="en-US" dirty="0" smtClean="0">
                <a:solidFill>
                  <a:srgbClr val="FFFF00"/>
                </a:solidFill>
              </a:rPr>
              <a:t>LMWH</a:t>
            </a:r>
            <a:r>
              <a:rPr lang="en-US" dirty="0" smtClean="0">
                <a:solidFill>
                  <a:schemeClr val="bg1"/>
                </a:solidFill>
              </a:rPr>
              <a:t> </a:t>
            </a:r>
            <a:r>
              <a:rPr lang="el-GR" dirty="0" smtClean="0">
                <a:solidFill>
                  <a:schemeClr val="bg1"/>
                </a:solidFill>
              </a:rPr>
              <a:t>είναι εύκολα </a:t>
            </a:r>
            <a:r>
              <a:rPr lang="el-GR" u="sng" dirty="0" err="1" smtClean="0">
                <a:solidFill>
                  <a:schemeClr val="bg1"/>
                </a:solidFill>
              </a:rPr>
              <a:t>χορηγήσιμες</a:t>
            </a:r>
            <a:r>
              <a:rPr lang="el-GR" dirty="0" smtClean="0">
                <a:solidFill>
                  <a:schemeClr val="bg1"/>
                </a:solidFill>
              </a:rPr>
              <a:t> σε ασθενείς που δύσκολα λαμβάνουν θεραπεία από το στόμα (πχ. εμετός)</a:t>
            </a:r>
            <a:endParaRPr lang="en-US" dirty="0" smtClean="0">
              <a:solidFill>
                <a:schemeClr val="bg1"/>
              </a:solidFill>
            </a:endParaRPr>
          </a:p>
          <a:p>
            <a:r>
              <a:rPr lang="el-GR" dirty="0" smtClean="0">
                <a:solidFill>
                  <a:schemeClr val="bg1"/>
                </a:solidFill>
              </a:rPr>
              <a:t>Είναι πιο δύσκολο να διατηρήσεις θεραπευτικό </a:t>
            </a:r>
            <a:r>
              <a:rPr lang="el-GR" dirty="0" smtClean="0">
                <a:solidFill>
                  <a:srgbClr val="FFFF00"/>
                </a:solidFill>
              </a:rPr>
              <a:t>ΙΝ</a:t>
            </a:r>
            <a:r>
              <a:rPr lang="en-US" dirty="0" smtClean="0">
                <a:solidFill>
                  <a:srgbClr val="FFFF00"/>
                </a:solidFill>
              </a:rPr>
              <a:t>R</a:t>
            </a:r>
            <a:r>
              <a:rPr lang="el-GR" dirty="0" smtClean="0">
                <a:solidFill>
                  <a:schemeClr val="bg1"/>
                </a:solidFill>
              </a:rPr>
              <a:t> σε καρκινοπαθείς</a:t>
            </a:r>
          </a:p>
          <a:p>
            <a:r>
              <a:rPr lang="el-GR" dirty="0" smtClean="0">
                <a:solidFill>
                  <a:schemeClr val="bg1"/>
                </a:solidFill>
              </a:rPr>
              <a:t>Και οι </a:t>
            </a:r>
            <a:r>
              <a:rPr lang="en-US" dirty="0" smtClean="0">
                <a:solidFill>
                  <a:srgbClr val="FFFF00"/>
                </a:solidFill>
              </a:rPr>
              <a:t>LMWH</a:t>
            </a:r>
            <a:r>
              <a:rPr lang="en-US" dirty="0" smtClean="0">
                <a:solidFill>
                  <a:schemeClr val="bg1"/>
                </a:solidFill>
              </a:rPr>
              <a:t> </a:t>
            </a:r>
            <a:r>
              <a:rPr lang="el-GR" dirty="0" smtClean="0">
                <a:solidFill>
                  <a:schemeClr val="bg1"/>
                </a:solidFill>
              </a:rPr>
              <a:t>πιο εύκολα διακόπτονται ή </a:t>
            </a:r>
            <a:r>
              <a:rPr lang="el-GR" u="sng" dirty="0" smtClean="0">
                <a:solidFill>
                  <a:schemeClr val="bg1"/>
                </a:solidFill>
              </a:rPr>
              <a:t>ρυθμίζονται</a:t>
            </a:r>
            <a:r>
              <a:rPr lang="el-GR" dirty="0" smtClean="0">
                <a:solidFill>
                  <a:schemeClr val="bg1"/>
                </a:solidFill>
              </a:rPr>
              <a:t> από τους </a:t>
            </a:r>
            <a:r>
              <a:rPr lang="en-US" dirty="0" smtClean="0">
                <a:solidFill>
                  <a:schemeClr val="bg1"/>
                </a:solidFill>
              </a:rPr>
              <a:t>VKA </a:t>
            </a:r>
            <a:r>
              <a:rPr lang="el-GR" dirty="0" smtClean="0">
                <a:solidFill>
                  <a:schemeClr val="bg1"/>
                </a:solidFill>
              </a:rPr>
              <a:t>αν απαιτούνται επεμβατικές πράξεις ή αναπτυχθεί </a:t>
            </a:r>
            <a:r>
              <a:rPr lang="el-GR" dirty="0" err="1" smtClean="0">
                <a:solidFill>
                  <a:schemeClr val="bg1"/>
                </a:solidFill>
              </a:rPr>
              <a:t>θρομβοκυτταροπενία</a:t>
            </a:r>
            <a:endParaRPr lang="el-GR" dirty="0" smtClean="0">
              <a:solidFill>
                <a:schemeClr val="bg1"/>
              </a:solidFill>
            </a:endParaRPr>
          </a:p>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Στάδια θεραπείας</a:t>
            </a:r>
            <a:endParaRPr lang="el-GR" dirty="0">
              <a:solidFill>
                <a:srgbClr val="00B050"/>
              </a:solidFill>
            </a:endParaRPr>
          </a:p>
        </p:txBody>
      </p:sp>
      <p:sp>
        <p:nvSpPr>
          <p:cNvPr id="3" name="2 - Θέση περιεχομένου"/>
          <p:cNvSpPr>
            <a:spLocks noGrp="1"/>
          </p:cNvSpPr>
          <p:nvPr>
            <p:ph idx="1"/>
          </p:nvPr>
        </p:nvSpPr>
        <p:spPr/>
        <p:txBody>
          <a:bodyPr/>
          <a:lstStyle/>
          <a:p>
            <a:endParaRPr lang="el-GR"/>
          </a:p>
        </p:txBody>
      </p:sp>
      <p:pic>
        <p:nvPicPr>
          <p:cNvPr id="388098" name="Picture 2"/>
          <p:cNvPicPr>
            <a:picLocks noChangeAspect="1" noChangeArrowheads="1"/>
          </p:cNvPicPr>
          <p:nvPr/>
        </p:nvPicPr>
        <p:blipFill>
          <a:blip r:embed="rId2" cstate="print"/>
          <a:srcRect/>
          <a:stretch>
            <a:fillRect/>
          </a:stretch>
        </p:blipFill>
        <p:spPr bwMode="auto">
          <a:xfrm>
            <a:off x="0" y="1813210"/>
            <a:ext cx="9158068" cy="3199968"/>
          </a:xfrm>
          <a:prstGeom prst="rect">
            <a:avLst/>
          </a:prstGeom>
          <a:noFill/>
          <a:ln w="9525">
            <a:noFill/>
            <a:miter lim="800000"/>
            <a:headEnd/>
            <a:tailEnd/>
          </a:ln>
        </p:spPr>
      </p:pic>
      <p:cxnSp>
        <p:nvCxnSpPr>
          <p:cNvPr id="6" name="5 - Ευθεία γραμμή σύνδεσης"/>
          <p:cNvCxnSpPr/>
          <p:nvPr/>
        </p:nvCxnSpPr>
        <p:spPr>
          <a:xfrm flipV="1">
            <a:off x="4800600" y="3644902"/>
            <a:ext cx="3843366" cy="6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4500562" y="2500307"/>
            <a:ext cx="714380" cy="1015663"/>
          </a:xfrm>
          <a:prstGeom prst="rect">
            <a:avLst/>
          </a:prstGeom>
          <a:noFill/>
        </p:spPr>
        <p:txBody>
          <a:bodyPr wrap="square" rtlCol="0">
            <a:spAutoFit/>
          </a:bodyPr>
          <a:lstStyle/>
          <a:p>
            <a:r>
              <a:rPr lang="en-US" sz="6000" b="1" dirty="0" smtClean="0">
                <a:solidFill>
                  <a:srgbClr val="FF0000"/>
                </a:solidFill>
              </a:rPr>
              <a:t>?</a:t>
            </a:r>
            <a:endParaRPr lang="el-GR" sz="6000" b="1" dirty="0">
              <a:solidFill>
                <a:srgbClr val="FF0000"/>
              </a:solidFill>
            </a:endParaRPr>
          </a:p>
        </p:txBody>
      </p:sp>
      <p:sp>
        <p:nvSpPr>
          <p:cNvPr id="8" name="7 - Έλλειψη"/>
          <p:cNvSpPr/>
          <p:nvPr/>
        </p:nvSpPr>
        <p:spPr>
          <a:xfrm>
            <a:off x="4572000" y="2643182"/>
            <a:ext cx="529389" cy="7978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4500562" y="2571744"/>
            <a:ext cx="571504"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r>
              <a:rPr lang="el-GR" sz="3200" dirty="0" smtClean="0">
                <a:solidFill>
                  <a:srgbClr val="00B050"/>
                </a:solidFill>
              </a:rPr>
              <a:t>Η απόφαση της δευτερογενούς προφύλαξης είναι σύνθετη</a:t>
            </a: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7143736" y="5357826"/>
            <a:ext cx="2000264" cy="461665"/>
          </a:xfrm>
          <a:prstGeom prst="rect">
            <a:avLst/>
          </a:prstGeom>
          <a:noFill/>
          <a:ln>
            <a:solidFill>
              <a:srgbClr val="FFFF00"/>
            </a:solidFill>
          </a:ln>
        </p:spPr>
        <p:txBody>
          <a:bodyPr wrap="square" rtlCol="0">
            <a:spAutoFit/>
          </a:bodyPr>
          <a:lstStyle/>
          <a:p>
            <a:r>
              <a:rPr lang="el-GR" sz="2400" dirty="0" smtClean="0">
                <a:solidFill>
                  <a:srgbClr val="FFFF00"/>
                </a:solidFill>
              </a:rPr>
              <a:t>επανεκτίμηση</a:t>
            </a:r>
            <a:endParaRPr lang="el-GR" sz="2400" dirty="0">
              <a:solidFill>
                <a:srgbClr val="FFFF00"/>
              </a:solidFill>
            </a:endParaRPr>
          </a:p>
        </p:txBody>
      </p:sp>
      <p:cxnSp>
        <p:nvCxnSpPr>
          <p:cNvPr id="7" name="6 - Ευθύγραμμο βέλος σύνδεσης"/>
          <p:cNvCxnSpPr/>
          <p:nvPr/>
        </p:nvCxnSpPr>
        <p:spPr>
          <a:xfrm>
            <a:off x="7215206" y="5000636"/>
            <a:ext cx="428628" cy="2143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5 - TextBox"/>
          <p:cNvSpPr txBox="1"/>
          <p:nvPr/>
        </p:nvSpPr>
        <p:spPr>
          <a:xfrm>
            <a:off x="4643438" y="6000768"/>
            <a:ext cx="4500562" cy="707886"/>
          </a:xfrm>
          <a:prstGeom prst="rect">
            <a:avLst/>
          </a:prstGeom>
          <a:noFill/>
          <a:ln>
            <a:solidFill>
              <a:srgbClr val="FFFF00"/>
            </a:solidFill>
          </a:ln>
        </p:spPr>
        <p:txBody>
          <a:bodyPr wrap="square" rtlCol="0">
            <a:spAutoFit/>
          </a:bodyPr>
          <a:lstStyle/>
          <a:p>
            <a:r>
              <a:rPr lang="el-GR" sz="2000" dirty="0" smtClean="0">
                <a:solidFill>
                  <a:srgbClr val="FFFF00"/>
                </a:solidFill>
              </a:rPr>
              <a:t>Η απόφαση διακοπής της αντιπηκτικής είναι πιο σύνθετη από την έναρξη αυτής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4"/>
          <p:cNvSpPr>
            <a:spLocks noGrp="1" noChangeArrowheads="1"/>
          </p:cNvSpPr>
          <p:nvPr>
            <p:ph type="title"/>
          </p:nvPr>
        </p:nvSpPr>
        <p:spPr>
          <a:noFill/>
        </p:spPr>
        <p:txBody>
          <a:bodyPr>
            <a:normAutofit/>
          </a:bodyPr>
          <a:lstStyle/>
          <a:p>
            <a:r>
              <a:rPr lang="en-GB" altLang="el-GR" dirty="0" err="1" smtClean="0">
                <a:solidFill>
                  <a:srgbClr val="00B050"/>
                </a:solidFill>
                <a:ea typeface="Arial Unicode MS" pitchFamily="34" charset="-128"/>
                <a:cs typeface="Arial Unicode MS" pitchFamily="34" charset="-128"/>
                <a:sym typeface="Arial" charset="0"/>
              </a:rPr>
              <a:t>Κλινικ</a:t>
            </a:r>
            <a:r>
              <a:rPr lang="el-GR" altLang="el-GR" dirty="0" smtClean="0">
                <a:solidFill>
                  <a:srgbClr val="00B050"/>
                </a:solidFill>
                <a:ea typeface="Arial Unicode MS" pitchFamily="34" charset="-128"/>
                <a:cs typeface="Arial Unicode MS" pitchFamily="34" charset="-128"/>
                <a:sym typeface="Arial" charset="0"/>
              </a:rPr>
              <a:t>ή</a:t>
            </a:r>
            <a:r>
              <a:rPr lang="en-GB" altLang="el-GR" dirty="0" smtClean="0">
                <a:solidFill>
                  <a:srgbClr val="00B050"/>
                </a:solidFill>
                <a:ea typeface="Arial Unicode MS" pitchFamily="34" charset="-128"/>
                <a:cs typeface="Arial Unicode MS" pitchFamily="34" charset="-128"/>
                <a:sym typeface="Arial" charset="0"/>
              </a:rPr>
              <a:t> </a:t>
            </a:r>
            <a:r>
              <a:rPr lang="el-GR" altLang="el-GR" dirty="0" smtClean="0">
                <a:solidFill>
                  <a:srgbClr val="00B050"/>
                </a:solidFill>
                <a:ea typeface="Arial Unicode MS" pitchFamily="34" charset="-128"/>
                <a:cs typeface="Arial Unicode MS" pitchFamily="34" charset="-128"/>
                <a:sym typeface="Arial" charset="0"/>
              </a:rPr>
              <a:t>εικόνα </a:t>
            </a:r>
            <a:r>
              <a:rPr lang="en-GB" altLang="el-GR" dirty="0" err="1" smtClean="0">
                <a:solidFill>
                  <a:srgbClr val="00B050"/>
                </a:solidFill>
                <a:ea typeface="Arial Unicode MS" pitchFamily="34" charset="-128"/>
                <a:cs typeface="Arial Unicode MS" pitchFamily="34" charset="-128"/>
                <a:sym typeface="Arial" charset="0"/>
              </a:rPr>
              <a:t>της</a:t>
            </a:r>
            <a:r>
              <a:rPr lang="en-GB" altLang="el-GR" dirty="0" smtClean="0">
                <a:solidFill>
                  <a:srgbClr val="00B050"/>
                </a:solidFill>
                <a:ea typeface="Arial Unicode MS" pitchFamily="34" charset="-128"/>
                <a:cs typeface="Arial Unicode MS" pitchFamily="34" charset="-128"/>
                <a:sym typeface="Arial" charset="0"/>
              </a:rPr>
              <a:t> ΕΒΦΘ </a:t>
            </a:r>
          </a:p>
        </p:txBody>
      </p:sp>
      <p:sp>
        <p:nvSpPr>
          <p:cNvPr id="9220" name="Rectangle 15"/>
          <p:cNvSpPr>
            <a:spLocks noGrp="1" noChangeArrowheads="1"/>
          </p:cNvSpPr>
          <p:nvPr>
            <p:ph type="body" idx="1"/>
          </p:nvPr>
        </p:nvSpPr>
        <p:spPr/>
        <p:txBody>
          <a:bodyPr>
            <a:normAutofit/>
          </a:bodyPr>
          <a:lstStyle/>
          <a:p>
            <a:pPr>
              <a:buClr>
                <a:srgbClr val="EC008C"/>
              </a:buClr>
            </a:pPr>
            <a:r>
              <a:rPr lang="el-GR" altLang="el-GR" sz="2400" dirty="0" smtClean="0">
                <a:solidFill>
                  <a:srgbClr val="FFFFFF"/>
                </a:solidFill>
                <a:ea typeface="Arial Unicode MS" pitchFamily="34" charset="-128"/>
                <a:cs typeface="Arial Unicode MS" pitchFamily="34" charset="-128"/>
                <a:sym typeface="Arial" charset="0"/>
              </a:rPr>
              <a:t>Η ΕΒΦΘ συνήθως αφορά τα κάτω άκρα, ωστόσο, αν και λιγότερο συχνά, μπορούν να σχηματιστούν και στα άνω άκρα</a:t>
            </a:r>
            <a:r>
              <a:rPr lang="el-GR" altLang="el-GR" sz="2400" baseline="30000" dirty="0" smtClean="0">
                <a:solidFill>
                  <a:srgbClr val="FFFFFF"/>
                </a:solidFill>
                <a:ea typeface="Arial Unicode MS" pitchFamily="34" charset="-128"/>
                <a:cs typeface="Arial Unicode MS" pitchFamily="34" charset="-128"/>
                <a:sym typeface="Arial" charset="0"/>
              </a:rPr>
              <a:t>2</a:t>
            </a:r>
          </a:p>
          <a:p>
            <a:pPr>
              <a:buClr>
                <a:srgbClr val="EC008C"/>
              </a:buClr>
            </a:pPr>
            <a:r>
              <a:rPr lang="el-GR" altLang="el-GR" sz="2400" dirty="0" smtClean="0">
                <a:solidFill>
                  <a:srgbClr val="FFFFFF"/>
                </a:solidFill>
                <a:ea typeface="Arial Unicode MS" pitchFamily="34" charset="-128"/>
                <a:cs typeface="Arial Unicode MS" pitchFamily="34" charset="-128"/>
                <a:sym typeface="Arial" charset="0"/>
              </a:rPr>
              <a:t>Τα συμπτώματα που σχετίζονται με την ΕΒΦΘ πιθανόν να περιλαμβάνουν:</a:t>
            </a:r>
            <a:r>
              <a:rPr lang="el-GR" altLang="el-GR" sz="2400" baseline="30000" dirty="0" smtClean="0">
                <a:solidFill>
                  <a:srgbClr val="FFFFFF"/>
                </a:solidFill>
                <a:ea typeface="Arial Unicode MS" pitchFamily="34" charset="-128"/>
                <a:cs typeface="Arial Unicode MS" pitchFamily="34" charset="-128"/>
                <a:sym typeface="Arial" charset="0"/>
              </a:rPr>
              <a:t>1,3</a:t>
            </a:r>
            <a:r>
              <a:rPr lang="el-GR" altLang="el-GR" sz="2400" dirty="0" smtClean="0">
                <a:solidFill>
                  <a:srgbClr val="FFFFFF"/>
                </a:solidFill>
                <a:ea typeface="Arial Unicode MS" pitchFamily="34" charset="-128"/>
                <a:cs typeface="Arial Unicode MS" pitchFamily="34" charset="-128"/>
                <a:sym typeface="Arial" charset="0"/>
              </a:rPr>
              <a:t>	</a:t>
            </a:r>
          </a:p>
          <a:p>
            <a:pPr lvl="1">
              <a:buClr>
                <a:srgbClr val="EC008C"/>
              </a:buClr>
            </a:pPr>
            <a:r>
              <a:rPr lang="el-GR" altLang="el-GR" sz="2400" dirty="0" smtClean="0">
                <a:solidFill>
                  <a:srgbClr val="FFFF00"/>
                </a:solidFill>
                <a:ea typeface="Arial Unicode MS" pitchFamily="34" charset="-128"/>
                <a:cs typeface="Arial Unicode MS" pitchFamily="34" charset="-128"/>
                <a:sym typeface="Arial" charset="0"/>
              </a:rPr>
              <a:t>Οίδημα</a:t>
            </a:r>
          </a:p>
          <a:p>
            <a:pPr lvl="1">
              <a:buClr>
                <a:srgbClr val="EC008C"/>
              </a:buClr>
            </a:pPr>
            <a:r>
              <a:rPr lang="el-GR" altLang="el-GR" sz="2400" dirty="0" smtClean="0">
                <a:solidFill>
                  <a:srgbClr val="FFFF00"/>
                </a:solidFill>
                <a:ea typeface="Arial Unicode MS" pitchFamily="34" charset="-128"/>
                <a:cs typeface="Arial Unicode MS" pitchFamily="34" charset="-128"/>
                <a:sym typeface="Arial" charset="0"/>
              </a:rPr>
              <a:t>Άλγος στα κάτω άκρα</a:t>
            </a:r>
          </a:p>
          <a:p>
            <a:pPr lvl="1">
              <a:buClr>
                <a:srgbClr val="EC008C"/>
              </a:buClr>
            </a:pPr>
            <a:r>
              <a:rPr lang="el-GR" altLang="el-GR" sz="2400" dirty="0" smtClean="0">
                <a:solidFill>
                  <a:srgbClr val="FFFF00"/>
                </a:solidFill>
                <a:ea typeface="Arial Unicode MS" pitchFamily="34" charset="-128"/>
                <a:cs typeface="Arial Unicode MS" pitchFamily="34" charset="-128"/>
                <a:sym typeface="Arial" charset="0"/>
              </a:rPr>
              <a:t>Ευαισθησία στα κάτω άκρα</a:t>
            </a:r>
          </a:p>
          <a:p>
            <a:pPr lvl="1">
              <a:buClr>
                <a:srgbClr val="EC008C"/>
              </a:buClr>
            </a:pPr>
            <a:r>
              <a:rPr lang="el-GR" altLang="el-GR" sz="2400" dirty="0" smtClean="0">
                <a:solidFill>
                  <a:srgbClr val="FFFF00"/>
                </a:solidFill>
                <a:ea typeface="Arial Unicode MS" pitchFamily="34" charset="-128"/>
                <a:cs typeface="Arial Unicode MS" pitchFamily="34" charset="-128"/>
                <a:sym typeface="Arial" charset="0"/>
              </a:rPr>
              <a:t>Ερύθημα </a:t>
            </a:r>
          </a:p>
          <a:p>
            <a:pPr lvl="1">
              <a:buClr>
                <a:srgbClr val="EC008C"/>
              </a:buClr>
            </a:pPr>
            <a:r>
              <a:rPr lang="el-GR" altLang="el-GR" sz="2400" dirty="0" smtClean="0">
                <a:solidFill>
                  <a:srgbClr val="FFFF00"/>
                </a:solidFill>
                <a:ea typeface="Arial Unicode MS" pitchFamily="34" charset="-128"/>
                <a:cs typeface="Arial Unicode MS" pitchFamily="34" charset="-128"/>
                <a:sym typeface="Arial" charset="0"/>
              </a:rPr>
              <a:t>Θερμότητα</a:t>
            </a:r>
          </a:p>
        </p:txBody>
      </p:sp>
      <p:sp>
        <p:nvSpPr>
          <p:cNvPr id="9221" name="Text Box 8"/>
          <p:cNvSpPr txBox="1">
            <a:spLocks noChangeArrowheads="1"/>
          </p:cNvSpPr>
          <p:nvPr/>
        </p:nvSpPr>
        <p:spPr bwMode="auto">
          <a:xfrm>
            <a:off x="7423150" y="5094288"/>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endParaRPr lang="en-US" altLang="el-GR" smtClean="0">
              <a:solidFill>
                <a:srgbClr val="FFFFFF"/>
              </a:solidFill>
              <a:latin typeface="Arial Unicode MS" pitchFamily="34" charset="-128"/>
              <a:ea typeface="Arial Unicode MS" pitchFamily="34" charset="-128"/>
              <a:cs typeface="Arial Unicode MS" pitchFamily="34" charset="-128"/>
            </a:endParaRPr>
          </a:p>
        </p:txBody>
      </p:sp>
      <p:sp>
        <p:nvSpPr>
          <p:cNvPr id="9222" name="Text Box 10"/>
          <p:cNvSpPr txBox="1">
            <a:spLocks noChangeArrowheads="1"/>
          </p:cNvSpPr>
          <p:nvPr/>
        </p:nvSpPr>
        <p:spPr bwMode="auto">
          <a:xfrm>
            <a:off x="704850" y="6283623"/>
            <a:ext cx="732925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SzPct val="100000"/>
            </a:pPr>
            <a:r>
              <a:rPr lang="en-GB" altLang="el-GR" sz="1200" dirty="0" smtClean="0">
                <a:solidFill>
                  <a:srgbClr val="FFFFFF"/>
                </a:solidFill>
                <a:latin typeface="Arial Unicode MS" pitchFamily="34" charset="-128"/>
                <a:ea typeface="Arial Unicode MS" pitchFamily="34" charset="-128"/>
                <a:cs typeface="Arial Unicode MS" pitchFamily="34" charset="-128"/>
              </a:rPr>
              <a:t>1. </a:t>
            </a:r>
            <a:r>
              <a:rPr lang="en-GB" altLang="el-GR" sz="1200" dirty="0" err="1" smtClean="0">
                <a:solidFill>
                  <a:srgbClr val="FFFFFF"/>
                </a:solidFill>
                <a:latin typeface="Arial Unicode MS" pitchFamily="34" charset="-128"/>
                <a:ea typeface="Arial Unicode MS" pitchFamily="34" charset="-128"/>
                <a:cs typeface="Arial Unicode MS" pitchFamily="34" charset="-128"/>
              </a:rPr>
              <a:t>Blann</a:t>
            </a:r>
            <a:r>
              <a:rPr lang="en-GB" altLang="el-GR" sz="1200" dirty="0" smtClean="0">
                <a:solidFill>
                  <a:srgbClr val="FFFFFF"/>
                </a:solidFill>
                <a:latin typeface="Arial Unicode MS" pitchFamily="34" charset="-128"/>
                <a:ea typeface="Arial Unicode MS" pitchFamily="34" charset="-128"/>
                <a:cs typeface="Arial Unicode MS" pitchFamily="34" charset="-128"/>
              </a:rPr>
              <a:t> AD and Lip GY. </a:t>
            </a:r>
            <a:r>
              <a:rPr lang="en-GB" altLang="el-GR" sz="1200" i="1" dirty="0" smtClean="0">
                <a:solidFill>
                  <a:srgbClr val="FFFFFF"/>
                </a:solidFill>
                <a:latin typeface="Arial Unicode MS" pitchFamily="34" charset="-128"/>
                <a:ea typeface="Arial Unicode MS" pitchFamily="34" charset="-128"/>
                <a:cs typeface="Arial Unicode MS" pitchFamily="34" charset="-128"/>
              </a:rPr>
              <a:t>BMJ </a:t>
            </a:r>
            <a:r>
              <a:rPr lang="en-GB" altLang="el-GR" sz="1200" dirty="0" smtClean="0">
                <a:solidFill>
                  <a:srgbClr val="FFFFFF"/>
                </a:solidFill>
                <a:latin typeface="Arial Unicode MS" pitchFamily="34" charset="-128"/>
                <a:ea typeface="Arial Unicode MS" pitchFamily="34" charset="-128"/>
                <a:cs typeface="Arial Unicode MS" pitchFamily="34" charset="-128"/>
              </a:rPr>
              <a:t>2006;332:215–219; 2. </a:t>
            </a:r>
            <a:r>
              <a:rPr lang="en-US" altLang="el-GR" sz="1200" dirty="0" smtClean="0">
                <a:solidFill>
                  <a:srgbClr val="FFFFFF"/>
                </a:solidFill>
                <a:latin typeface="Arial Unicode MS" pitchFamily="34" charset="-128"/>
                <a:ea typeface="Arial Unicode MS" pitchFamily="34" charset="-128"/>
                <a:cs typeface="Arial Unicode MS" pitchFamily="34" charset="-128"/>
              </a:rPr>
              <a:t>Spencer FA. </a:t>
            </a:r>
            <a:r>
              <a:rPr lang="sv-SE" altLang="el-GR" sz="1200" i="1" dirty="0" smtClean="0">
                <a:solidFill>
                  <a:srgbClr val="FFFFFF"/>
                </a:solidFill>
                <a:latin typeface="Arial Unicode MS" pitchFamily="34" charset="-128"/>
                <a:ea typeface="Arial Unicode MS" pitchFamily="34" charset="-128"/>
                <a:cs typeface="Arial Unicode MS" pitchFamily="34" charset="-128"/>
              </a:rPr>
              <a:t>J Gen Intern Med</a:t>
            </a:r>
            <a:r>
              <a:rPr lang="sv-SE" altLang="el-GR" sz="1200" dirty="0" smtClean="0">
                <a:solidFill>
                  <a:srgbClr val="FFFFFF"/>
                </a:solidFill>
                <a:latin typeface="Arial Unicode MS" pitchFamily="34" charset="-128"/>
                <a:ea typeface="Arial Unicode MS" pitchFamily="34" charset="-128"/>
                <a:cs typeface="Arial Unicode MS" pitchFamily="34" charset="-128"/>
              </a:rPr>
              <a:t> 2006 Jul;21:722–727</a:t>
            </a:r>
            <a:endParaRPr lang="en-GB" altLang="el-GR" sz="1200" dirty="0" smtClean="0">
              <a:solidFill>
                <a:srgbClr val="FFFFFF"/>
              </a:solidFill>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buSzPct val="100000"/>
            </a:pPr>
            <a:r>
              <a:rPr lang="en-US" altLang="el-GR" sz="1200" dirty="0" smtClean="0">
                <a:solidFill>
                  <a:srgbClr val="FFFFFF"/>
                </a:solidFill>
                <a:latin typeface="Arial Unicode MS" pitchFamily="34" charset="-128"/>
                <a:ea typeface="Arial Unicode MS" pitchFamily="34" charset="-128"/>
                <a:cs typeface="Arial Unicode MS" pitchFamily="34" charset="-128"/>
              </a:rPr>
              <a:t>3. </a:t>
            </a:r>
            <a:r>
              <a:rPr lang="en-GB" altLang="el-GR" sz="1200" dirty="0" err="1" smtClean="0">
                <a:solidFill>
                  <a:srgbClr val="FFFFFF"/>
                </a:solidFill>
                <a:latin typeface="Arial Unicode MS" pitchFamily="34" charset="-128"/>
                <a:ea typeface="Arial Unicode MS" pitchFamily="34" charset="-128"/>
                <a:cs typeface="Arial Unicode MS" pitchFamily="34" charset="-128"/>
              </a:rPr>
              <a:t>Goldhaber</a:t>
            </a:r>
            <a:r>
              <a:rPr lang="en-GB" altLang="el-GR" sz="1200" dirty="0" smtClean="0">
                <a:solidFill>
                  <a:srgbClr val="FFFFFF"/>
                </a:solidFill>
                <a:latin typeface="Arial Unicode MS" pitchFamily="34" charset="-128"/>
                <a:ea typeface="Arial Unicode MS" pitchFamily="34" charset="-128"/>
                <a:cs typeface="Arial Unicode MS" pitchFamily="34" charset="-128"/>
              </a:rPr>
              <a:t> SZ and Morrison RB. </a:t>
            </a:r>
            <a:r>
              <a:rPr lang="en-GB" altLang="el-GR" sz="1200" i="1" dirty="0" smtClean="0">
                <a:solidFill>
                  <a:srgbClr val="FFFFFF"/>
                </a:solidFill>
                <a:latin typeface="Arial Unicode MS" pitchFamily="34" charset="-128"/>
                <a:ea typeface="Arial Unicode MS" pitchFamily="34" charset="-128"/>
                <a:cs typeface="Arial Unicode MS" pitchFamily="34" charset="-128"/>
              </a:rPr>
              <a:t>Circulation </a:t>
            </a:r>
            <a:r>
              <a:rPr lang="en-GB" altLang="el-GR" sz="1200" dirty="0" smtClean="0">
                <a:solidFill>
                  <a:srgbClr val="FFFFFF"/>
                </a:solidFill>
                <a:latin typeface="Arial Unicode MS" pitchFamily="34" charset="-128"/>
                <a:ea typeface="Arial Unicode MS" pitchFamily="34" charset="-128"/>
                <a:cs typeface="Arial Unicode MS" pitchFamily="34" charset="-128"/>
              </a:rPr>
              <a:t>2002;106:1436–1438; </a:t>
            </a:r>
          </a:p>
        </p:txBody>
      </p:sp>
    </p:spTree>
    <p:extLst>
      <p:ext uri="{BB962C8B-B14F-4D97-AF65-F5344CB8AC3E}">
        <p14:creationId xmlns="" xmlns:p14="http://schemas.microsoft.com/office/powerpoint/2010/main" val="2181663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sz="2000" dirty="0" smtClean="0">
                <a:solidFill>
                  <a:srgbClr val="00B050"/>
                </a:solidFill>
              </a:rPr>
              <a:t>Διάρκεια της θεραπείας</a:t>
            </a:r>
            <a:r>
              <a:rPr lang="en-US" sz="2000" dirty="0" smtClean="0">
                <a:solidFill>
                  <a:srgbClr val="00B050"/>
                </a:solidFill>
              </a:rPr>
              <a:t> </a:t>
            </a:r>
            <a:r>
              <a:rPr lang="el-GR" sz="2000" dirty="0" smtClean="0">
                <a:solidFill>
                  <a:srgbClr val="00B050"/>
                </a:solidFill>
              </a:rPr>
              <a:t>(μετά το 1</a:t>
            </a:r>
            <a:r>
              <a:rPr lang="el-GR" sz="2000" baseline="30000" dirty="0" smtClean="0">
                <a:solidFill>
                  <a:srgbClr val="00B050"/>
                </a:solidFill>
              </a:rPr>
              <a:t>ο</a:t>
            </a:r>
            <a:r>
              <a:rPr lang="el-GR" sz="2000" dirty="0" smtClean="0">
                <a:solidFill>
                  <a:srgbClr val="00B050"/>
                </a:solidFill>
              </a:rPr>
              <a:t> 3μηνο)</a:t>
            </a:r>
            <a:r>
              <a:rPr lang="en-US" sz="2000" dirty="0" smtClean="0">
                <a:solidFill>
                  <a:srgbClr val="00B050"/>
                </a:solidFill>
              </a:rPr>
              <a:t/>
            </a:r>
            <a:br>
              <a:rPr lang="en-US" sz="2000" dirty="0" smtClean="0">
                <a:solidFill>
                  <a:srgbClr val="00B050"/>
                </a:solidFill>
              </a:rPr>
            </a:br>
            <a:r>
              <a:rPr lang="el-GR" sz="2000" dirty="0" smtClean="0"/>
              <a:t> </a:t>
            </a:r>
            <a:r>
              <a:rPr lang="el-GR" sz="3600" dirty="0" smtClean="0">
                <a:solidFill>
                  <a:srgbClr val="00B050"/>
                </a:solidFill>
              </a:rPr>
              <a:t>Κίνδυνος υποτροπής </a:t>
            </a:r>
            <a:r>
              <a:rPr lang="en-US" sz="3600" dirty="0" smtClean="0">
                <a:solidFill>
                  <a:srgbClr val="00B050"/>
                </a:solidFill>
              </a:rPr>
              <a:t>VTE</a:t>
            </a:r>
            <a:r>
              <a:rPr lang="el-GR" sz="3600" dirty="0" smtClean="0">
                <a:solidFill>
                  <a:srgbClr val="00B050"/>
                </a:solidFill>
              </a:rPr>
              <a:t> ανά ασθενή</a:t>
            </a:r>
            <a:endParaRPr lang="el-GR" sz="3600" dirty="0">
              <a:solidFill>
                <a:srgbClr val="00B050"/>
              </a:solidFill>
            </a:endParaRPr>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solidFill>
                  <a:srgbClr val="FFFF00"/>
                </a:solidFill>
              </a:rPr>
              <a:t>	</a:t>
            </a:r>
            <a:r>
              <a:rPr lang="el-GR" u="sng" dirty="0" smtClean="0">
                <a:solidFill>
                  <a:srgbClr val="FFFF00"/>
                </a:solidFill>
              </a:rPr>
              <a:t>Κίνδυνος Υποτροπής:</a:t>
            </a:r>
          </a:p>
          <a:p>
            <a:r>
              <a:rPr lang="el-GR" dirty="0" smtClean="0">
                <a:solidFill>
                  <a:schemeClr val="bg1"/>
                </a:solidFill>
              </a:rPr>
              <a:t>ΦΘΕ </a:t>
            </a:r>
            <a:r>
              <a:rPr lang="el-GR" dirty="0" err="1" smtClean="0">
                <a:solidFill>
                  <a:schemeClr val="bg1"/>
                </a:solidFill>
              </a:rPr>
              <a:t>προκλητή</a:t>
            </a:r>
            <a:r>
              <a:rPr lang="el-GR" dirty="0" smtClean="0">
                <a:solidFill>
                  <a:schemeClr val="bg1"/>
                </a:solidFill>
              </a:rPr>
              <a:t> από </a:t>
            </a:r>
            <a:r>
              <a:rPr lang="el-GR" u="sng" dirty="0" smtClean="0">
                <a:solidFill>
                  <a:schemeClr val="bg1"/>
                </a:solidFill>
              </a:rPr>
              <a:t>χειρουργική επέμβαση </a:t>
            </a:r>
            <a:r>
              <a:rPr lang="el-GR" dirty="0" smtClean="0">
                <a:solidFill>
                  <a:schemeClr val="bg1"/>
                </a:solidFill>
              </a:rPr>
              <a:t>(μείζων </a:t>
            </a:r>
            <a:r>
              <a:rPr lang="el-GR" dirty="0" err="1" smtClean="0">
                <a:solidFill>
                  <a:schemeClr val="bg1"/>
                </a:solidFill>
              </a:rPr>
              <a:t>προκλητός</a:t>
            </a:r>
            <a:r>
              <a:rPr lang="el-GR" dirty="0" smtClean="0">
                <a:solidFill>
                  <a:schemeClr val="bg1"/>
                </a:solidFill>
              </a:rPr>
              <a:t> παράγοντας κινδύνου)</a:t>
            </a:r>
          </a:p>
          <a:p>
            <a:pPr lvl="1"/>
            <a:r>
              <a:rPr lang="el-GR" dirty="0" smtClean="0">
                <a:solidFill>
                  <a:srgbClr val="FFFF00"/>
                </a:solidFill>
              </a:rPr>
              <a:t>3%</a:t>
            </a:r>
            <a:r>
              <a:rPr lang="el-GR" dirty="0" smtClean="0">
                <a:solidFill>
                  <a:schemeClr val="bg1"/>
                </a:solidFill>
              </a:rPr>
              <a:t> υποτροπή στα 5 χρόνια</a:t>
            </a:r>
          </a:p>
          <a:p>
            <a:r>
              <a:rPr lang="el-GR" dirty="0" smtClean="0">
                <a:solidFill>
                  <a:schemeClr val="bg1"/>
                </a:solidFill>
              </a:rPr>
              <a:t>ΦΘΕ </a:t>
            </a:r>
            <a:r>
              <a:rPr lang="el-GR" dirty="0" err="1" smtClean="0">
                <a:solidFill>
                  <a:schemeClr val="bg1"/>
                </a:solidFill>
              </a:rPr>
              <a:t>προκλητή</a:t>
            </a:r>
            <a:r>
              <a:rPr lang="el-GR" dirty="0" smtClean="0">
                <a:solidFill>
                  <a:schemeClr val="bg1"/>
                </a:solidFill>
              </a:rPr>
              <a:t> από </a:t>
            </a:r>
            <a:r>
              <a:rPr lang="el-GR" u="sng" dirty="0" smtClean="0">
                <a:solidFill>
                  <a:schemeClr val="bg1"/>
                </a:solidFill>
              </a:rPr>
              <a:t>μη χειρουργικό παράγοντα </a:t>
            </a:r>
            <a:r>
              <a:rPr lang="el-GR" dirty="0" smtClean="0">
                <a:solidFill>
                  <a:schemeClr val="bg1"/>
                </a:solidFill>
              </a:rPr>
              <a:t>κινδύνου (θεραπεία με οιστρογόνα, εγκυμοσύνη, τραύμα άκρου, πτήση&gt;8ώρες) </a:t>
            </a:r>
          </a:p>
          <a:p>
            <a:pPr lvl="1"/>
            <a:r>
              <a:rPr lang="el-GR" dirty="0" smtClean="0">
                <a:solidFill>
                  <a:srgbClr val="FFFF00"/>
                </a:solidFill>
              </a:rPr>
              <a:t>15%</a:t>
            </a:r>
            <a:r>
              <a:rPr lang="el-GR" dirty="0" smtClean="0">
                <a:solidFill>
                  <a:schemeClr val="bg1"/>
                </a:solidFill>
              </a:rPr>
              <a:t> υποτροπή στα 5 χρόνια</a:t>
            </a:r>
          </a:p>
          <a:p>
            <a:r>
              <a:rPr lang="el-GR" u="sng" dirty="0" smtClean="0">
                <a:solidFill>
                  <a:schemeClr val="bg1"/>
                </a:solidFill>
              </a:rPr>
              <a:t>Ιδιοπαθής</a:t>
            </a:r>
            <a:r>
              <a:rPr lang="el-GR" dirty="0" smtClean="0">
                <a:solidFill>
                  <a:schemeClr val="bg1"/>
                </a:solidFill>
              </a:rPr>
              <a:t> ΦΘΕ</a:t>
            </a:r>
          </a:p>
          <a:p>
            <a:pPr lvl="1"/>
            <a:r>
              <a:rPr lang="el-GR" dirty="0" smtClean="0">
                <a:solidFill>
                  <a:srgbClr val="FFFF00"/>
                </a:solidFill>
              </a:rPr>
              <a:t>30%</a:t>
            </a:r>
            <a:r>
              <a:rPr lang="el-GR" dirty="0" smtClean="0">
                <a:solidFill>
                  <a:schemeClr val="bg1"/>
                </a:solidFill>
              </a:rPr>
              <a:t> υποτροπή στα 5 χρόνια</a:t>
            </a:r>
          </a:p>
          <a:p>
            <a:r>
              <a:rPr lang="en-US" dirty="0" smtClean="0">
                <a:solidFill>
                  <a:schemeClr val="bg1"/>
                </a:solidFill>
              </a:rPr>
              <a:t>‘Cancer-associated thrombosis’</a:t>
            </a:r>
          </a:p>
          <a:p>
            <a:pPr lvl="1"/>
            <a:r>
              <a:rPr lang="el-GR" dirty="0" smtClean="0">
                <a:solidFill>
                  <a:srgbClr val="FFFF00"/>
                </a:solidFill>
              </a:rPr>
              <a:t>15% </a:t>
            </a:r>
            <a:r>
              <a:rPr lang="el-GR" dirty="0" smtClean="0">
                <a:solidFill>
                  <a:schemeClr val="bg1"/>
                </a:solidFill>
              </a:rPr>
              <a:t>υποτροπή </a:t>
            </a:r>
            <a:r>
              <a:rPr lang="el-GR" dirty="0" smtClean="0">
                <a:solidFill>
                  <a:srgbClr val="FFFF00"/>
                </a:solidFill>
              </a:rPr>
              <a:t>κάθε έτος</a:t>
            </a:r>
            <a:r>
              <a:rPr lang="el-GR" dirty="0" smtClean="0">
                <a:solidFill>
                  <a:schemeClr val="bg1"/>
                </a:solidFill>
              </a:rPr>
              <a:t>. Δεν υπολογίζεται η 5ετης υποτροπή λόγω της μεγάλης θνητότητας από τον καρκίνο</a:t>
            </a:r>
          </a:p>
          <a:p>
            <a:pPr lvl="1"/>
            <a:endParaRPr lang="en-US" dirty="0" smtClean="0">
              <a:solidFill>
                <a:schemeClr val="bg1"/>
              </a:solidFill>
            </a:endParaRPr>
          </a:p>
          <a:p>
            <a:pPr lvl="1"/>
            <a:endParaRPr lang="el-GR" dirty="0" smtClean="0">
              <a:solidFill>
                <a:schemeClr val="bg1"/>
              </a:solidFill>
            </a:endParaRPr>
          </a:p>
          <a:p>
            <a:pPr lvl="1"/>
            <a:endParaRPr lang="el-GR" dirty="0" smtClean="0">
              <a:solidFill>
                <a:schemeClr val="bg1"/>
              </a:solidFill>
            </a:endParaRPr>
          </a:p>
          <a:p>
            <a:pPr lvl="1"/>
            <a:endParaRPr lang="el-GR" dirty="0" smtClean="0">
              <a:solidFill>
                <a:schemeClr val="bg1"/>
              </a:solidFill>
            </a:endParaRPr>
          </a:p>
          <a:p>
            <a:pPr lvl="1"/>
            <a:endParaRPr lang="el-GR"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0" y="2463800"/>
            <a:ext cx="5724525" cy="4394200"/>
          </a:xfrm>
          <a:prstGeom prst="rect">
            <a:avLst/>
          </a:prstGeom>
          <a:noFill/>
          <a:ln w="9525">
            <a:noFill/>
            <a:miter lim="800000"/>
            <a:headEnd/>
            <a:tailEnd/>
          </a:ln>
        </p:spPr>
      </p:pic>
      <p:sp>
        <p:nvSpPr>
          <p:cNvPr id="6" name="TextBox 5"/>
          <p:cNvSpPr txBox="1"/>
          <p:nvPr/>
        </p:nvSpPr>
        <p:spPr>
          <a:xfrm>
            <a:off x="6300788" y="4292600"/>
            <a:ext cx="2322495" cy="707886"/>
          </a:xfrm>
          <a:prstGeom prst="rect">
            <a:avLst/>
          </a:prstGeom>
          <a:noFill/>
        </p:spPr>
        <p:txBody>
          <a:bodyPr wrap="none">
            <a:spAutoFit/>
          </a:bodyPr>
          <a:lstStyle/>
          <a:p>
            <a:pPr>
              <a:defRPr/>
            </a:pPr>
            <a:r>
              <a:rPr lang="en-US" sz="2000" dirty="0" err="1">
                <a:solidFill>
                  <a:schemeClr val="bg1"/>
                </a:solidFill>
              </a:rPr>
              <a:t>Prandoni</a:t>
            </a:r>
            <a:r>
              <a:rPr lang="en-US" sz="2000" dirty="0">
                <a:solidFill>
                  <a:schemeClr val="bg1"/>
                </a:solidFill>
              </a:rPr>
              <a:t>, </a:t>
            </a:r>
          </a:p>
          <a:p>
            <a:pPr>
              <a:defRPr/>
            </a:pPr>
            <a:r>
              <a:rPr lang="en-US" sz="2000" dirty="0" err="1">
                <a:solidFill>
                  <a:schemeClr val="bg1"/>
                </a:solidFill>
              </a:rPr>
              <a:t>Haematologica</a:t>
            </a:r>
            <a:r>
              <a:rPr lang="en-US" sz="2000" dirty="0">
                <a:solidFill>
                  <a:schemeClr val="bg1"/>
                </a:solidFill>
              </a:rPr>
              <a:t> 2007</a:t>
            </a:r>
          </a:p>
        </p:txBody>
      </p:sp>
      <p:sp>
        <p:nvSpPr>
          <p:cNvPr id="5124" name="TextBox 6"/>
          <p:cNvSpPr txBox="1">
            <a:spLocks noChangeArrowheads="1"/>
          </p:cNvSpPr>
          <p:nvPr/>
        </p:nvSpPr>
        <p:spPr bwMode="auto">
          <a:xfrm>
            <a:off x="1403350" y="3851275"/>
            <a:ext cx="1038225" cy="369888"/>
          </a:xfrm>
          <a:prstGeom prst="rect">
            <a:avLst/>
          </a:prstGeom>
          <a:noFill/>
          <a:ln w="9525">
            <a:noFill/>
            <a:miter lim="800000"/>
            <a:headEnd/>
            <a:tailEnd/>
          </a:ln>
        </p:spPr>
        <p:txBody>
          <a:bodyPr wrap="none">
            <a:spAutoFit/>
          </a:bodyPr>
          <a:lstStyle/>
          <a:p>
            <a:r>
              <a:rPr lang="en-US" b="1"/>
              <a:t>n=1,626</a:t>
            </a:r>
          </a:p>
        </p:txBody>
      </p:sp>
      <p:sp>
        <p:nvSpPr>
          <p:cNvPr id="5125" name="TextBox 6"/>
          <p:cNvSpPr txBox="1">
            <a:spLocks noChangeArrowheads="1"/>
          </p:cNvSpPr>
          <p:nvPr/>
        </p:nvSpPr>
        <p:spPr bwMode="auto">
          <a:xfrm>
            <a:off x="3814763" y="2700338"/>
            <a:ext cx="1714893" cy="369332"/>
          </a:xfrm>
          <a:prstGeom prst="rect">
            <a:avLst/>
          </a:prstGeom>
          <a:noFill/>
          <a:ln w="9525">
            <a:noFill/>
            <a:miter lim="800000"/>
            <a:headEnd/>
            <a:tailEnd/>
          </a:ln>
        </p:spPr>
        <p:txBody>
          <a:bodyPr wrap="none">
            <a:spAutoFit/>
          </a:bodyPr>
          <a:lstStyle/>
          <a:p>
            <a:r>
              <a:rPr lang="el-GR" b="1" dirty="0" smtClean="0"/>
              <a:t>Ιδιοπαθής ΦΘΝ</a:t>
            </a:r>
            <a:endParaRPr lang="en-US" b="1" dirty="0"/>
          </a:p>
        </p:txBody>
      </p:sp>
      <p:sp>
        <p:nvSpPr>
          <p:cNvPr id="5126" name="TextBox 7"/>
          <p:cNvSpPr txBox="1">
            <a:spLocks noChangeArrowheads="1"/>
          </p:cNvSpPr>
          <p:nvPr/>
        </p:nvSpPr>
        <p:spPr bwMode="auto">
          <a:xfrm>
            <a:off x="3419872" y="4427538"/>
            <a:ext cx="2149306" cy="369332"/>
          </a:xfrm>
          <a:prstGeom prst="rect">
            <a:avLst/>
          </a:prstGeom>
          <a:noFill/>
          <a:ln w="9525">
            <a:noFill/>
            <a:miter lim="800000"/>
            <a:headEnd/>
            <a:tailEnd/>
          </a:ln>
        </p:spPr>
        <p:txBody>
          <a:bodyPr wrap="none">
            <a:spAutoFit/>
          </a:bodyPr>
          <a:lstStyle/>
          <a:p>
            <a:r>
              <a:rPr lang="el-GR" b="1" dirty="0" smtClean="0"/>
              <a:t>Δευτεροπαθής ΦΘΝ</a:t>
            </a:r>
            <a:endParaRPr lang="en-US" b="1" dirty="0"/>
          </a:p>
        </p:txBody>
      </p:sp>
      <p:sp>
        <p:nvSpPr>
          <p:cNvPr id="5127" name="3 - Τίτλος"/>
          <p:cNvSpPr>
            <a:spLocks noGrp="1"/>
          </p:cNvSpPr>
          <p:nvPr>
            <p:ph type="ctrTitle"/>
          </p:nvPr>
        </p:nvSpPr>
        <p:spPr>
          <a:xfrm>
            <a:off x="611560" y="260648"/>
            <a:ext cx="7772400" cy="1470025"/>
          </a:xfrm>
          <a:noFill/>
        </p:spPr>
        <p:txBody>
          <a:bodyPr>
            <a:normAutofit fontScale="90000"/>
          </a:bodyPr>
          <a:lstStyle/>
          <a:p>
            <a:r>
              <a:rPr lang="el-GR" sz="4000" dirty="0" smtClean="0">
                <a:solidFill>
                  <a:srgbClr val="00B050"/>
                </a:solidFill>
              </a:rPr>
              <a:t>Κίνδυνος υποτροπής </a:t>
            </a:r>
            <a:r>
              <a:rPr lang="en-US" sz="4000" dirty="0" smtClean="0">
                <a:solidFill>
                  <a:srgbClr val="00B050"/>
                </a:solidFill>
              </a:rPr>
              <a:t>VTE</a:t>
            </a:r>
            <a:r>
              <a:rPr lang="el-GR" sz="4000" dirty="0" smtClean="0">
                <a:solidFill>
                  <a:srgbClr val="00B050"/>
                </a:solidFill>
              </a:rPr>
              <a:t> ανά ασθενή </a:t>
            </a:r>
            <a:r>
              <a:rPr lang="el-GR" dirty="0" smtClean="0">
                <a:solidFill>
                  <a:srgbClr val="00B050"/>
                </a:solidFill>
              </a:rPr>
              <a:t/>
            </a:r>
            <a:br>
              <a:rPr lang="el-GR" dirty="0" smtClean="0">
                <a:solidFill>
                  <a:srgbClr val="00B050"/>
                </a:solidFill>
              </a:rPr>
            </a:br>
            <a:r>
              <a:rPr lang="en-US" sz="2700" dirty="0" smtClean="0">
                <a:solidFill>
                  <a:srgbClr val="00B050"/>
                </a:solidFill>
              </a:rPr>
              <a:t>(</a:t>
            </a:r>
            <a:r>
              <a:rPr lang="el-GR" sz="2700" dirty="0" smtClean="0">
                <a:solidFill>
                  <a:srgbClr val="00B050"/>
                </a:solidFill>
              </a:rPr>
              <a:t>μετά διακοπή της θεραπείας</a:t>
            </a:r>
            <a:r>
              <a:rPr lang="en-US" sz="2700" dirty="0" smtClean="0">
                <a:solidFill>
                  <a:srgbClr val="00B050"/>
                </a:solidFill>
              </a:rPr>
              <a:t>)</a:t>
            </a:r>
          </a:p>
        </p:txBody>
      </p:sp>
      <p:cxnSp>
        <p:nvCxnSpPr>
          <p:cNvPr id="9" name="8 - Ευθύγραμμο βέλος σύνδεσης"/>
          <p:cNvCxnSpPr/>
          <p:nvPr/>
        </p:nvCxnSpPr>
        <p:spPr>
          <a:xfrm>
            <a:off x="827584" y="3212976"/>
            <a:ext cx="2304256"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a:off x="3131840" y="3212976"/>
            <a:ext cx="2376264"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1475656" y="3429000"/>
            <a:ext cx="1032847" cy="369332"/>
          </a:xfrm>
          <a:prstGeom prst="rect">
            <a:avLst/>
          </a:prstGeom>
          <a:noFill/>
        </p:spPr>
        <p:txBody>
          <a:bodyPr wrap="none" rtlCol="0">
            <a:spAutoFit/>
          </a:bodyPr>
          <a:lstStyle/>
          <a:p>
            <a:r>
              <a:rPr lang="en-US" dirty="0" smtClean="0"/>
              <a:t>8%/</a:t>
            </a:r>
            <a:r>
              <a:rPr lang="el-GR" dirty="0" smtClean="0"/>
              <a:t>ΕΤΟΣ</a:t>
            </a:r>
            <a:endParaRPr lang="el-GR" dirty="0"/>
          </a:p>
        </p:txBody>
      </p:sp>
      <p:sp>
        <p:nvSpPr>
          <p:cNvPr id="17" name="16 - TextBox"/>
          <p:cNvSpPr txBox="1"/>
          <p:nvPr/>
        </p:nvSpPr>
        <p:spPr>
          <a:xfrm>
            <a:off x="3851920" y="3645024"/>
            <a:ext cx="1032847" cy="369332"/>
          </a:xfrm>
          <a:prstGeom prst="rect">
            <a:avLst/>
          </a:prstGeom>
          <a:noFill/>
        </p:spPr>
        <p:txBody>
          <a:bodyPr wrap="none" rtlCol="0">
            <a:spAutoFit/>
          </a:bodyPr>
          <a:lstStyle/>
          <a:p>
            <a:r>
              <a:rPr lang="el-GR" dirty="0" smtClean="0"/>
              <a:t>2</a:t>
            </a:r>
            <a:r>
              <a:rPr lang="en-US" dirty="0" smtClean="0"/>
              <a:t>%/</a:t>
            </a:r>
            <a:r>
              <a:rPr lang="el-GR" dirty="0" smtClean="0"/>
              <a:t>ΕΤΟΣ</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rgbClr val="00B050"/>
                </a:solidFill>
              </a:rPr>
              <a:t>Κίνδυνος υποτροπής </a:t>
            </a:r>
            <a:r>
              <a:rPr lang="en-US" sz="4000" dirty="0" smtClean="0">
                <a:solidFill>
                  <a:srgbClr val="00B050"/>
                </a:solidFill>
              </a:rPr>
              <a:t>VTE</a:t>
            </a:r>
            <a:r>
              <a:rPr lang="el-GR" sz="4000" dirty="0" smtClean="0">
                <a:solidFill>
                  <a:srgbClr val="00B050"/>
                </a:solidFill>
              </a:rPr>
              <a:t> ανά ασθενή </a:t>
            </a:r>
            <a:r>
              <a:rPr lang="el-GR" sz="4800" dirty="0" smtClean="0">
                <a:solidFill>
                  <a:srgbClr val="00B050"/>
                </a:solidFill>
              </a:rPr>
              <a:t/>
            </a:r>
            <a:br>
              <a:rPr lang="el-GR" sz="4800" dirty="0" smtClean="0">
                <a:solidFill>
                  <a:srgbClr val="00B050"/>
                </a:solidFill>
              </a:rPr>
            </a:br>
            <a:r>
              <a:rPr lang="en-US" sz="2700" dirty="0" smtClean="0">
                <a:solidFill>
                  <a:srgbClr val="00B050"/>
                </a:solidFill>
              </a:rPr>
              <a:t>(</a:t>
            </a:r>
            <a:r>
              <a:rPr lang="el-GR" sz="2700" dirty="0" smtClean="0">
                <a:solidFill>
                  <a:srgbClr val="00B050"/>
                </a:solidFill>
              </a:rPr>
              <a:t>μετά διακοπή της θεραπείας</a:t>
            </a:r>
            <a:r>
              <a:rPr lang="en-US" sz="2700" dirty="0" smtClean="0">
                <a:solidFill>
                  <a:srgbClr val="00B050"/>
                </a:solidFill>
              </a:rPr>
              <a:t>)</a:t>
            </a:r>
            <a:endParaRPr lang="el-GR" sz="2700"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1259632" y="1600200"/>
            <a:ext cx="6439600" cy="5257800"/>
          </a:xfrm>
          <a:prstGeom prst="rect">
            <a:avLst/>
          </a:prstGeom>
          <a:noFill/>
          <a:ln w="9525">
            <a:noFill/>
            <a:miter lim="800000"/>
            <a:headEnd/>
            <a:tailEnd/>
          </a:ln>
        </p:spPr>
      </p:pic>
      <p:sp>
        <p:nvSpPr>
          <p:cNvPr id="5" name="TextBox 6"/>
          <p:cNvSpPr txBox="1"/>
          <p:nvPr/>
        </p:nvSpPr>
        <p:spPr>
          <a:xfrm>
            <a:off x="6800909" y="4913033"/>
            <a:ext cx="226222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smtClean="0"/>
              <a:t>Prandoni</a:t>
            </a:r>
            <a:r>
              <a:rPr lang="en-US" dirty="0" smtClean="0"/>
              <a:t>, Blood, 2002</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Θνητότητα </a:t>
            </a:r>
            <a:r>
              <a:rPr lang="el-GR" dirty="0" err="1" smtClean="0">
                <a:solidFill>
                  <a:srgbClr val="00B050"/>
                </a:solidFill>
              </a:rPr>
              <a:t>ΦΘΕ+Καρκίνος</a:t>
            </a:r>
            <a:endParaRPr lang="el-GR" dirty="0">
              <a:solidFill>
                <a:srgbClr val="00B050"/>
              </a:solidFill>
            </a:endParaRPr>
          </a:p>
        </p:txBody>
      </p:sp>
      <p:pic>
        <p:nvPicPr>
          <p:cNvPr id="4" name="3 - Θέση περιεχομένου"/>
          <p:cNvPicPr>
            <a:picLocks noGrp="1" noChangeAspect="1"/>
          </p:cNvPicPr>
          <p:nvPr>
            <p:ph idx="1"/>
          </p:nvPr>
        </p:nvPicPr>
        <p:blipFill>
          <a:blip r:embed="rId2" cstate="print">
            <a:alphaModFix/>
            <a:lum/>
          </a:blip>
          <a:srcRect l="34815" t="31329" r="21872" b="21924"/>
          <a:stretch>
            <a:fillRect/>
          </a:stretch>
        </p:blipFill>
        <p:spPr>
          <a:xfrm>
            <a:off x="422125" y="1503678"/>
            <a:ext cx="8275641" cy="5021665"/>
          </a:xfrm>
          <a:prstGeom prst="rect">
            <a:avLst/>
          </a:prstGeom>
          <a:solidFill>
            <a:srgbClr val="000080"/>
          </a:solid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971550" y="1776413"/>
            <a:ext cx="5119688" cy="5081587"/>
          </a:xfrm>
          <a:prstGeom prst="rect">
            <a:avLst/>
          </a:prstGeom>
          <a:noFill/>
          <a:ln w="9525">
            <a:noFill/>
            <a:miter lim="800000"/>
            <a:headEnd/>
            <a:tailEnd/>
          </a:ln>
        </p:spPr>
      </p:pic>
      <p:sp>
        <p:nvSpPr>
          <p:cNvPr id="66563" name="Title 2"/>
          <p:cNvSpPr>
            <a:spLocks noGrp="1"/>
          </p:cNvSpPr>
          <p:nvPr>
            <p:ph type="title"/>
          </p:nvPr>
        </p:nvSpPr>
        <p:spPr>
          <a:noFill/>
        </p:spPr>
        <p:txBody>
          <a:bodyPr>
            <a:noAutofit/>
          </a:bodyPr>
          <a:lstStyle/>
          <a:p>
            <a:r>
              <a:rPr lang="el-GR" sz="4000" dirty="0" smtClean="0">
                <a:solidFill>
                  <a:srgbClr val="00B050"/>
                </a:solidFill>
                <a:latin typeface="+mn-lt"/>
                <a:cs typeface="Arial" pitchFamily="34" charset="0"/>
              </a:rPr>
              <a:t>Παράγοντες κινδύνου για αιμορραγία</a:t>
            </a:r>
            <a:endParaRPr lang="en-US" sz="4000" dirty="0" smtClean="0">
              <a:solidFill>
                <a:srgbClr val="00B050"/>
              </a:solidFill>
              <a:latin typeface="+mn-lt"/>
              <a:cs typeface="Arial" pitchFamily="34" charset="0"/>
            </a:endParaRPr>
          </a:p>
        </p:txBody>
      </p:sp>
      <p:sp>
        <p:nvSpPr>
          <p:cNvPr id="66564" name="TextBox 3"/>
          <p:cNvSpPr txBox="1">
            <a:spLocks noChangeArrowheads="1"/>
          </p:cNvSpPr>
          <p:nvPr/>
        </p:nvSpPr>
        <p:spPr bwMode="auto">
          <a:xfrm>
            <a:off x="6534150" y="5805488"/>
            <a:ext cx="2224088" cy="584200"/>
          </a:xfrm>
          <a:prstGeom prst="rect">
            <a:avLst/>
          </a:prstGeom>
          <a:noFill/>
          <a:ln w="9525">
            <a:noFill/>
            <a:miter lim="800000"/>
            <a:headEnd/>
            <a:tailEnd/>
          </a:ln>
        </p:spPr>
        <p:txBody>
          <a:bodyPr wrap="none">
            <a:spAutoFit/>
          </a:bodyPr>
          <a:lstStyle/>
          <a:p>
            <a:r>
              <a:rPr lang="en-US" sz="3200">
                <a:solidFill>
                  <a:srgbClr val="FFFF00"/>
                </a:solidFill>
              </a:rPr>
              <a:t>ACCP 2012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noFill/>
        </p:spPr>
        <p:txBody>
          <a:bodyPr>
            <a:normAutofit fontScale="90000"/>
          </a:bodyPr>
          <a:lstStyle/>
          <a:p>
            <a:r>
              <a:rPr lang="el-GR" dirty="0" smtClean="0">
                <a:solidFill>
                  <a:srgbClr val="00B050"/>
                </a:solidFill>
                <a:latin typeface="Arial" pitchFamily="34" charset="0"/>
                <a:cs typeface="Arial" pitchFamily="34" charset="0"/>
              </a:rPr>
              <a:t>Αιμορραγικός κίνδυνος</a:t>
            </a:r>
            <a:r>
              <a:rPr lang="en-US" dirty="0" smtClean="0">
                <a:solidFill>
                  <a:srgbClr val="00B050"/>
                </a:solidFill>
                <a:latin typeface="Arial" pitchFamily="34" charset="0"/>
                <a:cs typeface="Arial" pitchFamily="34" charset="0"/>
              </a:rPr>
              <a:t/>
            </a:r>
            <a:br>
              <a:rPr lang="en-US" dirty="0" smtClean="0">
                <a:solidFill>
                  <a:srgbClr val="00B050"/>
                </a:solidFill>
                <a:latin typeface="Arial" pitchFamily="34" charset="0"/>
                <a:cs typeface="Arial" pitchFamily="34" charset="0"/>
              </a:rPr>
            </a:br>
            <a:r>
              <a:rPr lang="el-GR" dirty="0" smtClean="0">
                <a:solidFill>
                  <a:srgbClr val="00B050"/>
                </a:solidFill>
                <a:latin typeface="Arial" pitchFamily="34" charset="0"/>
                <a:cs typeface="Arial" pitchFamily="34" charset="0"/>
              </a:rPr>
              <a:t>αντιπηκτικής αγωγής</a:t>
            </a:r>
            <a:endParaRPr lang="en-US" dirty="0" smtClean="0">
              <a:solidFill>
                <a:srgbClr val="00B050"/>
              </a:solidFill>
              <a:latin typeface="Arial" pitchFamily="34" charset="0"/>
              <a:cs typeface="Arial" pitchFamily="34" charset="0"/>
            </a:endParaRPr>
          </a:p>
        </p:txBody>
      </p:sp>
      <p:pic>
        <p:nvPicPr>
          <p:cNvPr id="67587" name="Picture 2"/>
          <p:cNvPicPr>
            <a:picLocks noChangeAspect="1" noChangeArrowheads="1"/>
          </p:cNvPicPr>
          <p:nvPr/>
        </p:nvPicPr>
        <p:blipFill>
          <a:blip r:embed="rId3" cstate="print"/>
          <a:srcRect/>
          <a:stretch>
            <a:fillRect/>
          </a:stretch>
        </p:blipFill>
        <p:spPr bwMode="auto">
          <a:xfrm>
            <a:off x="0" y="3284538"/>
            <a:ext cx="9144000" cy="1874837"/>
          </a:xfrm>
          <a:prstGeom prst="rect">
            <a:avLst/>
          </a:prstGeom>
          <a:noFill/>
          <a:ln w="9525">
            <a:noFill/>
            <a:miter lim="800000"/>
            <a:headEnd/>
            <a:tailEnd/>
          </a:ln>
        </p:spPr>
      </p:pic>
      <p:sp>
        <p:nvSpPr>
          <p:cNvPr id="67588" name="TextBox 3"/>
          <p:cNvSpPr txBox="1">
            <a:spLocks noChangeArrowheads="1"/>
          </p:cNvSpPr>
          <p:nvPr/>
        </p:nvSpPr>
        <p:spPr bwMode="auto">
          <a:xfrm>
            <a:off x="6534150" y="5805488"/>
            <a:ext cx="2224088" cy="584200"/>
          </a:xfrm>
          <a:prstGeom prst="rect">
            <a:avLst/>
          </a:prstGeom>
          <a:noFill/>
          <a:ln w="9525">
            <a:noFill/>
            <a:miter lim="800000"/>
            <a:headEnd/>
            <a:tailEnd/>
          </a:ln>
        </p:spPr>
        <p:txBody>
          <a:bodyPr wrap="none">
            <a:spAutoFit/>
          </a:bodyPr>
          <a:lstStyle/>
          <a:p>
            <a:r>
              <a:rPr lang="en-US" sz="3200">
                <a:solidFill>
                  <a:srgbClr val="FFFF00"/>
                </a:solidFill>
              </a:rPr>
              <a:t>ACCP 2012</a:t>
            </a:r>
          </a:p>
        </p:txBody>
      </p:sp>
      <p:sp>
        <p:nvSpPr>
          <p:cNvPr id="5" name="4 - Έλλειψη"/>
          <p:cNvSpPr/>
          <p:nvPr/>
        </p:nvSpPr>
        <p:spPr>
          <a:xfrm>
            <a:off x="7740352" y="4192172"/>
            <a:ext cx="720080" cy="244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7740352" y="4941168"/>
            <a:ext cx="720080" cy="244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7072330" y="2071678"/>
            <a:ext cx="1857388" cy="369332"/>
          </a:xfrm>
          <a:prstGeom prst="rect">
            <a:avLst/>
          </a:prstGeom>
          <a:noFill/>
          <a:ln>
            <a:solidFill>
              <a:srgbClr val="FFFF00"/>
            </a:solidFill>
          </a:ln>
        </p:spPr>
        <p:txBody>
          <a:bodyPr wrap="square" rtlCol="0">
            <a:spAutoFit/>
          </a:bodyPr>
          <a:lstStyle/>
          <a:p>
            <a:r>
              <a:rPr lang="el-GR" dirty="0" smtClean="0">
                <a:solidFill>
                  <a:srgbClr val="FFFF00"/>
                </a:solidFill>
              </a:rPr>
              <a:t>Υψηλού κινδύνου </a:t>
            </a:r>
            <a:endParaRPr lang="el-GR" dirty="0">
              <a:solidFill>
                <a:srgbClr val="FFFF00"/>
              </a:solidFill>
            </a:endParaRPr>
          </a:p>
        </p:txBody>
      </p:sp>
      <p:cxnSp>
        <p:nvCxnSpPr>
          <p:cNvPr id="9" name="8 - Ευθύγραμμο βέλος σύνδεσης"/>
          <p:cNvCxnSpPr>
            <a:stCxn id="7" idx="2"/>
          </p:cNvCxnSpPr>
          <p:nvPr/>
        </p:nvCxnSpPr>
        <p:spPr>
          <a:xfrm rot="16200000" flipH="1">
            <a:off x="7720550" y="2721484"/>
            <a:ext cx="703031" cy="14208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3357554" y="1928802"/>
            <a:ext cx="2357454" cy="369332"/>
          </a:xfrm>
          <a:prstGeom prst="rect">
            <a:avLst/>
          </a:prstGeom>
          <a:noFill/>
          <a:ln>
            <a:solidFill>
              <a:srgbClr val="FFFF00"/>
            </a:solidFill>
          </a:ln>
        </p:spPr>
        <p:txBody>
          <a:bodyPr wrap="square" rtlCol="0">
            <a:spAutoFit/>
          </a:bodyPr>
          <a:lstStyle/>
          <a:p>
            <a:r>
              <a:rPr lang="el-GR" dirty="0" smtClean="0">
                <a:solidFill>
                  <a:srgbClr val="FFFF00"/>
                </a:solidFill>
              </a:rPr>
              <a:t>   Χαμηλού ή μετρίου</a:t>
            </a:r>
            <a:endParaRPr lang="el-GR" dirty="0">
              <a:solidFill>
                <a:srgbClr val="FFFF00"/>
              </a:solidFill>
            </a:endParaRPr>
          </a:p>
        </p:txBody>
      </p:sp>
      <p:cxnSp>
        <p:nvCxnSpPr>
          <p:cNvPr id="12" name="11 - Ευθύγραμμο βέλος σύνδεσης"/>
          <p:cNvCxnSpPr/>
          <p:nvPr/>
        </p:nvCxnSpPr>
        <p:spPr>
          <a:xfrm rot="16200000" flipH="1">
            <a:off x="4750595" y="2464587"/>
            <a:ext cx="928694" cy="57150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rot="5400000">
            <a:off x="3393273" y="2464587"/>
            <a:ext cx="928694" cy="57150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00B050"/>
                </a:solidFill>
              </a:rPr>
              <a:t>Συνέχιση της θεραπείας μετά τους 3 μήνες</a:t>
            </a:r>
            <a:br>
              <a:rPr lang="el-GR" sz="3600" dirty="0" smtClean="0">
                <a:solidFill>
                  <a:srgbClr val="00B050"/>
                </a:solidFill>
              </a:rPr>
            </a:br>
            <a:r>
              <a:rPr lang="el-GR" sz="3600" dirty="0" smtClean="0">
                <a:solidFill>
                  <a:srgbClr val="00B050"/>
                </a:solidFill>
              </a:rPr>
              <a:t>(</a:t>
            </a:r>
            <a:r>
              <a:rPr lang="en-US" sz="3600" dirty="0" smtClean="0">
                <a:solidFill>
                  <a:srgbClr val="00B050"/>
                </a:solidFill>
              </a:rPr>
              <a:t>Extended treatment of VTE</a:t>
            </a:r>
            <a:r>
              <a:rPr lang="el-GR" sz="3600" dirty="0" smtClean="0">
                <a:solidFill>
                  <a:srgbClr val="00B050"/>
                </a:solidFill>
              </a:rPr>
              <a:t>)</a:t>
            </a:r>
            <a:endParaRPr lang="el-GR" sz="3600" dirty="0">
              <a:solidFill>
                <a:srgbClr val="00B050"/>
              </a:solidFill>
            </a:endParaRPr>
          </a:p>
        </p:txBody>
      </p:sp>
      <p:sp>
        <p:nvSpPr>
          <p:cNvPr id="3" name="2 - Θέση περιεχομένου"/>
          <p:cNvSpPr>
            <a:spLocks noGrp="1"/>
          </p:cNvSpPr>
          <p:nvPr>
            <p:ph idx="1"/>
          </p:nvPr>
        </p:nvSpPr>
        <p:spPr/>
        <p:txBody>
          <a:bodyPr>
            <a:normAutofit/>
          </a:bodyPr>
          <a:lstStyle/>
          <a:p>
            <a:pPr marL="342900" lvl="1" indent="-342900">
              <a:buFont typeface="Arial" pitchFamily="34" charset="0"/>
              <a:buChar char="•"/>
            </a:pPr>
            <a:r>
              <a:rPr lang="el-GR" dirty="0" smtClean="0">
                <a:solidFill>
                  <a:schemeClr val="bg1"/>
                </a:solidFill>
              </a:rPr>
              <a:t>Όλα τα </a:t>
            </a:r>
            <a:r>
              <a:rPr lang="en-US" dirty="0" smtClean="0">
                <a:solidFill>
                  <a:schemeClr val="bg1"/>
                </a:solidFill>
              </a:rPr>
              <a:t>DOACs </a:t>
            </a:r>
            <a:r>
              <a:rPr lang="el-GR" dirty="0" smtClean="0">
                <a:solidFill>
                  <a:schemeClr val="bg1"/>
                </a:solidFill>
              </a:rPr>
              <a:t>(εκτός της </a:t>
            </a:r>
            <a:r>
              <a:rPr lang="en-US" dirty="0" err="1" smtClean="0">
                <a:solidFill>
                  <a:schemeClr val="bg1"/>
                </a:solidFill>
              </a:rPr>
              <a:t>edoxaban</a:t>
            </a:r>
            <a:r>
              <a:rPr lang="el-GR" dirty="0" smtClean="0">
                <a:solidFill>
                  <a:schemeClr val="bg1"/>
                </a:solidFill>
              </a:rPr>
              <a:t>)</a:t>
            </a:r>
            <a:r>
              <a:rPr lang="en-US" dirty="0" smtClean="0">
                <a:solidFill>
                  <a:schemeClr val="bg1"/>
                </a:solidFill>
              </a:rPr>
              <a:t> </a:t>
            </a:r>
            <a:r>
              <a:rPr lang="el-GR" dirty="0" smtClean="0">
                <a:solidFill>
                  <a:schemeClr val="bg1"/>
                </a:solidFill>
              </a:rPr>
              <a:t>έχουν συγκριθεί με </a:t>
            </a:r>
            <a:r>
              <a:rPr lang="en-US" dirty="0" smtClean="0">
                <a:solidFill>
                  <a:schemeClr val="bg1"/>
                </a:solidFill>
              </a:rPr>
              <a:t>placebo </a:t>
            </a:r>
            <a:r>
              <a:rPr lang="el-GR" dirty="0" smtClean="0">
                <a:solidFill>
                  <a:schemeClr val="bg1"/>
                </a:solidFill>
              </a:rPr>
              <a:t>για θεραπεία μετά τους 3 μήνες</a:t>
            </a:r>
          </a:p>
          <a:p>
            <a:pPr marL="742950" lvl="2" indent="-342900"/>
            <a:r>
              <a:rPr lang="el-GR" dirty="0" smtClean="0">
                <a:solidFill>
                  <a:schemeClr val="bg1"/>
                </a:solidFill>
              </a:rPr>
              <a:t>Όλα έδειξαν σημαντική ανωτερότητα (</a:t>
            </a:r>
            <a:r>
              <a:rPr lang="en-US" dirty="0" err="1" smtClean="0">
                <a:solidFill>
                  <a:schemeClr val="bg1"/>
                </a:solidFill>
              </a:rPr>
              <a:t>vs</a:t>
            </a:r>
            <a:r>
              <a:rPr lang="en-US" dirty="0" smtClean="0">
                <a:solidFill>
                  <a:schemeClr val="bg1"/>
                </a:solidFill>
              </a:rPr>
              <a:t> placebo) </a:t>
            </a:r>
            <a:r>
              <a:rPr lang="el-GR" dirty="0" smtClean="0">
                <a:solidFill>
                  <a:schemeClr val="bg1"/>
                </a:solidFill>
              </a:rPr>
              <a:t>στην πρόληψη της υποτροπής χωρίς σημαντική αύξηση στη σοβαρή αιμορραγία </a:t>
            </a:r>
          </a:p>
          <a:p>
            <a:r>
              <a:rPr lang="el-GR" sz="2800" dirty="0" smtClean="0">
                <a:solidFill>
                  <a:schemeClr val="bg1"/>
                </a:solidFill>
              </a:rPr>
              <a:t>Η </a:t>
            </a:r>
            <a:r>
              <a:rPr lang="en-US" sz="2800" dirty="0" err="1" smtClean="0">
                <a:solidFill>
                  <a:schemeClr val="bg1"/>
                </a:solidFill>
              </a:rPr>
              <a:t>Dabigatran</a:t>
            </a:r>
            <a:r>
              <a:rPr lang="en-US" sz="2800" dirty="0" smtClean="0">
                <a:solidFill>
                  <a:schemeClr val="bg1"/>
                </a:solidFill>
              </a:rPr>
              <a:t> </a:t>
            </a:r>
            <a:r>
              <a:rPr lang="el-GR" sz="2800" dirty="0" smtClean="0">
                <a:solidFill>
                  <a:schemeClr val="bg1"/>
                </a:solidFill>
              </a:rPr>
              <a:t>είναι το μόνο </a:t>
            </a:r>
            <a:r>
              <a:rPr lang="en-US" sz="2800" dirty="0" smtClean="0">
                <a:solidFill>
                  <a:schemeClr val="bg1"/>
                </a:solidFill>
              </a:rPr>
              <a:t>DOAC </a:t>
            </a:r>
            <a:r>
              <a:rPr lang="el-GR" sz="2800" dirty="0" smtClean="0">
                <a:solidFill>
                  <a:schemeClr val="bg1"/>
                </a:solidFill>
              </a:rPr>
              <a:t>που συγκρίθηκε με </a:t>
            </a:r>
            <a:r>
              <a:rPr lang="el-GR" sz="2800" dirty="0" err="1" smtClean="0">
                <a:solidFill>
                  <a:schemeClr val="bg1"/>
                </a:solidFill>
              </a:rPr>
              <a:t>ουαρφαρίνη</a:t>
            </a:r>
            <a:r>
              <a:rPr lang="el-GR" sz="2800" dirty="0" smtClean="0">
                <a:solidFill>
                  <a:schemeClr val="bg1"/>
                </a:solidFill>
              </a:rPr>
              <a:t> για συνέχιση μετά τους 3 μήνες</a:t>
            </a:r>
          </a:p>
          <a:p>
            <a:pPr lvl="1"/>
            <a:r>
              <a:rPr lang="el-GR" sz="2400" dirty="0" smtClean="0">
                <a:solidFill>
                  <a:schemeClr val="bg1"/>
                </a:solidFill>
              </a:rPr>
              <a:t>Παρόμοια ποσοστά </a:t>
            </a:r>
            <a:r>
              <a:rPr lang="el-GR" sz="2400" u="sng" dirty="0" smtClean="0">
                <a:solidFill>
                  <a:schemeClr val="bg1"/>
                </a:solidFill>
              </a:rPr>
              <a:t>υποτροπής</a:t>
            </a:r>
            <a:r>
              <a:rPr lang="el-GR" sz="2400" dirty="0" smtClean="0">
                <a:solidFill>
                  <a:schemeClr val="bg1"/>
                </a:solidFill>
              </a:rPr>
              <a:t> της ΦΘΕ (1,8</a:t>
            </a:r>
            <a:r>
              <a:rPr lang="en-US" sz="2400" dirty="0" smtClean="0">
                <a:solidFill>
                  <a:schemeClr val="bg1"/>
                </a:solidFill>
              </a:rPr>
              <a:t>%</a:t>
            </a:r>
            <a:r>
              <a:rPr lang="el-GR" sz="2400" dirty="0" smtClean="0">
                <a:solidFill>
                  <a:schemeClr val="bg1"/>
                </a:solidFill>
              </a:rPr>
              <a:t> </a:t>
            </a:r>
            <a:r>
              <a:rPr lang="en-US" sz="2400" dirty="0" err="1" smtClean="0">
                <a:solidFill>
                  <a:schemeClr val="bg1"/>
                </a:solidFill>
              </a:rPr>
              <a:t>vs</a:t>
            </a:r>
            <a:r>
              <a:rPr lang="en-US" sz="2400" dirty="0" smtClean="0">
                <a:solidFill>
                  <a:schemeClr val="bg1"/>
                </a:solidFill>
              </a:rPr>
              <a:t> 1,3%</a:t>
            </a:r>
            <a:r>
              <a:rPr lang="el-GR" sz="2400" dirty="0" smtClean="0">
                <a:solidFill>
                  <a:schemeClr val="bg1"/>
                </a:solidFill>
              </a:rPr>
              <a:t>)</a:t>
            </a:r>
          </a:p>
          <a:p>
            <a:pPr lvl="1"/>
            <a:r>
              <a:rPr lang="el-GR" sz="2400" dirty="0" smtClean="0">
                <a:solidFill>
                  <a:schemeClr val="bg1"/>
                </a:solidFill>
              </a:rPr>
              <a:t>Μικρότερα ποσοστά </a:t>
            </a:r>
            <a:r>
              <a:rPr lang="el-GR" sz="2400" u="sng" dirty="0" smtClean="0">
                <a:solidFill>
                  <a:schemeClr val="bg1"/>
                </a:solidFill>
              </a:rPr>
              <a:t>αιμορραγίας</a:t>
            </a:r>
            <a:endParaRPr lang="en-US" sz="2400" u="sng" dirty="0" smtClean="0">
              <a:solidFill>
                <a:schemeClr val="bg1"/>
              </a:solidFill>
            </a:endParaRPr>
          </a:p>
          <a:p>
            <a:pPr lvl="1">
              <a:buNone/>
            </a:pPr>
            <a:endParaRPr lang="el-GR" dirty="0"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solidFill>
                  <a:srgbClr val="00B050"/>
                </a:solidFill>
              </a:rPr>
              <a:t>Συνέχιση της θεραπείας μετά τους 3 μήνες</a:t>
            </a:r>
            <a:br>
              <a:rPr lang="el-GR" sz="4000" dirty="0" smtClean="0">
                <a:solidFill>
                  <a:srgbClr val="00B050"/>
                </a:solidFill>
              </a:rPr>
            </a:br>
            <a:r>
              <a:rPr lang="el-GR" sz="4000" dirty="0" smtClean="0">
                <a:solidFill>
                  <a:srgbClr val="00B050"/>
                </a:solidFill>
              </a:rPr>
              <a:t>(</a:t>
            </a:r>
            <a:r>
              <a:rPr lang="en-US" sz="4000" dirty="0" smtClean="0">
                <a:solidFill>
                  <a:srgbClr val="00B050"/>
                </a:solidFill>
              </a:rPr>
              <a:t>Extended treatment of VTE</a:t>
            </a:r>
            <a:r>
              <a:rPr lang="el-GR" sz="4000" dirty="0" smtClean="0">
                <a:solidFill>
                  <a:srgbClr val="00B050"/>
                </a:solidFill>
              </a:rPr>
              <a:t>)</a:t>
            </a:r>
            <a:endParaRPr lang="el-GR" sz="4000" dirty="0"/>
          </a:p>
        </p:txBody>
      </p:sp>
      <p:sp>
        <p:nvSpPr>
          <p:cNvPr id="3" name="2 - Θέση περιεχομένου"/>
          <p:cNvSpPr>
            <a:spLocks noGrp="1"/>
          </p:cNvSpPr>
          <p:nvPr>
            <p:ph idx="1"/>
          </p:nvPr>
        </p:nvSpPr>
        <p:spPr/>
        <p:txBody>
          <a:bodyPr/>
          <a:lstStyle/>
          <a:p>
            <a:r>
              <a:rPr lang="en-US" dirty="0" smtClean="0">
                <a:solidFill>
                  <a:srgbClr val="FFFF00"/>
                </a:solidFill>
              </a:rPr>
              <a:t>DOACs </a:t>
            </a:r>
            <a:r>
              <a:rPr lang="en-US" dirty="0" err="1" smtClean="0">
                <a:solidFill>
                  <a:srgbClr val="FFFF00"/>
                </a:solidFill>
              </a:rPr>
              <a:t>vs</a:t>
            </a:r>
            <a:r>
              <a:rPr lang="en-US" dirty="0" smtClean="0">
                <a:solidFill>
                  <a:srgbClr val="FFFF00"/>
                </a:solidFill>
              </a:rPr>
              <a:t> placebo</a:t>
            </a:r>
          </a:p>
          <a:p>
            <a:pPr>
              <a:buNone/>
            </a:pPr>
            <a:r>
              <a:rPr lang="en-US" dirty="0" smtClean="0">
                <a:solidFill>
                  <a:srgbClr val="FFFF00"/>
                </a:solidFill>
              </a:rPr>
              <a:t>	(</a:t>
            </a:r>
            <a:r>
              <a:rPr lang="en-US" dirty="0" err="1" smtClean="0">
                <a:solidFill>
                  <a:srgbClr val="FFFF00"/>
                </a:solidFill>
              </a:rPr>
              <a:t>Dabigatran</a:t>
            </a:r>
            <a:r>
              <a:rPr lang="en-US" dirty="0" smtClean="0">
                <a:solidFill>
                  <a:srgbClr val="FFFF00"/>
                </a:solidFill>
              </a:rPr>
              <a:t> </a:t>
            </a:r>
            <a:r>
              <a:rPr lang="en-US" dirty="0" err="1" smtClean="0">
                <a:solidFill>
                  <a:srgbClr val="FFFF00"/>
                </a:solidFill>
              </a:rPr>
              <a:t>vs</a:t>
            </a:r>
            <a:r>
              <a:rPr lang="en-US" dirty="0" smtClean="0">
                <a:solidFill>
                  <a:srgbClr val="FFFF00"/>
                </a:solidFill>
              </a:rPr>
              <a:t> </a:t>
            </a:r>
            <a:r>
              <a:rPr lang="en-US" dirty="0" err="1" smtClean="0">
                <a:solidFill>
                  <a:srgbClr val="FFFF00"/>
                </a:solidFill>
              </a:rPr>
              <a:t>Warfarin</a:t>
            </a:r>
            <a:r>
              <a:rPr lang="en-US" dirty="0" smtClean="0">
                <a:solidFill>
                  <a:srgbClr val="FFFF00"/>
                </a:solidFill>
              </a:rPr>
              <a:t>)</a:t>
            </a:r>
            <a:endParaRPr lang="el-GR" dirty="0">
              <a:solidFill>
                <a:srgbClr val="FFFF00"/>
              </a:solidFill>
            </a:endParaRPr>
          </a:p>
        </p:txBody>
      </p:sp>
      <p:pic>
        <p:nvPicPr>
          <p:cNvPr id="4098" name="Picture 2"/>
          <p:cNvPicPr>
            <a:picLocks noChangeAspect="1" noChangeArrowheads="1"/>
          </p:cNvPicPr>
          <p:nvPr/>
        </p:nvPicPr>
        <p:blipFill>
          <a:blip r:embed="rId2" cstate="print"/>
          <a:srcRect/>
          <a:stretch>
            <a:fillRect/>
          </a:stretch>
        </p:blipFill>
        <p:spPr bwMode="auto">
          <a:xfrm>
            <a:off x="0" y="2778368"/>
            <a:ext cx="9130604" cy="4079632"/>
          </a:xfrm>
          <a:prstGeom prst="rect">
            <a:avLst/>
          </a:prstGeom>
          <a:noFill/>
          <a:ln w="9525">
            <a:noFill/>
            <a:miter lim="800000"/>
            <a:headEnd/>
            <a:tailEnd/>
          </a:ln>
        </p:spPr>
      </p:pic>
      <p:sp>
        <p:nvSpPr>
          <p:cNvPr id="5" name="4 - Έλλειψη"/>
          <p:cNvSpPr/>
          <p:nvPr/>
        </p:nvSpPr>
        <p:spPr>
          <a:xfrm>
            <a:off x="2000232" y="6000768"/>
            <a:ext cx="971568" cy="268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3762870" y="5991726"/>
            <a:ext cx="971568" cy="268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5643570" y="6000768"/>
            <a:ext cx="971568" cy="268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7358082" y="6000768"/>
            <a:ext cx="971568" cy="268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2000232" y="5572140"/>
            <a:ext cx="971568" cy="268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3786182" y="5572140"/>
            <a:ext cx="114300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5572132" y="5572140"/>
            <a:ext cx="971568" cy="268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a:off x="7286644" y="5572140"/>
            <a:ext cx="971568" cy="2684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Έλλειψη"/>
          <p:cNvSpPr/>
          <p:nvPr/>
        </p:nvSpPr>
        <p:spPr>
          <a:xfrm>
            <a:off x="1928794" y="4929198"/>
            <a:ext cx="1785950" cy="50006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Έλλειψη"/>
          <p:cNvSpPr/>
          <p:nvPr/>
        </p:nvSpPr>
        <p:spPr>
          <a:xfrm>
            <a:off x="3714744" y="4929198"/>
            <a:ext cx="1857388" cy="64294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Έλλειψη"/>
          <p:cNvSpPr/>
          <p:nvPr/>
        </p:nvSpPr>
        <p:spPr>
          <a:xfrm>
            <a:off x="5548069" y="4929197"/>
            <a:ext cx="1714512" cy="62939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sp>
        <p:nvSpPr>
          <p:cNvPr id="16" name="15 - Έλλειψη"/>
          <p:cNvSpPr/>
          <p:nvPr/>
        </p:nvSpPr>
        <p:spPr>
          <a:xfrm>
            <a:off x="7286644" y="4929198"/>
            <a:ext cx="1857356" cy="64294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TextBox"/>
          <p:cNvSpPr txBox="1"/>
          <p:nvPr/>
        </p:nvSpPr>
        <p:spPr>
          <a:xfrm>
            <a:off x="7918304" y="4572008"/>
            <a:ext cx="1213663" cy="369332"/>
          </a:xfrm>
          <a:prstGeom prst="rect">
            <a:avLst/>
          </a:prstGeom>
          <a:solidFill>
            <a:srgbClr val="002060"/>
          </a:solidFill>
        </p:spPr>
        <p:txBody>
          <a:bodyPr wrap="square" rtlCol="0">
            <a:spAutoFit/>
          </a:bodyPr>
          <a:lstStyle/>
          <a:p>
            <a:r>
              <a:rPr lang="el-GR" b="1" u="sng" dirty="0" smtClean="0">
                <a:solidFill>
                  <a:srgbClr val="FFFF00"/>
                </a:solidFill>
              </a:rPr>
              <a:t>υποτροπή</a:t>
            </a:r>
            <a:endParaRPr lang="el-GR" b="1" u="sng" dirty="0">
              <a:solidFill>
                <a:srgbClr val="FFFF00"/>
              </a:solidFill>
            </a:endParaRPr>
          </a:p>
        </p:txBody>
      </p:sp>
      <p:sp>
        <p:nvSpPr>
          <p:cNvPr id="20" name="19 - TextBox"/>
          <p:cNvSpPr txBox="1"/>
          <p:nvPr/>
        </p:nvSpPr>
        <p:spPr>
          <a:xfrm>
            <a:off x="7786710" y="6429396"/>
            <a:ext cx="1357290" cy="369332"/>
          </a:xfrm>
          <a:prstGeom prst="rect">
            <a:avLst/>
          </a:prstGeom>
          <a:solidFill>
            <a:srgbClr val="FFFF00"/>
          </a:solidFill>
        </p:spPr>
        <p:txBody>
          <a:bodyPr wrap="square" rtlCol="0">
            <a:spAutoFit/>
          </a:bodyPr>
          <a:lstStyle/>
          <a:p>
            <a:r>
              <a:rPr lang="el-GR" b="1" u="sng" dirty="0" smtClean="0">
                <a:solidFill>
                  <a:srgbClr val="FF0000"/>
                </a:solidFill>
              </a:rPr>
              <a:t>αιμορραγία</a:t>
            </a:r>
            <a:endParaRPr lang="el-GR" b="1" u="sng" dirty="0">
              <a:solidFill>
                <a:srgbClr val="FF0000"/>
              </a:solidFill>
            </a:endParaRPr>
          </a:p>
        </p:txBody>
      </p:sp>
      <p:cxnSp>
        <p:nvCxnSpPr>
          <p:cNvPr id="22" name="21 - Ευθύγραμμο βέλος σύνδεσης"/>
          <p:cNvCxnSpPr/>
          <p:nvPr/>
        </p:nvCxnSpPr>
        <p:spPr>
          <a:xfrm rot="16200000" flipV="1">
            <a:off x="8215338" y="5929330"/>
            <a:ext cx="500066" cy="50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p:nvPr/>
        </p:nvCxnSpPr>
        <p:spPr>
          <a:xfrm rot="10800000" flipV="1">
            <a:off x="8929718" y="4929198"/>
            <a:ext cx="214282" cy="14287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00B050"/>
                </a:solidFill>
              </a:rPr>
              <a:t>Διάρκεια θεραπείας-</a:t>
            </a:r>
            <a:r>
              <a:rPr lang="el-GR" sz="3600" dirty="0" err="1" smtClean="0">
                <a:solidFill>
                  <a:srgbClr val="00B050"/>
                </a:solidFill>
              </a:rPr>
              <a:t>Προκλητή </a:t>
            </a:r>
            <a:r>
              <a:rPr lang="el-GR" sz="3600" dirty="0" smtClean="0">
                <a:solidFill>
                  <a:srgbClr val="00B050"/>
                </a:solidFill>
              </a:rPr>
              <a:t>ΦΘΕ</a:t>
            </a:r>
            <a:r>
              <a:rPr lang="en-US" sz="3600" dirty="0" smtClean="0">
                <a:solidFill>
                  <a:srgbClr val="00B050"/>
                </a:solidFill>
              </a:rPr>
              <a:t/>
            </a:r>
            <a:br>
              <a:rPr lang="en-US" sz="3600" dirty="0" smtClean="0">
                <a:solidFill>
                  <a:srgbClr val="00B050"/>
                </a:solidFill>
              </a:rPr>
            </a:br>
            <a:r>
              <a:rPr lang="el-GR" sz="3600" dirty="0" smtClean="0">
                <a:solidFill>
                  <a:srgbClr val="00B050"/>
                </a:solidFill>
              </a:rPr>
              <a:t>Συστάσεις </a:t>
            </a:r>
            <a:r>
              <a:rPr lang="en-US" sz="3600" dirty="0" smtClean="0">
                <a:solidFill>
                  <a:srgbClr val="00B050"/>
                </a:solidFill>
              </a:rPr>
              <a:t>ACCP 2016</a:t>
            </a:r>
            <a:endParaRPr lang="el-GR" sz="3600" dirty="0">
              <a:solidFill>
                <a:srgbClr val="00B050"/>
              </a:solidFill>
            </a:endParaRPr>
          </a:p>
        </p:txBody>
      </p:sp>
      <p:sp>
        <p:nvSpPr>
          <p:cNvPr id="3" name="2 - Θέση περιεχομένου"/>
          <p:cNvSpPr>
            <a:spLocks noGrp="1"/>
          </p:cNvSpPr>
          <p:nvPr>
            <p:ph idx="1"/>
          </p:nvPr>
        </p:nvSpPr>
        <p:spPr/>
        <p:txBody>
          <a:bodyPr>
            <a:normAutofit lnSpcReduction="10000"/>
          </a:bodyPr>
          <a:lstStyle/>
          <a:p>
            <a:r>
              <a:rPr lang="el-GR" dirty="0" smtClean="0">
                <a:solidFill>
                  <a:schemeClr val="bg1"/>
                </a:solidFill>
              </a:rPr>
              <a:t>Σε ασθενείς με εγγύς ΕΒΦΘ του άκρου ή ΠΕ που προκλήθηκε από </a:t>
            </a:r>
            <a:r>
              <a:rPr lang="el-GR" u="sng" dirty="0" smtClean="0">
                <a:solidFill>
                  <a:srgbClr val="FFFF00"/>
                </a:solidFill>
              </a:rPr>
              <a:t>χειρουργική επέμβαση</a:t>
            </a:r>
            <a:r>
              <a:rPr lang="el-GR" dirty="0" smtClean="0">
                <a:solidFill>
                  <a:schemeClr val="bg1"/>
                </a:solidFill>
              </a:rPr>
              <a:t>, συνιστούμε θεραπεία με αντιπηκτικά για</a:t>
            </a:r>
            <a:r>
              <a:rPr lang="el-GR" u="sng" dirty="0" smtClean="0">
                <a:solidFill>
                  <a:schemeClr val="bg1"/>
                </a:solidFill>
              </a:rPr>
              <a:t> </a:t>
            </a:r>
            <a:r>
              <a:rPr lang="el-GR" u="sng" dirty="0" smtClean="0">
                <a:solidFill>
                  <a:srgbClr val="FFFF00"/>
                </a:solidFill>
              </a:rPr>
              <a:t>3 μήνες </a:t>
            </a:r>
            <a:r>
              <a:rPr lang="en-US" dirty="0" smtClean="0">
                <a:solidFill>
                  <a:schemeClr val="bg1"/>
                </a:solidFill>
              </a:rPr>
              <a:t>(Grade 1B)</a:t>
            </a:r>
            <a:endParaRPr lang="el-GR" dirty="0" smtClean="0">
              <a:solidFill>
                <a:schemeClr val="bg1"/>
              </a:solidFill>
            </a:endParaRPr>
          </a:p>
          <a:p>
            <a:r>
              <a:rPr lang="el-GR" dirty="0" smtClean="0">
                <a:solidFill>
                  <a:schemeClr val="bg1"/>
                </a:solidFill>
              </a:rPr>
              <a:t>Σε ασθενείς με εγγύς ΕΒΦΘ του άκρου ή ΠΕ που προκλήθηκε από </a:t>
            </a:r>
            <a:r>
              <a:rPr lang="el-GR" dirty="0" smtClean="0">
                <a:solidFill>
                  <a:srgbClr val="FFFF00"/>
                </a:solidFill>
              </a:rPr>
              <a:t>μη</a:t>
            </a:r>
            <a:r>
              <a:rPr lang="el-GR" dirty="0" smtClean="0">
                <a:solidFill>
                  <a:schemeClr val="bg1"/>
                </a:solidFill>
              </a:rPr>
              <a:t> </a:t>
            </a:r>
            <a:r>
              <a:rPr lang="el-GR" dirty="0" smtClean="0">
                <a:solidFill>
                  <a:srgbClr val="FFFF00"/>
                </a:solidFill>
              </a:rPr>
              <a:t>χειρουργικό παροδικό παράγοντα κινδύνου</a:t>
            </a:r>
            <a:r>
              <a:rPr lang="el-GR" dirty="0" smtClean="0">
                <a:solidFill>
                  <a:schemeClr val="bg1"/>
                </a:solidFill>
              </a:rPr>
              <a:t>, συνιστούμε θεραπεία με αντιπηκτικά για </a:t>
            </a:r>
            <a:r>
              <a:rPr lang="el-GR" u="sng" dirty="0" smtClean="0">
                <a:solidFill>
                  <a:srgbClr val="FFFF00"/>
                </a:solidFill>
              </a:rPr>
              <a:t>3 μήνες</a:t>
            </a:r>
            <a:r>
              <a:rPr lang="el-GR" dirty="0" smtClean="0">
                <a:solidFill>
                  <a:srgbClr val="FFFF00"/>
                </a:solidFill>
              </a:rPr>
              <a:t> </a:t>
            </a:r>
            <a:r>
              <a:rPr lang="en-US" dirty="0" smtClean="0">
                <a:solidFill>
                  <a:schemeClr val="bg1"/>
                </a:solidFill>
              </a:rPr>
              <a:t>(Grade 1B)</a:t>
            </a:r>
            <a:endParaRPr lang="el-GR"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00B050"/>
                </a:solidFill>
              </a:rPr>
              <a:t>Διάρκεια θεραπείας-Συστάσεις </a:t>
            </a:r>
            <a:r>
              <a:rPr lang="en-US" sz="3600" dirty="0" smtClean="0">
                <a:solidFill>
                  <a:srgbClr val="00B050"/>
                </a:solidFill>
              </a:rPr>
              <a:t>ACCP 2016</a:t>
            </a:r>
            <a:r>
              <a:rPr lang="el-GR" sz="3600" dirty="0" smtClean="0">
                <a:solidFill>
                  <a:srgbClr val="00B050"/>
                </a:solidFill>
              </a:rPr>
              <a:t/>
            </a:r>
            <a:br>
              <a:rPr lang="el-GR" sz="3600" dirty="0" smtClean="0">
                <a:solidFill>
                  <a:srgbClr val="00B050"/>
                </a:solidFill>
              </a:rPr>
            </a:br>
            <a:r>
              <a:rPr lang="el-GR" sz="3600" dirty="0" smtClean="0">
                <a:solidFill>
                  <a:srgbClr val="00B050"/>
                </a:solidFill>
              </a:rPr>
              <a:t>Ιδιοπαθής  ΦΘΕ ή Υποτροπή</a:t>
            </a:r>
            <a:endParaRPr lang="el-GR" sz="3600" dirty="0"/>
          </a:p>
        </p:txBody>
      </p:sp>
      <p:sp>
        <p:nvSpPr>
          <p:cNvPr id="3" name="2 - Θέση περιεχομένου"/>
          <p:cNvSpPr>
            <a:spLocks noGrp="1"/>
          </p:cNvSpPr>
          <p:nvPr>
            <p:ph idx="1"/>
          </p:nvPr>
        </p:nvSpPr>
        <p:spPr/>
        <p:txBody>
          <a:bodyPr>
            <a:normAutofit fontScale="92500" lnSpcReduction="20000"/>
          </a:bodyPr>
          <a:lstStyle/>
          <a:p>
            <a:r>
              <a:rPr lang="el-GR" dirty="0" smtClean="0">
                <a:solidFill>
                  <a:schemeClr val="bg1"/>
                </a:solidFill>
              </a:rPr>
              <a:t>Σε ασθενείς με πρώτο επεισόδιο ΦΘΕ που είναι </a:t>
            </a:r>
            <a:r>
              <a:rPr lang="el-GR" u="sng" dirty="0" smtClean="0">
                <a:solidFill>
                  <a:srgbClr val="FFFF00"/>
                </a:solidFill>
              </a:rPr>
              <a:t>ιδιοπαθής</a:t>
            </a:r>
            <a:r>
              <a:rPr lang="el-GR" dirty="0" smtClean="0">
                <a:solidFill>
                  <a:schemeClr val="bg1"/>
                </a:solidFill>
              </a:rPr>
              <a:t> εγγύς ΕΒΦΘ του άκρου ή ΠΕ ή </a:t>
            </a:r>
            <a:r>
              <a:rPr lang="el-GR" u="sng" dirty="0" smtClean="0">
                <a:solidFill>
                  <a:srgbClr val="FFFF00"/>
                </a:solidFill>
              </a:rPr>
              <a:t>δεύτερο επεισόδιο ιδιοπαθούς </a:t>
            </a:r>
            <a:r>
              <a:rPr lang="el-GR" dirty="0" smtClean="0">
                <a:solidFill>
                  <a:schemeClr val="bg1"/>
                </a:solidFill>
              </a:rPr>
              <a:t>ΦΘΕ και που έχουν (α) </a:t>
            </a:r>
            <a:r>
              <a:rPr lang="el-GR" dirty="0" smtClean="0">
                <a:solidFill>
                  <a:srgbClr val="FFFF00"/>
                </a:solidFill>
              </a:rPr>
              <a:t>μικρό ή μέτριο αιμορραγικό κίνδυνο </a:t>
            </a:r>
            <a:r>
              <a:rPr lang="el-GR" dirty="0" smtClean="0">
                <a:solidFill>
                  <a:schemeClr val="bg1"/>
                </a:solidFill>
              </a:rPr>
              <a:t>συνιστούμε</a:t>
            </a:r>
            <a:r>
              <a:rPr lang="el-GR" dirty="0" smtClean="0">
                <a:solidFill>
                  <a:srgbClr val="FFFF00"/>
                </a:solidFill>
              </a:rPr>
              <a:t> </a:t>
            </a:r>
            <a:r>
              <a:rPr lang="el-GR" u="sng" dirty="0" smtClean="0">
                <a:solidFill>
                  <a:schemeClr val="bg1"/>
                </a:solidFill>
              </a:rPr>
              <a:t>παρατεταμένη</a:t>
            </a:r>
            <a:r>
              <a:rPr lang="el-GR" dirty="0" smtClean="0">
                <a:solidFill>
                  <a:schemeClr val="bg1"/>
                </a:solidFill>
              </a:rPr>
              <a:t> αντιπηκτική θεραπεία </a:t>
            </a:r>
            <a:r>
              <a:rPr lang="en-US" dirty="0" smtClean="0">
                <a:solidFill>
                  <a:schemeClr val="bg1"/>
                </a:solidFill>
              </a:rPr>
              <a:t> (</a:t>
            </a:r>
            <a:r>
              <a:rPr lang="el-GR" u="sng" dirty="0" smtClean="0">
                <a:solidFill>
                  <a:schemeClr val="bg1"/>
                </a:solidFill>
              </a:rPr>
              <a:t>χωρίς προγραμματισμένη ημερομηνία διακοπής</a:t>
            </a:r>
            <a:r>
              <a:rPr lang="el-GR" dirty="0" smtClean="0">
                <a:solidFill>
                  <a:schemeClr val="bg1"/>
                </a:solidFill>
              </a:rPr>
              <a:t>)</a:t>
            </a:r>
            <a:r>
              <a:rPr lang="en-US" dirty="0" smtClean="0">
                <a:solidFill>
                  <a:schemeClr val="bg1"/>
                </a:solidFill>
              </a:rPr>
              <a:t> </a:t>
            </a:r>
            <a:r>
              <a:rPr lang="el-GR" dirty="0" smtClean="0">
                <a:solidFill>
                  <a:schemeClr val="bg1"/>
                </a:solidFill>
              </a:rPr>
              <a:t>έναντι θεραπείας 3 μηνών</a:t>
            </a:r>
            <a:r>
              <a:rPr lang="en-US" dirty="0" smtClean="0">
                <a:solidFill>
                  <a:schemeClr val="bg1"/>
                </a:solidFill>
              </a:rPr>
              <a:t> (Grade 2B),</a:t>
            </a:r>
            <a:r>
              <a:rPr lang="el-GR" dirty="0" smtClean="0">
                <a:solidFill>
                  <a:schemeClr val="bg1"/>
                </a:solidFill>
              </a:rPr>
              <a:t> και (β) υψηλό </a:t>
            </a:r>
            <a:r>
              <a:rPr lang="el-GR" dirty="0" smtClean="0">
                <a:solidFill>
                  <a:srgbClr val="FFFF00"/>
                </a:solidFill>
              </a:rPr>
              <a:t>αιμορραγικό κίνδυνο</a:t>
            </a:r>
            <a:r>
              <a:rPr lang="en-US" dirty="0" smtClean="0">
                <a:solidFill>
                  <a:srgbClr val="FFFF00"/>
                </a:solidFill>
              </a:rPr>
              <a:t> </a:t>
            </a:r>
            <a:r>
              <a:rPr lang="el-GR" dirty="0" smtClean="0">
                <a:solidFill>
                  <a:schemeClr val="bg1"/>
                </a:solidFill>
              </a:rPr>
              <a:t>συνιστούμε </a:t>
            </a:r>
            <a:r>
              <a:rPr lang="el-GR" u="sng" dirty="0" smtClean="0">
                <a:solidFill>
                  <a:schemeClr val="bg1"/>
                </a:solidFill>
              </a:rPr>
              <a:t>3 μήνες </a:t>
            </a:r>
            <a:r>
              <a:rPr lang="el-GR" dirty="0" smtClean="0">
                <a:solidFill>
                  <a:schemeClr val="bg1"/>
                </a:solidFill>
              </a:rPr>
              <a:t>αντιπηκτική αγωγή έναντι παρατεταμένης </a:t>
            </a:r>
            <a:r>
              <a:rPr lang="en-US" dirty="0" smtClean="0">
                <a:solidFill>
                  <a:schemeClr val="bg1"/>
                </a:solidFill>
              </a:rPr>
              <a:t>(</a:t>
            </a:r>
            <a:r>
              <a:rPr lang="el-GR" dirty="0" smtClean="0">
                <a:solidFill>
                  <a:schemeClr val="bg1"/>
                </a:solidFill>
              </a:rPr>
              <a:t>χωρίς προγραμματισμένη ημερομηνία διακοπής)</a:t>
            </a:r>
            <a:r>
              <a:rPr lang="en-US" dirty="0" smtClean="0">
                <a:solidFill>
                  <a:schemeClr val="bg1"/>
                </a:solidFill>
              </a:rPr>
              <a:t> (Grade 1B</a:t>
            </a:r>
            <a:r>
              <a:rPr lang="el-GR" dirty="0" smtClean="0">
                <a:solidFill>
                  <a:schemeClr val="bg1"/>
                </a:solidFill>
              </a:rPr>
              <a:t>)</a:t>
            </a:r>
          </a:p>
          <a:p>
            <a:endParaRPr lang="el-GR"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533400" y="1600200"/>
            <a:ext cx="7319963" cy="3962400"/>
          </a:xfrm>
          <a:prstGeom prst="rect">
            <a:avLst/>
          </a:prstGeom>
          <a:noFill/>
          <a:ln w="9525">
            <a:noFill/>
            <a:miter lim="800000"/>
            <a:headEnd/>
            <a:tailEnd/>
          </a:ln>
        </p:spPr>
      </p:pic>
      <p:sp>
        <p:nvSpPr>
          <p:cNvPr id="3" name="2 - Τίτλος"/>
          <p:cNvSpPr>
            <a:spLocks noGrp="1"/>
          </p:cNvSpPr>
          <p:nvPr>
            <p:ph type="title"/>
          </p:nvPr>
        </p:nvSpPr>
        <p:spPr>
          <a:noFill/>
        </p:spPr>
        <p:txBody>
          <a:bodyPr>
            <a:normAutofit/>
          </a:bodyPr>
          <a:lstStyle/>
          <a:p>
            <a:r>
              <a:rPr lang="en-GB" altLang="el-GR" dirty="0" err="1" smtClean="0">
                <a:solidFill>
                  <a:srgbClr val="00B050"/>
                </a:solidFill>
                <a:ea typeface="Arial Unicode MS" pitchFamily="34" charset="-128"/>
                <a:cs typeface="Arial Unicode MS" pitchFamily="34" charset="-128"/>
                <a:sym typeface="Arial" charset="0"/>
              </a:rPr>
              <a:t>Κλινικ</a:t>
            </a:r>
            <a:r>
              <a:rPr lang="el-GR" altLang="el-GR" dirty="0" smtClean="0">
                <a:solidFill>
                  <a:srgbClr val="00B050"/>
                </a:solidFill>
                <a:ea typeface="Arial Unicode MS" pitchFamily="34" charset="-128"/>
                <a:cs typeface="Arial Unicode MS" pitchFamily="34" charset="-128"/>
                <a:sym typeface="Arial" charset="0"/>
              </a:rPr>
              <a:t>ή</a:t>
            </a:r>
            <a:r>
              <a:rPr lang="en-GB" altLang="el-GR" dirty="0" smtClean="0">
                <a:solidFill>
                  <a:srgbClr val="00B050"/>
                </a:solidFill>
                <a:ea typeface="Arial Unicode MS" pitchFamily="34" charset="-128"/>
                <a:cs typeface="Arial Unicode MS" pitchFamily="34" charset="-128"/>
                <a:sym typeface="Arial" charset="0"/>
              </a:rPr>
              <a:t> </a:t>
            </a:r>
            <a:r>
              <a:rPr lang="el-GR" altLang="el-GR" dirty="0" smtClean="0">
                <a:solidFill>
                  <a:srgbClr val="00B050"/>
                </a:solidFill>
                <a:ea typeface="Arial Unicode MS" pitchFamily="34" charset="-128"/>
                <a:cs typeface="Arial Unicode MS" pitchFamily="34" charset="-128"/>
                <a:sym typeface="Arial" charset="0"/>
              </a:rPr>
              <a:t>εικόνα </a:t>
            </a:r>
            <a:r>
              <a:rPr lang="en-GB" altLang="el-GR" dirty="0" err="1" smtClean="0">
                <a:solidFill>
                  <a:srgbClr val="00B050"/>
                </a:solidFill>
                <a:ea typeface="Arial Unicode MS" pitchFamily="34" charset="-128"/>
                <a:cs typeface="Arial Unicode MS" pitchFamily="34" charset="-128"/>
                <a:sym typeface="Arial" charset="0"/>
              </a:rPr>
              <a:t>της</a:t>
            </a:r>
            <a:r>
              <a:rPr lang="en-GB" altLang="el-GR" dirty="0" smtClean="0">
                <a:solidFill>
                  <a:srgbClr val="00B050"/>
                </a:solidFill>
                <a:ea typeface="Arial Unicode MS" pitchFamily="34" charset="-128"/>
                <a:cs typeface="Arial Unicode MS" pitchFamily="34" charset="-128"/>
                <a:sym typeface="Arial" charset="0"/>
              </a:rPr>
              <a:t> ΕΒΦΘ </a:t>
            </a:r>
            <a:endParaRPr lang="el-GR" dirty="0" smtClean="0">
              <a:solidFill>
                <a:srgbClr val="FFFF00"/>
              </a:solidFill>
            </a:endParaRPr>
          </a:p>
        </p:txBody>
      </p:sp>
      <p:sp>
        <p:nvSpPr>
          <p:cNvPr id="4" name="3 - TextBox"/>
          <p:cNvSpPr txBox="1"/>
          <p:nvPr/>
        </p:nvSpPr>
        <p:spPr>
          <a:xfrm>
            <a:off x="533400" y="5562600"/>
            <a:ext cx="6096000" cy="9540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l-GR" sz="2800" dirty="0">
                <a:solidFill>
                  <a:schemeClr val="bg1">
                    <a:lumMod val="50000"/>
                  </a:schemeClr>
                </a:solidFill>
                <a:ea typeface="ＭＳ Ｐゴシック" pitchFamily="34" charset="-128"/>
              </a:rPr>
              <a:t>Δεξιό			Αριστερό</a:t>
            </a:r>
          </a:p>
          <a:p>
            <a:r>
              <a:rPr lang="el-GR" sz="2800" dirty="0">
                <a:solidFill>
                  <a:schemeClr val="bg1">
                    <a:lumMod val="50000"/>
                  </a:schemeClr>
                </a:solidFill>
                <a:ea typeface="ＭＳ Ｐゴシック" pitchFamily="34" charset="-128"/>
              </a:rPr>
              <a:t>κάτω άκρο		κάτω άκρο</a:t>
            </a:r>
          </a:p>
        </p:txBody>
      </p:sp>
      <p:sp>
        <p:nvSpPr>
          <p:cNvPr id="4101" name="4 - Δεξιό βέλος"/>
          <p:cNvSpPr>
            <a:spLocks noChangeArrowheads="1"/>
          </p:cNvSpPr>
          <p:nvPr/>
        </p:nvSpPr>
        <p:spPr bwMode="auto">
          <a:xfrm rot="-5400000">
            <a:off x="220663" y="4773613"/>
            <a:ext cx="1149350" cy="304800"/>
          </a:xfrm>
          <a:prstGeom prst="rightArrow">
            <a:avLst>
              <a:gd name="adj1" fmla="val 50000"/>
              <a:gd name="adj2" fmla="val 49998"/>
            </a:avLst>
          </a:prstGeom>
          <a:solidFill>
            <a:schemeClr val="accent1"/>
          </a:solidFill>
          <a:ln w="9525" algn="ctr">
            <a:solidFill>
              <a:schemeClr val="tx1"/>
            </a:solidFill>
            <a:round/>
            <a:headEnd/>
            <a:tailEnd/>
          </a:ln>
        </p:spPr>
        <p:txBody>
          <a:bodyPr/>
          <a:lstStyle/>
          <a:p>
            <a:endParaRPr lang="el-GR"/>
          </a:p>
        </p:txBody>
      </p:sp>
      <p:sp>
        <p:nvSpPr>
          <p:cNvPr id="4102" name="5 - Δεξιό βέλος"/>
          <p:cNvSpPr>
            <a:spLocks noChangeArrowheads="1"/>
          </p:cNvSpPr>
          <p:nvPr/>
        </p:nvSpPr>
        <p:spPr bwMode="auto">
          <a:xfrm rot="-5688513">
            <a:off x="3044825" y="4799013"/>
            <a:ext cx="1501775" cy="304800"/>
          </a:xfrm>
          <a:prstGeom prst="rightArrow">
            <a:avLst>
              <a:gd name="adj1" fmla="val 50000"/>
              <a:gd name="adj2" fmla="val 50001"/>
            </a:avLst>
          </a:prstGeom>
          <a:solidFill>
            <a:schemeClr val="accent1"/>
          </a:solidFill>
          <a:ln w="9525" algn="ctr">
            <a:solidFill>
              <a:schemeClr val="tx1"/>
            </a:solidFill>
            <a:round/>
            <a:headEnd/>
            <a:tailEnd/>
          </a:ln>
        </p:spPr>
        <p:txBody>
          <a:bodyPr/>
          <a:lstStyle/>
          <a:p>
            <a:endParaRPr lang="el-GR"/>
          </a:p>
        </p:txBody>
      </p:sp>
      <p:sp>
        <p:nvSpPr>
          <p:cNvPr id="4103" name="6 - Δεξιό βέλος"/>
          <p:cNvSpPr>
            <a:spLocks noChangeArrowheads="1"/>
          </p:cNvSpPr>
          <p:nvPr/>
        </p:nvSpPr>
        <p:spPr bwMode="auto">
          <a:xfrm rot="20264292" flipV="1">
            <a:off x="4694238" y="5346700"/>
            <a:ext cx="2130425" cy="260350"/>
          </a:xfrm>
          <a:prstGeom prst="rightArrow">
            <a:avLst>
              <a:gd name="adj1" fmla="val 50000"/>
              <a:gd name="adj2" fmla="val 50007"/>
            </a:avLst>
          </a:prstGeom>
          <a:solidFill>
            <a:schemeClr val="accent1"/>
          </a:solidFill>
          <a:ln w="9525" algn="ctr">
            <a:solidFill>
              <a:schemeClr val="tx1"/>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00B050"/>
                </a:solidFill>
              </a:rPr>
              <a:t>Διάρκεια θεραπείας-Συστάσεις </a:t>
            </a:r>
            <a:r>
              <a:rPr lang="en-US" sz="3600" dirty="0" smtClean="0">
                <a:solidFill>
                  <a:srgbClr val="00B050"/>
                </a:solidFill>
              </a:rPr>
              <a:t>ACCP 2016</a:t>
            </a:r>
            <a:r>
              <a:rPr lang="el-GR" sz="3600" dirty="0" smtClean="0">
                <a:solidFill>
                  <a:srgbClr val="00B050"/>
                </a:solidFill>
              </a:rPr>
              <a:t/>
            </a:r>
            <a:br>
              <a:rPr lang="el-GR" sz="3600" dirty="0" smtClean="0">
                <a:solidFill>
                  <a:srgbClr val="00B050"/>
                </a:solidFill>
              </a:rPr>
            </a:br>
            <a:r>
              <a:rPr lang="el-GR" sz="3600" dirty="0" smtClean="0">
                <a:solidFill>
                  <a:srgbClr val="00B050"/>
                </a:solidFill>
              </a:rPr>
              <a:t>Ενεργός Καρκίνος και ΦΘΕ</a:t>
            </a:r>
            <a:endParaRPr lang="el-GR" sz="3600" dirty="0"/>
          </a:p>
        </p:txBody>
      </p:sp>
      <p:sp>
        <p:nvSpPr>
          <p:cNvPr id="3" name="2 - Θέση περιεχομένου"/>
          <p:cNvSpPr>
            <a:spLocks noGrp="1"/>
          </p:cNvSpPr>
          <p:nvPr>
            <p:ph idx="1"/>
          </p:nvPr>
        </p:nvSpPr>
        <p:spPr/>
        <p:txBody>
          <a:bodyPr>
            <a:normAutofit fontScale="92500" lnSpcReduction="20000"/>
          </a:bodyPr>
          <a:lstStyle/>
          <a:p>
            <a:r>
              <a:rPr lang="el-GR" dirty="0" smtClean="0">
                <a:solidFill>
                  <a:schemeClr val="bg1"/>
                </a:solidFill>
              </a:rPr>
              <a:t>Σε ασθενείς με ΕΒΦΘ του άκρου ή ΠΕ και ενεργό καρκίνο </a:t>
            </a:r>
            <a:r>
              <a:rPr lang="en-US" dirty="0" smtClean="0">
                <a:solidFill>
                  <a:schemeClr val="bg1"/>
                </a:solidFill>
              </a:rPr>
              <a:t>(“cancer-associated thrombosis”) </a:t>
            </a:r>
            <a:r>
              <a:rPr lang="el-GR" dirty="0" smtClean="0">
                <a:solidFill>
                  <a:schemeClr val="bg1"/>
                </a:solidFill>
              </a:rPr>
              <a:t>και που (α) </a:t>
            </a:r>
            <a:r>
              <a:rPr lang="el-GR" dirty="0" smtClean="0">
                <a:solidFill>
                  <a:srgbClr val="FFFF00"/>
                </a:solidFill>
              </a:rPr>
              <a:t>δεν έχουν υψηλό αιμορραγικό κίνδυνο</a:t>
            </a:r>
            <a:r>
              <a:rPr lang="en-US" dirty="0" smtClean="0">
                <a:solidFill>
                  <a:srgbClr val="FFFF00"/>
                </a:solidFill>
              </a:rPr>
              <a:t> </a:t>
            </a:r>
            <a:r>
              <a:rPr lang="el-GR" dirty="0" smtClean="0">
                <a:solidFill>
                  <a:schemeClr val="bg1"/>
                </a:solidFill>
              </a:rPr>
              <a:t>συνιστούμε</a:t>
            </a:r>
            <a:r>
              <a:rPr lang="el-GR" dirty="0" smtClean="0">
                <a:solidFill>
                  <a:srgbClr val="FFFF00"/>
                </a:solidFill>
              </a:rPr>
              <a:t> </a:t>
            </a:r>
            <a:r>
              <a:rPr lang="el-GR" u="sng" dirty="0" smtClean="0">
                <a:solidFill>
                  <a:schemeClr val="bg1"/>
                </a:solidFill>
              </a:rPr>
              <a:t>παρατεταμένη</a:t>
            </a:r>
            <a:r>
              <a:rPr lang="el-GR" dirty="0" smtClean="0">
                <a:solidFill>
                  <a:schemeClr val="bg1"/>
                </a:solidFill>
              </a:rPr>
              <a:t> αντιπηκτική θεραπεία </a:t>
            </a:r>
            <a:r>
              <a:rPr lang="en-US" dirty="0" smtClean="0">
                <a:solidFill>
                  <a:schemeClr val="bg1"/>
                </a:solidFill>
              </a:rPr>
              <a:t> (</a:t>
            </a:r>
            <a:r>
              <a:rPr lang="el-GR" dirty="0" smtClean="0">
                <a:solidFill>
                  <a:schemeClr val="bg1"/>
                </a:solidFill>
              </a:rPr>
              <a:t>χωρίς προγραμματισμένη ημερομηνία διακοπής)</a:t>
            </a:r>
            <a:r>
              <a:rPr lang="en-US" dirty="0" smtClean="0">
                <a:solidFill>
                  <a:schemeClr val="bg1"/>
                </a:solidFill>
              </a:rPr>
              <a:t> </a:t>
            </a:r>
            <a:r>
              <a:rPr lang="el-GR" dirty="0" smtClean="0">
                <a:solidFill>
                  <a:schemeClr val="bg1"/>
                </a:solidFill>
              </a:rPr>
              <a:t>έναντι θεραπείας 3 μηνών</a:t>
            </a:r>
            <a:r>
              <a:rPr lang="en-US" dirty="0" smtClean="0">
                <a:solidFill>
                  <a:srgbClr val="FF0000"/>
                </a:solidFill>
              </a:rPr>
              <a:t> </a:t>
            </a:r>
            <a:r>
              <a:rPr lang="en-US" dirty="0" smtClean="0">
                <a:solidFill>
                  <a:schemeClr val="bg1"/>
                </a:solidFill>
              </a:rPr>
              <a:t>(Grade </a:t>
            </a:r>
            <a:r>
              <a:rPr lang="el-GR" dirty="0" smtClean="0">
                <a:solidFill>
                  <a:schemeClr val="bg1"/>
                </a:solidFill>
              </a:rPr>
              <a:t>1</a:t>
            </a:r>
            <a:r>
              <a:rPr lang="en-US" dirty="0" smtClean="0">
                <a:solidFill>
                  <a:schemeClr val="bg1"/>
                </a:solidFill>
              </a:rPr>
              <a:t>B),</a:t>
            </a:r>
            <a:r>
              <a:rPr lang="el-GR" dirty="0" smtClean="0">
                <a:solidFill>
                  <a:schemeClr val="bg1"/>
                </a:solidFill>
              </a:rPr>
              <a:t> ή (β) έχουν </a:t>
            </a:r>
            <a:r>
              <a:rPr lang="el-GR" dirty="0" smtClean="0">
                <a:solidFill>
                  <a:srgbClr val="FFFF00"/>
                </a:solidFill>
              </a:rPr>
              <a:t>υψηλό αιμορραγικό κίνδυνο</a:t>
            </a:r>
            <a:r>
              <a:rPr lang="en-US" dirty="0" smtClean="0">
                <a:solidFill>
                  <a:srgbClr val="FFFF00"/>
                </a:solidFill>
              </a:rPr>
              <a:t> </a:t>
            </a:r>
            <a:r>
              <a:rPr lang="el-GR" dirty="0" smtClean="0">
                <a:solidFill>
                  <a:schemeClr val="bg1"/>
                </a:solidFill>
              </a:rPr>
              <a:t>συνιστούμε</a:t>
            </a:r>
            <a:r>
              <a:rPr lang="el-GR" dirty="0" smtClean="0">
                <a:solidFill>
                  <a:srgbClr val="FFFF00"/>
                </a:solidFill>
              </a:rPr>
              <a:t> </a:t>
            </a:r>
            <a:r>
              <a:rPr lang="el-GR" u="sng" dirty="0" smtClean="0">
                <a:solidFill>
                  <a:schemeClr val="bg1"/>
                </a:solidFill>
              </a:rPr>
              <a:t>παρατεταμένη</a:t>
            </a:r>
            <a:r>
              <a:rPr lang="el-GR" dirty="0" smtClean="0">
                <a:solidFill>
                  <a:schemeClr val="bg1"/>
                </a:solidFill>
              </a:rPr>
              <a:t> αντιπηκτική θεραπεία </a:t>
            </a:r>
            <a:r>
              <a:rPr lang="en-US" dirty="0" smtClean="0">
                <a:solidFill>
                  <a:schemeClr val="bg1"/>
                </a:solidFill>
              </a:rPr>
              <a:t> (</a:t>
            </a:r>
            <a:r>
              <a:rPr lang="el-GR" dirty="0" smtClean="0">
                <a:solidFill>
                  <a:schemeClr val="bg1"/>
                </a:solidFill>
              </a:rPr>
              <a:t>χωρίς προγραμματισμένη ημερομηνία διακοπής)</a:t>
            </a:r>
            <a:r>
              <a:rPr lang="en-US" dirty="0" smtClean="0">
                <a:solidFill>
                  <a:schemeClr val="bg1"/>
                </a:solidFill>
              </a:rPr>
              <a:t> </a:t>
            </a:r>
            <a:r>
              <a:rPr lang="el-GR" dirty="0" smtClean="0">
                <a:solidFill>
                  <a:schemeClr val="bg1"/>
                </a:solidFill>
              </a:rPr>
              <a:t>έναντι θεραπείας 3 μηνών</a:t>
            </a:r>
            <a:r>
              <a:rPr lang="en-US" dirty="0" smtClean="0">
                <a:solidFill>
                  <a:srgbClr val="FF0000"/>
                </a:solidFill>
              </a:rPr>
              <a:t> </a:t>
            </a:r>
            <a:r>
              <a:rPr lang="el-GR" dirty="0" smtClean="0">
                <a:solidFill>
                  <a:srgbClr val="FF0000"/>
                </a:solidFill>
              </a:rPr>
              <a:t> </a:t>
            </a:r>
            <a:r>
              <a:rPr lang="en-US" dirty="0" smtClean="0">
                <a:solidFill>
                  <a:schemeClr val="bg1"/>
                </a:solidFill>
              </a:rPr>
              <a:t>(Grade </a:t>
            </a:r>
            <a:r>
              <a:rPr lang="el-GR" dirty="0" smtClean="0">
                <a:solidFill>
                  <a:schemeClr val="bg1"/>
                </a:solidFill>
              </a:rPr>
              <a:t>2</a:t>
            </a:r>
            <a:r>
              <a:rPr lang="en-US" dirty="0" smtClean="0">
                <a:solidFill>
                  <a:schemeClr val="bg1"/>
                </a:solidFill>
              </a:rPr>
              <a:t>B</a:t>
            </a:r>
            <a:r>
              <a:rPr lang="el-GR" dirty="0" smtClean="0">
                <a:solidFill>
                  <a:schemeClr val="bg1"/>
                </a:solidFill>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00B050"/>
                </a:solidFill>
              </a:rPr>
              <a:t>Συνέχιση της θεραπείας μετά τους 3 μήνες</a:t>
            </a:r>
            <a:br>
              <a:rPr lang="el-GR" sz="3600" dirty="0" smtClean="0">
                <a:solidFill>
                  <a:srgbClr val="00B050"/>
                </a:solidFill>
              </a:rPr>
            </a:br>
            <a:r>
              <a:rPr lang="el-GR" sz="3600" dirty="0" smtClean="0">
                <a:solidFill>
                  <a:srgbClr val="00B050"/>
                </a:solidFill>
              </a:rPr>
              <a:t>(</a:t>
            </a:r>
            <a:r>
              <a:rPr lang="en-US" sz="3600" dirty="0" smtClean="0">
                <a:solidFill>
                  <a:srgbClr val="00B050"/>
                </a:solidFill>
              </a:rPr>
              <a:t>Extended treatment of VTE</a:t>
            </a:r>
            <a:r>
              <a:rPr lang="el-GR" sz="3600" dirty="0" smtClean="0">
                <a:solidFill>
                  <a:srgbClr val="00B050"/>
                </a:solidFill>
              </a:rPr>
              <a:t>)</a:t>
            </a:r>
            <a:endParaRPr lang="el-GR" sz="3600" dirty="0"/>
          </a:p>
        </p:txBody>
      </p:sp>
      <p:sp>
        <p:nvSpPr>
          <p:cNvPr id="3" name="2 - Θέση περιεχομένου"/>
          <p:cNvSpPr>
            <a:spLocks noGrp="1"/>
          </p:cNvSpPr>
          <p:nvPr>
            <p:ph idx="1"/>
          </p:nvPr>
        </p:nvSpPr>
        <p:spPr/>
        <p:txBody>
          <a:bodyPr>
            <a:normAutofit/>
          </a:bodyPr>
          <a:lstStyle/>
          <a:p>
            <a:r>
              <a:rPr lang="el-GR" dirty="0" smtClean="0">
                <a:solidFill>
                  <a:schemeClr val="bg1"/>
                </a:solidFill>
              </a:rPr>
              <a:t>Σε ασθενείς με ΕΦΘ του άκρου ή ΠΕ που λαμβάνουν περαιτέρω θεραπεία, συνιστούμε ότι δεν υπάρχει ανάγκη να αλλάξει το επιλεγμένο αντιπηκτικό μετά τους πρώτους 3 μήνες </a:t>
            </a:r>
            <a:r>
              <a:rPr lang="en-US" dirty="0" smtClean="0">
                <a:solidFill>
                  <a:schemeClr val="bg1"/>
                </a:solidFill>
              </a:rPr>
              <a:t>(Grade 2C)</a:t>
            </a:r>
          </a:p>
          <a:p>
            <a:pPr>
              <a:buNone/>
            </a:pPr>
            <a:r>
              <a:rPr lang="en-US" dirty="0" smtClean="0">
                <a:solidFill>
                  <a:schemeClr val="bg1"/>
                </a:solidFill>
              </a:rPr>
              <a:t>	(</a:t>
            </a:r>
            <a:r>
              <a:rPr lang="el-GR" dirty="0" smtClean="0">
                <a:solidFill>
                  <a:schemeClr val="bg1"/>
                </a:solidFill>
              </a:rPr>
              <a:t>Η δόση της </a:t>
            </a:r>
            <a:r>
              <a:rPr lang="en-US" dirty="0" err="1" smtClean="0">
                <a:solidFill>
                  <a:schemeClr val="bg1"/>
                </a:solidFill>
              </a:rPr>
              <a:t>apixaban</a:t>
            </a:r>
            <a:r>
              <a:rPr lang="en-US" dirty="0" smtClean="0">
                <a:solidFill>
                  <a:schemeClr val="bg1"/>
                </a:solidFill>
              </a:rPr>
              <a:t> </a:t>
            </a:r>
            <a:r>
              <a:rPr lang="el-GR" dirty="0" smtClean="0">
                <a:solidFill>
                  <a:schemeClr val="bg1"/>
                </a:solidFill>
              </a:rPr>
              <a:t>μπορεί να μειωθεί σε 2</a:t>
            </a:r>
            <a:r>
              <a:rPr lang="en-US" dirty="0" smtClean="0">
                <a:solidFill>
                  <a:schemeClr val="bg1"/>
                </a:solidFill>
              </a:rPr>
              <a:t>,5mgx2</a:t>
            </a:r>
            <a:r>
              <a:rPr lang="el-GR" dirty="0" smtClean="0">
                <a:solidFill>
                  <a:schemeClr val="bg1"/>
                </a:solidFill>
              </a:rPr>
              <a:t> μετά τους 3 μήνες</a:t>
            </a:r>
            <a:r>
              <a:rPr lang="en-US" dirty="0" smtClean="0">
                <a:solidFill>
                  <a:schemeClr val="bg1"/>
                </a:solidFill>
              </a:rPr>
              <a:t>)</a:t>
            </a:r>
            <a:r>
              <a:rPr lang="el-GR" dirty="0" smtClean="0">
                <a:solidFill>
                  <a:schemeClr val="bg1"/>
                </a:solidFill>
              </a:rPr>
              <a:t> </a:t>
            </a:r>
          </a:p>
          <a:p>
            <a:endParaRPr lang="el-GR"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solidFill>
                  <a:srgbClr val="00B050"/>
                </a:solidFill>
              </a:rPr>
              <a:t>Διάρκεια θεραπείας- ΕΒΦΘ της </a:t>
            </a:r>
            <a:r>
              <a:rPr lang="el-GR" sz="3200" dirty="0" err="1" smtClean="0">
                <a:solidFill>
                  <a:srgbClr val="00B050"/>
                </a:solidFill>
              </a:rPr>
              <a:t>γαστροκνημίας</a:t>
            </a:r>
            <a:r>
              <a:rPr lang="el-GR" sz="3200" dirty="0" smtClean="0">
                <a:solidFill>
                  <a:srgbClr val="00B050"/>
                </a:solidFill>
              </a:rPr>
              <a:t> </a:t>
            </a:r>
            <a:r>
              <a:rPr lang="en-US" sz="3200" dirty="0" smtClean="0">
                <a:solidFill>
                  <a:srgbClr val="00B050"/>
                </a:solidFill>
              </a:rPr>
              <a:t/>
            </a:r>
            <a:br>
              <a:rPr lang="en-US" sz="3200" dirty="0" smtClean="0">
                <a:solidFill>
                  <a:srgbClr val="00B050"/>
                </a:solidFill>
              </a:rPr>
            </a:br>
            <a:r>
              <a:rPr lang="el-GR" sz="3200" dirty="0" smtClean="0">
                <a:solidFill>
                  <a:srgbClr val="00B050"/>
                </a:solidFill>
              </a:rPr>
              <a:t>Συστάσεις </a:t>
            </a:r>
            <a:r>
              <a:rPr lang="en-US" sz="3200" dirty="0" smtClean="0">
                <a:solidFill>
                  <a:srgbClr val="00B050"/>
                </a:solidFill>
              </a:rPr>
              <a:t>ACCP 2016</a:t>
            </a:r>
            <a:endParaRPr lang="el-GR" sz="3200" dirty="0"/>
          </a:p>
        </p:txBody>
      </p:sp>
      <p:sp>
        <p:nvSpPr>
          <p:cNvPr id="3" name="2 - Θέση περιεχομένου"/>
          <p:cNvSpPr>
            <a:spLocks noGrp="1"/>
          </p:cNvSpPr>
          <p:nvPr>
            <p:ph idx="1"/>
          </p:nvPr>
        </p:nvSpPr>
        <p:spPr/>
        <p:txBody>
          <a:bodyPr>
            <a:normAutofit fontScale="85000" lnSpcReduction="10000"/>
          </a:bodyPr>
          <a:lstStyle/>
          <a:p>
            <a:r>
              <a:rPr lang="el-GR" dirty="0" smtClean="0">
                <a:solidFill>
                  <a:schemeClr val="bg1"/>
                </a:solidFill>
              </a:rPr>
              <a:t>Σε ασθενείς με οξεία άπω ΕΒΦΘ της </a:t>
            </a:r>
            <a:r>
              <a:rPr lang="el-GR" dirty="0" err="1" smtClean="0">
                <a:solidFill>
                  <a:schemeClr val="bg1"/>
                </a:solidFill>
              </a:rPr>
              <a:t>γαστροκνημίας</a:t>
            </a:r>
            <a:r>
              <a:rPr lang="el-GR" dirty="0" smtClean="0">
                <a:solidFill>
                  <a:schemeClr val="bg1"/>
                </a:solidFill>
              </a:rPr>
              <a:t> και (α) </a:t>
            </a:r>
            <a:r>
              <a:rPr lang="el-GR" u="sng" dirty="0" smtClean="0">
                <a:solidFill>
                  <a:schemeClr val="bg1"/>
                </a:solidFill>
              </a:rPr>
              <a:t>χωρίς σοβαρά συμπτώματα ή παράγοντες κινδύνου για επέκταση</a:t>
            </a:r>
            <a:r>
              <a:rPr lang="el-GR" dirty="0" smtClean="0">
                <a:solidFill>
                  <a:schemeClr val="bg1"/>
                </a:solidFill>
              </a:rPr>
              <a:t>, συνιστούμε επαναλαμβανόμενη </a:t>
            </a:r>
            <a:r>
              <a:rPr lang="el-GR" dirty="0" smtClean="0">
                <a:solidFill>
                  <a:srgbClr val="FFFF00"/>
                </a:solidFill>
              </a:rPr>
              <a:t>απεικόνιση</a:t>
            </a:r>
            <a:r>
              <a:rPr lang="el-GR" dirty="0" smtClean="0">
                <a:solidFill>
                  <a:schemeClr val="bg1"/>
                </a:solidFill>
              </a:rPr>
              <a:t> των εν τω </a:t>
            </a:r>
            <a:r>
              <a:rPr lang="el-GR" dirty="0" err="1" smtClean="0">
                <a:solidFill>
                  <a:schemeClr val="bg1"/>
                </a:solidFill>
              </a:rPr>
              <a:t>βάθει</a:t>
            </a:r>
            <a:r>
              <a:rPr lang="el-GR" dirty="0" smtClean="0">
                <a:solidFill>
                  <a:schemeClr val="bg1"/>
                </a:solidFill>
              </a:rPr>
              <a:t> φλεβών για 2 βδομάδες έναντι αντιπηκτικής αγωγής</a:t>
            </a:r>
            <a:r>
              <a:rPr lang="en-US" dirty="0" smtClean="0">
                <a:solidFill>
                  <a:srgbClr val="FF0000"/>
                </a:solidFill>
              </a:rPr>
              <a:t> </a:t>
            </a:r>
            <a:r>
              <a:rPr lang="en-US" dirty="0" smtClean="0">
                <a:solidFill>
                  <a:schemeClr val="bg1"/>
                </a:solidFill>
              </a:rPr>
              <a:t>(Grade 2C)</a:t>
            </a:r>
          </a:p>
          <a:p>
            <a:r>
              <a:rPr lang="el-GR" dirty="0" smtClean="0">
                <a:solidFill>
                  <a:schemeClr val="bg1"/>
                </a:solidFill>
              </a:rPr>
              <a:t>ή </a:t>
            </a:r>
            <a:r>
              <a:rPr lang="en-US" dirty="0" smtClean="0">
                <a:solidFill>
                  <a:schemeClr val="bg1"/>
                </a:solidFill>
              </a:rPr>
              <a:t>(</a:t>
            </a:r>
            <a:r>
              <a:rPr lang="el-GR" dirty="0" smtClean="0">
                <a:solidFill>
                  <a:schemeClr val="bg1"/>
                </a:solidFill>
              </a:rPr>
              <a:t>β</a:t>
            </a:r>
            <a:r>
              <a:rPr lang="en-US" dirty="0" smtClean="0">
                <a:solidFill>
                  <a:schemeClr val="bg1"/>
                </a:solidFill>
              </a:rPr>
              <a:t>) </a:t>
            </a:r>
            <a:r>
              <a:rPr lang="el-GR" u="sng" dirty="0" smtClean="0">
                <a:solidFill>
                  <a:schemeClr val="bg1"/>
                </a:solidFill>
              </a:rPr>
              <a:t>με σοβαρά συμπτώματα ή παράγοντες κινδύνου για επέκταση </a:t>
            </a:r>
            <a:r>
              <a:rPr lang="el-GR" dirty="0" smtClean="0">
                <a:solidFill>
                  <a:schemeClr val="bg1"/>
                </a:solidFill>
              </a:rPr>
              <a:t>συνιστούμε </a:t>
            </a:r>
            <a:r>
              <a:rPr lang="el-GR" dirty="0" smtClean="0">
                <a:solidFill>
                  <a:srgbClr val="FFFF00"/>
                </a:solidFill>
              </a:rPr>
              <a:t>αντιπηκτική αγωγή </a:t>
            </a:r>
            <a:r>
              <a:rPr lang="el-GR" dirty="0" smtClean="0">
                <a:solidFill>
                  <a:schemeClr val="bg1"/>
                </a:solidFill>
              </a:rPr>
              <a:t>έναντι επαναλαμβανόμενης απεικόνισης των εν τω </a:t>
            </a:r>
            <a:r>
              <a:rPr lang="el-GR" dirty="0" err="1" smtClean="0">
                <a:solidFill>
                  <a:schemeClr val="bg1"/>
                </a:solidFill>
              </a:rPr>
              <a:t>βάθει</a:t>
            </a:r>
            <a:r>
              <a:rPr lang="el-GR" dirty="0" smtClean="0">
                <a:solidFill>
                  <a:schemeClr val="bg1"/>
                </a:solidFill>
              </a:rPr>
              <a:t> φλεβών </a:t>
            </a:r>
            <a:r>
              <a:rPr lang="en-US" dirty="0" smtClean="0">
                <a:solidFill>
                  <a:schemeClr val="bg1"/>
                </a:solidFill>
              </a:rPr>
              <a:t>(Grade 2C)</a:t>
            </a:r>
            <a:endParaRPr lang="el-GR" dirty="0" smtClean="0">
              <a:solidFill>
                <a:schemeClr val="bg1"/>
              </a:solidFill>
            </a:endParaRPr>
          </a:p>
          <a:p>
            <a:pPr lvl="1"/>
            <a:r>
              <a:rPr lang="el-GR" dirty="0" smtClean="0">
                <a:solidFill>
                  <a:schemeClr val="bg1"/>
                </a:solidFill>
              </a:rPr>
              <a:t>Μικρός αιμορραγικός κίνδυνος</a:t>
            </a:r>
            <a:endParaRPr lang="el-GR" dirty="0">
              <a:solidFill>
                <a:schemeClr val="bg1"/>
              </a:solidFill>
            </a:endParaRPr>
          </a:p>
        </p:txBody>
      </p:sp>
      <p:sp>
        <p:nvSpPr>
          <p:cNvPr id="4" name="3 - TextBox"/>
          <p:cNvSpPr txBox="1"/>
          <p:nvPr/>
        </p:nvSpPr>
        <p:spPr>
          <a:xfrm>
            <a:off x="1142976" y="6000768"/>
            <a:ext cx="7143800" cy="461665"/>
          </a:xfrm>
          <a:prstGeom prst="rect">
            <a:avLst/>
          </a:prstGeom>
          <a:noFill/>
        </p:spPr>
        <p:txBody>
          <a:bodyPr wrap="square" rtlCol="0">
            <a:spAutoFit/>
          </a:bodyPr>
          <a:lstStyle/>
          <a:p>
            <a:r>
              <a:rPr lang="el-GR" sz="2400" dirty="0" smtClean="0">
                <a:solidFill>
                  <a:srgbClr val="FFFF00"/>
                </a:solidFill>
              </a:rPr>
              <a:t>Χωρίς αγωγή 15% θα επεκταθούν στην ιγνυακή φλέβα</a:t>
            </a:r>
            <a:endParaRPr lang="el-GR" sz="2400"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ΕΒΦΘ της </a:t>
            </a:r>
            <a:r>
              <a:rPr lang="el-GR" dirty="0" err="1" smtClean="0">
                <a:solidFill>
                  <a:srgbClr val="00B050"/>
                </a:solidFill>
              </a:rPr>
              <a:t>γαστροκνημίας</a:t>
            </a:r>
            <a:r>
              <a:rPr lang="el-GR" dirty="0" smtClean="0">
                <a:solidFill>
                  <a:srgbClr val="00B050"/>
                </a:solidFill>
              </a:rPr>
              <a:t/>
            </a:r>
            <a:br>
              <a:rPr lang="el-GR" dirty="0" smtClean="0">
                <a:solidFill>
                  <a:srgbClr val="00B050"/>
                </a:solidFill>
              </a:rPr>
            </a:br>
            <a:r>
              <a:rPr lang="el-GR" dirty="0" smtClean="0">
                <a:solidFill>
                  <a:srgbClr val="00B050"/>
                </a:solidFill>
              </a:rPr>
              <a:t>Παράγοντες κινδύνου για επέκταση</a:t>
            </a:r>
            <a:endParaRPr lang="el-GR" dirty="0"/>
          </a:p>
        </p:txBody>
      </p:sp>
      <p:sp>
        <p:nvSpPr>
          <p:cNvPr id="3" name="2 - Θέση περιεχομένου"/>
          <p:cNvSpPr>
            <a:spLocks noGrp="1"/>
          </p:cNvSpPr>
          <p:nvPr>
            <p:ph idx="1"/>
          </p:nvPr>
        </p:nvSpPr>
        <p:spPr/>
        <p:txBody>
          <a:bodyPr/>
          <a:lstStyle/>
          <a:p>
            <a:r>
              <a:rPr lang="el-GR" dirty="0" smtClean="0">
                <a:solidFill>
                  <a:schemeClr val="bg1"/>
                </a:solidFill>
              </a:rPr>
              <a:t>1. Θετικά </a:t>
            </a:r>
            <a:r>
              <a:rPr lang="en-US" dirty="0" smtClean="0">
                <a:solidFill>
                  <a:schemeClr val="bg1"/>
                </a:solidFill>
              </a:rPr>
              <a:t>D-</a:t>
            </a:r>
            <a:r>
              <a:rPr lang="en-US" dirty="0" err="1" smtClean="0">
                <a:solidFill>
                  <a:schemeClr val="bg1"/>
                </a:solidFill>
              </a:rPr>
              <a:t>dimer</a:t>
            </a:r>
            <a:r>
              <a:rPr lang="en-US" dirty="0" smtClean="0">
                <a:solidFill>
                  <a:schemeClr val="bg1"/>
                </a:solidFill>
              </a:rPr>
              <a:t> </a:t>
            </a:r>
            <a:endParaRPr lang="el-GR" dirty="0" smtClean="0">
              <a:solidFill>
                <a:schemeClr val="bg1"/>
              </a:solidFill>
            </a:endParaRPr>
          </a:p>
          <a:p>
            <a:r>
              <a:rPr lang="el-GR" dirty="0" smtClean="0">
                <a:solidFill>
                  <a:schemeClr val="bg1"/>
                </a:solidFill>
              </a:rPr>
              <a:t>2. Εκτεταμένη θρόμβωση (&gt;5</a:t>
            </a:r>
            <a:r>
              <a:rPr lang="en-US" dirty="0" smtClean="0">
                <a:solidFill>
                  <a:schemeClr val="bg1"/>
                </a:solidFill>
              </a:rPr>
              <a:t>cm</a:t>
            </a:r>
            <a:r>
              <a:rPr lang="el-GR" dirty="0" smtClean="0">
                <a:solidFill>
                  <a:schemeClr val="bg1"/>
                </a:solidFill>
              </a:rPr>
              <a:t> σε μήκος</a:t>
            </a:r>
            <a:r>
              <a:rPr lang="en-US" dirty="0" smtClean="0">
                <a:solidFill>
                  <a:schemeClr val="bg1"/>
                </a:solidFill>
              </a:rPr>
              <a:t>, &gt;7mm</a:t>
            </a:r>
            <a:r>
              <a:rPr lang="el-GR" dirty="0" smtClean="0">
                <a:solidFill>
                  <a:schemeClr val="bg1"/>
                </a:solidFill>
              </a:rPr>
              <a:t> σε διάμετρο, πολλές φλέβες)</a:t>
            </a:r>
          </a:p>
          <a:p>
            <a:r>
              <a:rPr lang="el-GR" dirty="0" smtClean="0">
                <a:solidFill>
                  <a:schemeClr val="bg1"/>
                </a:solidFill>
              </a:rPr>
              <a:t>3. Θρόμβωση πλησίον των εγγύς φλεβών</a:t>
            </a:r>
          </a:p>
          <a:p>
            <a:r>
              <a:rPr lang="el-GR" dirty="0" smtClean="0">
                <a:solidFill>
                  <a:schemeClr val="bg1"/>
                </a:solidFill>
              </a:rPr>
              <a:t>4.Ιδιοπαθής θρόμβωση</a:t>
            </a:r>
          </a:p>
          <a:p>
            <a:r>
              <a:rPr lang="el-GR" dirty="0" smtClean="0">
                <a:solidFill>
                  <a:schemeClr val="bg1"/>
                </a:solidFill>
              </a:rPr>
              <a:t>5. Ενεργός καρκίνος</a:t>
            </a:r>
          </a:p>
          <a:p>
            <a:r>
              <a:rPr lang="el-GR" dirty="0" smtClean="0">
                <a:solidFill>
                  <a:schemeClr val="bg1"/>
                </a:solidFill>
              </a:rPr>
              <a:t>6. Ιστορικό ΦΘΕ</a:t>
            </a:r>
            <a:endParaRPr lang="el-GR"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solidFill>
                  <a:srgbClr val="00B050"/>
                </a:solidFill>
              </a:rPr>
              <a:t>Διάρκεια θεραπείας- ΕΒΦΘ της </a:t>
            </a:r>
            <a:r>
              <a:rPr lang="el-GR" sz="3200" dirty="0" err="1" smtClean="0">
                <a:solidFill>
                  <a:srgbClr val="00B050"/>
                </a:solidFill>
              </a:rPr>
              <a:t>γαστροκνημίας</a:t>
            </a:r>
            <a:r>
              <a:rPr lang="el-GR" sz="3200" dirty="0" smtClean="0">
                <a:solidFill>
                  <a:srgbClr val="00B050"/>
                </a:solidFill>
              </a:rPr>
              <a:t> </a:t>
            </a:r>
            <a:r>
              <a:rPr lang="en-US" sz="3200" dirty="0" smtClean="0">
                <a:solidFill>
                  <a:srgbClr val="00B050"/>
                </a:solidFill>
              </a:rPr>
              <a:t/>
            </a:r>
            <a:br>
              <a:rPr lang="en-US" sz="3200" dirty="0" smtClean="0">
                <a:solidFill>
                  <a:srgbClr val="00B050"/>
                </a:solidFill>
              </a:rPr>
            </a:br>
            <a:r>
              <a:rPr lang="el-GR" sz="3200" dirty="0" smtClean="0">
                <a:solidFill>
                  <a:srgbClr val="00B050"/>
                </a:solidFill>
              </a:rPr>
              <a:t>Συστάσεις </a:t>
            </a:r>
            <a:r>
              <a:rPr lang="en-US" sz="3200" dirty="0" smtClean="0">
                <a:solidFill>
                  <a:srgbClr val="00B050"/>
                </a:solidFill>
              </a:rPr>
              <a:t>ACCP 2016</a:t>
            </a:r>
            <a:endParaRPr lang="el-GR" sz="3200" dirty="0"/>
          </a:p>
        </p:txBody>
      </p:sp>
      <p:sp>
        <p:nvSpPr>
          <p:cNvPr id="3" name="2 - Θέση περιεχομένου"/>
          <p:cNvSpPr>
            <a:spLocks noGrp="1"/>
          </p:cNvSpPr>
          <p:nvPr>
            <p:ph idx="1"/>
          </p:nvPr>
        </p:nvSpPr>
        <p:spPr/>
        <p:txBody>
          <a:bodyPr>
            <a:normAutofit/>
          </a:bodyPr>
          <a:lstStyle/>
          <a:p>
            <a:r>
              <a:rPr lang="el-GR" dirty="0" smtClean="0">
                <a:solidFill>
                  <a:schemeClr val="bg1"/>
                </a:solidFill>
              </a:rPr>
              <a:t>Σε ασθενείς με οξεία άπω ΕΒΦΘ της </a:t>
            </a:r>
            <a:r>
              <a:rPr lang="el-GR" dirty="0" err="1" smtClean="0">
                <a:solidFill>
                  <a:schemeClr val="bg1"/>
                </a:solidFill>
              </a:rPr>
              <a:t>γαστροκνημίας</a:t>
            </a:r>
            <a:r>
              <a:rPr lang="el-GR" dirty="0" smtClean="0">
                <a:solidFill>
                  <a:schemeClr val="bg1"/>
                </a:solidFill>
              </a:rPr>
              <a:t> που αντιμετωπίζονται με επαναλαμβανόμενη απεικόνιση, (α) δεν συνιστούμε αντιπηκτική αγωγή αν ο θρόμβος δεν επεκταθεί </a:t>
            </a:r>
            <a:r>
              <a:rPr lang="en-US" dirty="0" smtClean="0">
                <a:solidFill>
                  <a:schemeClr val="bg1"/>
                </a:solidFill>
              </a:rPr>
              <a:t>(Grade 1B), </a:t>
            </a:r>
            <a:r>
              <a:rPr lang="el-GR" dirty="0" smtClean="0">
                <a:solidFill>
                  <a:schemeClr val="bg1"/>
                </a:solidFill>
              </a:rPr>
              <a:t>(β) συνιστούμε </a:t>
            </a:r>
            <a:r>
              <a:rPr lang="el-GR" dirty="0" smtClean="0">
                <a:solidFill>
                  <a:srgbClr val="FFFF00"/>
                </a:solidFill>
              </a:rPr>
              <a:t>αντιπηκτική αγωγή </a:t>
            </a:r>
            <a:r>
              <a:rPr lang="el-GR" dirty="0" smtClean="0">
                <a:solidFill>
                  <a:schemeClr val="bg1"/>
                </a:solidFill>
              </a:rPr>
              <a:t>αν ο θρόμβος </a:t>
            </a:r>
            <a:r>
              <a:rPr lang="el-GR" u="sng" dirty="0" smtClean="0">
                <a:solidFill>
                  <a:schemeClr val="bg1"/>
                </a:solidFill>
              </a:rPr>
              <a:t>επεκταθεί</a:t>
            </a:r>
            <a:r>
              <a:rPr lang="el-GR" dirty="0" smtClean="0">
                <a:solidFill>
                  <a:schemeClr val="bg1"/>
                </a:solidFill>
              </a:rPr>
              <a:t>  και παραμένει εντοπισμένος στις άπω φλέβες</a:t>
            </a:r>
            <a:r>
              <a:rPr lang="en-US" dirty="0" smtClean="0">
                <a:solidFill>
                  <a:schemeClr val="bg1"/>
                </a:solidFill>
              </a:rPr>
              <a:t> (Grade 2C), </a:t>
            </a:r>
            <a:r>
              <a:rPr lang="el-GR" dirty="0" smtClean="0">
                <a:solidFill>
                  <a:schemeClr val="bg1"/>
                </a:solidFill>
              </a:rPr>
              <a:t>ή επεκταθεί στις εγγύς φλέβες </a:t>
            </a:r>
            <a:r>
              <a:rPr lang="en-US" dirty="0" smtClean="0">
                <a:solidFill>
                  <a:schemeClr val="bg1"/>
                </a:solidFill>
              </a:rPr>
              <a:t>(Grade 1B)</a:t>
            </a:r>
            <a:endParaRPr lang="el-GR" dirty="0" smtClean="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00B050"/>
                </a:solidFill>
              </a:rPr>
              <a:t>Διάρκεια θεραπείας-Συστάσεις </a:t>
            </a:r>
            <a:r>
              <a:rPr lang="en-US" sz="3600" dirty="0" smtClean="0">
                <a:solidFill>
                  <a:srgbClr val="00B050"/>
                </a:solidFill>
              </a:rPr>
              <a:t>ACCP 2016</a:t>
            </a:r>
            <a:r>
              <a:rPr lang="el-GR" sz="3600" dirty="0" smtClean="0">
                <a:solidFill>
                  <a:srgbClr val="00B050"/>
                </a:solidFill>
              </a:rPr>
              <a:t/>
            </a:r>
            <a:br>
              <a:rPr lang="el-GR" sz="3600" dirty="0" smtClean="0">
                <a:solidFill>
                  <a:srgbClr val="00B050"/>
                </a:solidFill>
              </a:rPr>
            </a:br>
            <a:r>
              <a:rPr lang="el-GR" sz="3600" dirty="0" err="1" smtClean="0">
                <a:solidFill>
                  <a:srgbClr val="00B050"/>
                </a:solidFill>
              </a:rPr>
              <a:t>Προκλητή</a:t>
            </a:r>
            <a:r>
              <a:rPr lang="el-GR" sz="3600" dirty="0" smtClean="0">
                <a:solidFill>
                  <a:srgbClr val="00B050"/>
                </a:solidFill>
              </a:rPr>
              <a:t> ΕΒΦΘ της </a:t>
            </a:r>
            <a:r>
              <a:rPr lang="el-GR" sz="3600" dirty="0" err="1" smtClean="0">
                <a:solidFill>
                  <a:srgbClr val="00B050"/>
                </a:solidFill>
              </a:rPr>
              <a:t>γαστροκνημίας</a:t>
            </a:r>
            <a:endParaRPr lang="el-GR" sz="3600" dirty="0"/>
          </a:p>
        </p:txBody>
      </p:sp>
      <p:sp>
        <p:nvSpPr>
          <p:cNvPr id="3" name="2 - Θέση περιεχομένου"/>
          <p:cNvSpPr>
            <a:spLocks noGrp="1"/>
          </p:cNvSpPr>
          <p:nvPr>
            <p:ph idx="1"/>
          </p:nvPr>
        </p:nvSpPr>
        <p:spPr/>
        <p:txBody>
          <a:bodyPr>
            <a:normAutofit/>
          </a:bodyPr>
          <a:lstStyle/>
          <a:p>
            <a:r>
              <a:rPr lang="el-GR" dirty="0" smtClean="0">
                <a:solidFill>
                  <a:schemeClr val="bg1"/>
                </a:solidFill>
              </a:rPr>
              <a:t>Σε ασθενείς με μεμονωμένη άπω ΕΒΦΘ της </a:t>
            </a:r>
            <a:r>
              <a:rPr lang="el-GR" dirty="0" err="1" smtClean="0">
                <a:solidFill>
                  <a:schemeClr val="bg1"/>
                </a:solidFill>
              </a:rPr>
              <a:t>γαστροκνημίας</a:t>
            </a:r>
            <a:r>
              <a:rPr lang="el-GR" dirty="0" smtClean="0">
                <a:solidFill>
                  <a:schemeClr val="bg1"/>
                </a:solidFill>
              </a:rPr>
              <a:t> που προκλήθηκε από </a:t>
            </a:r>
            <a:r>
              <a:rPr lang="el-GR" dirty="0" smtClean="0">
                <a:solidFill>
                  <a:srgbClr val="FFFF00"/>
                </a:solidFill>
              </a:rPr>
              <a:t>χειρουργική επέμβαση</a:t>
            </a:r>
            <a:r>
              <a:rPr lang="el-GR" dirty="0" smtClean="0">
                <a:solidFill>
                  <a:schemeClr val="bg1"/>
                </a:solidFill>
              </a:rPr>
              <a:t> ή από </a:t>
            </a:r>
            <a:r>
              <a:rPr lang="el-GR" dirty="0" smtClean="0">
                <a:solidFill>
                  <a:srgbClr val="FFFF00"/>
                </a:solidFill>
              </a:rPr>
              <a:t>μη</a:t>
            </a:r>
            <a:r>
              <a:rPr lang="el-GR" dirty="0" smtClean="0">
                <a:solidFill>
                  <a:schemeClr val="bg1"/>
                </a:solidFill>
              </a:rPr>
              <a:t> </a:t>
            </a:r>
            <a:r>
              <a:rPr lang="el-GR" dirty="0" smtClean="0">
                <a:solidFill>
                  <a:srgbClr val="FFFF00"/>
                </a:solidFill>
              </a:rPr>
              <a:t>χειρουργικό παροδικό παράγοντα κινδύνου </a:t>
            </a:r>
            <a:r>
              <a:rPr lang="el-GR" dirty="0" smtClean="0">
                <a:solidFill>
                  <a:schemeClr val="bg1"/>
                </a:solidFill>
              </a:rPr>
              <a:t>συνιστούμε θεραπεία με αντιπηκτικά για </a:t>
            </a:r>
            <a:r>
              <a:rPr lang="el-GR" u="sng" dirty="0" smtClean="0">
                <a:solidFill>
                  <a:srgbClr val="FFFF00"/>
                </a:solidFill>
              </a:rPr>
              <a:t>3 μήνες </a:t>
            </a:r>
            <a:r>
              <a:rPr lang="en-US" dirty="0" smtClean="0">
                <a:solidFill>
                  <a:schemeClr val="bg1"/>
                </a:solidFill>
              </a:rPr>
              <a:t>(Grade 1B)</a:t>
            </a:r>
            <a:endParaRPr lang="el-GR" dirty="0" smtClean="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00B050"/>
                </a:solidFill>
              </a:rPr>
              <a:t>Διάρκεια θεραπείας-Συστάσεις </a:t>
            </a:r>
            <a:r>
              <a:rPr lang="en-US" sz="3600" dirty="0" smtClean="0">
                <a:solidFill>
                  <a:srgbClr val="00B050"/>
                </a:solidFill>
              </a:rPr>
              <a:t>ACCP 2016</a:t>
            </a:r>
            <a:r>
              <a:rPr lang="el-GR" sz="3600" dirty="0" smtClean="0">
                <a:solidFill>
                  <a:srgbClr val="00B050"/>
                </a:solidFill>
              </a:rPr>
              <a:t/>
            </a:r>
            <a:br>
              <a:rPr lang="el-GR" sz="3600" dirty="0" smtClean="0">
                <a:solidFill>
                  <a:srgbClr val="00B050"/>
                </a:solidFill>
              </a:rPr>
            </a:br>
            <a:r>
              <a:rPr lang="el-GR" sz="3600" dirty="0" smtClean="0">
                <a:solidFill>
                  <a:srgbClr val="00B050"/>
                </a:solidFill>
              </a:rPr>
              <a:t>Ιδιοπαθής  ΦΘΕ</a:t>
            </a:r>
            <a:endParaRPr lang="el-GR" sz="3600" dirty="0"/>
          </a:p>
        </p:txBody>
      </p:sp>
      <p:sp>
        <p:nvSpPr>
          <p:cNvPr id="3" name="2 - Θέση περιεχομένου"/>
          <p:cNvSpPr>
            <a:spLocks noGrp="1"/>
          </p:cNvSpPr>
          <p:nvPr>
            <p:ph idx="1"/>
          </p:nvPr>
        </p:nvSpPr>
        <p:spPr/>
        <p:txBody>
          <a:bodyPr>
            <a:normAutofit/>
          </a:bodyPr>
          <a:lstStyle/>
          <a:p>
            <a:r>
              <a:rPr lang="el-GR" dirty="0" smtClean="0">
                <a:solidFill>
                  <a:schemeClr val="bg1"/>
                </a:solidFill>
              </a:rPr>
              <a:t>Σε ασθενείς με ιδιοπαθή εγγύς ΕΒΦΘ ή ΠΕ που σταματάνε την αντιπηκτική αγωγή και δεν έχουν αντένδειξη στην ασπιρίνη, συνιστούμε </a:t>
            </a:r>
            <a:r>
              <a:rPr lang="el-GR" dirty="0" smtClean="0">
                <a:solidFill>
                  <a:srgbClr val="FFFF00"/>
                </a:solidFill>
              </a:rPr>
              <a:t>ασπιρίνη</a:t>
            </a:r>
            <a:r>
              <a:rPr lang="el-GR" dirty="0" smtClean="0">
                <a:solidFill>
                  <a:schemeClr val="bg1"/>
                </a:solidFill>
              </a:rPr>
              <a:t> έναντι μη χορήγησης ασπιρίνης για πρόληψη υποτροπής ΦΘΕ </a:t>
            </a:r>
            <a:r>
              <a:rPr lang="en-US" dirty="0" smtClean="0">
                <a:solidFill>
                  <a:schemeClr val="bg1"/>
                </a:solidFill>
              </a:rPr>
              <a:t>(Grade 2B)</a:t>
            </a:r>
            <a:endParaRPr lang="el-GR"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12360" y="6237312"/>
            <a:ext cx="992579" cy="369332"/>
          </a:xfrm>
          <a:prstGeom prst="rect">
            <a:avLst/>
          </a:prstGeom>
          <a:noFill/>
        </p:spPr>
        <p:txBody>
          <a:bodyPr wrap="none" rtlCol="0">
            <a:spAutoFit/>
          </a:bodyPr>
          <a:lstStyle/>
          <a:p>
            <a:r>
              <a:rPr lang="en-US" dirty="0" smtClean="0">
                <a:solidFill>
                  <a:srgbClr val="FFFF00"/>
                </a:solidFill>
              </a:rPr>
              <a:t>ICS 2013</a:t>
            </a:r>
            <a:endParaRPr lang="en-US" dirty="0">
              <a:solidFill>
                <a:srgbClr val="FFFF00"/>
              </a:solidFill>
            </a:endParaRPr>
          </a:p>
        </p:txBody>
      </p:sp>
      <p:sp>
        <p:nvSpPr>
          <p:cNvPr id="8" name="Title 1"/>
          <p:cNvSpPr>
            <a:spLocks noGrp="1"/>
          </p:cNvSpPr>
          <p:nvPr>
            <p:ph type="title"/>
          </p:nvPr>
        </p:nvSpPr>
        <p:spPr>
          <a:noFill/>
        </p:spPr>
        <p:txBody>
          <a:bodyPr>
            <a:normAutofit/>
          </a:bodyPr>
          <a:lstStyle/>
          <a:p>
            <a:r>
              <a:rPr lang="el-GR" dirty="0" smtClean="0">
                <a:solidFill>
                  <a:srgbClr val="00B050"/>
                </a:solidFill>
              </a:rPr>
              <a:t>ΦΘΝ στην κύηση</a:t>
            </a:r>
            <a:endParaRPr lang="en-US" dirty="0">
              <a:solidFill>
                <a:srgbClr val="00B050"/>
              </a:solidFill>
            </a:endParaRPr>
          </a:p>
        </p:txBody>
      </p:sp>
      <p:sp>
        <p:nvSpPr>
          <p:cNvPr id="5" name="Content Placeholder 4"/>
          <p:cNvSpPr>
            <a:spLocks noGrp="1"/>
          </p:cNvSpPr>
          <p:nvPr>
            <p:ph idx="1"/>
          </p:nvPr>
        </p:nvSpPr>
        <p:spPr/>
        <p:txBody>
          <a:bodyPr>
            <a:normAutofit/>
          </a:bodyPr>
          <a:lstStyle/>
          <a:p>
            <a:r>
              <a:rPr lang="el-GR" dirty="0" smtClean="0">
                <a:solidFill>
                  <a:schemeClr val="bg1"/>
                </a:solidFill>
              </a:rPr>
              <a:t>Η ΗΜΜΒ είναι η θεραπεία εκλογής για όλη τη διάρκεια της κύησης και για τη λοχεία (χαμηλό επίπεδο απόδειξης) </a:t>
            </a:r>
            <a:endParaRPr lang="en-US" dirty="0" smtClean="0">
              <a:solidFill>
                <a:schemeClr val="bg1"/>
              </a:solidFill>
            </a:endParaRPr>
          </a:p>
          <a:p>
            <a:pPr lvl="0"/>
            <a:r>
              <a:rPr lang="el-GR" dirty="0" smtClean="0">
                <a:solidFill>
                  <a:schemeClr val="bg1"/>
                </a:solidFill>
                <a:cs typeface="Arial" pitchFamily="34" charset="0"/>
              </a:rPr>
              <a:t>Αντιπηκτική αγωγή ως το πέρας της λοχείας και τουλάχιστον 3 μήνες</a:t>
            </a:r>
            <a:endParaRPr lang="en-GB" dirty="0" smtClean="0">
              <a:solidFill>
                <a:schemeClr val="bg1"/>
              </a:solidFill>
              <a:cs typeface="Arial" pitchFamily="34" charset="0"/>
            </a:endParaRPr>
          </a:p>
          <a:p>
            <a:endParaRPr lang="el-GR" dirty="0" smtClean="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l-GR" sz="3600" dirty="0" smtClean="0">
                <a:solidFill>
                  <a:srgbClr val="00B050"/>
                </a:solidFill>
                <a:latin typeface="+mn-lt"/>
              </a:rPr>
              <a:t>Αντενδείξεις Αντιπηκτικής Αγωγής</a:t>
            </a:r>
            <a:endParaRPr lang="en-GB" sz="3600" dirty="0" smtClean="0">
              <a:solidFill>
                <a:srgbClr val="00B050"/>
              </a:solidFill>
              <a:latin typeface="+mn-lt"/>
            </a:endParaRPr>
          </a:p>
        </p:txBody>
      </p:sp>
      <p:sp>
        <p:nvSpPr>
          <p:cNvPr id="53251" name="Rectangle 3"/>
          <p:cNvSpPr>
            <a:spLocks noGrp="1" noChangeArrowheads="1"/>
          </p:cNvSpPr>
          <p:nvPr>
            <p:ph type="body" idx="1"/>
          </p:nvPr>
        </p:nvSpPr>
        <p:spPr/>
        <p:txBody>
          <a:bodyPr/>
          <a:lstStyle/>
          <a:p>
            <a:pPr eaLnBrk="1" hangingPunct="1"/>
            <a:r>
              <a:rPr lang="el-GR" u="sng" dirty="0" smtClean="0">
                <a:solidFill>
                  <a:srgbClr val="FFFF00"/>
                </a:solidFill>
              </a:rPr>
              <a:t>Απόλυτες</a:t>
            </a:r>
            <a:r>
              <a:rPr lang="en-US" u="sng" dirty="0" smtClean="0">
                <a:solidFill>
                  <a:srgbClr val="FFFF00"/>
                </a:solidFill>
              </a:rPr>
              <a:t>:</a:t>
            </a:r>
            <a:endParaRPr lang="el-GR" u="sng" dirty="0" smtClean="0">
              <a:solidFill>
                <a:srgbClr val="FFFF00"/>
              </a:solidFill>
            </a:endParaRPr>
          </a:p>
          <a:p>
            <a:pPr lvl="1" eaLnBrk="1" hangingPunct="1"/>
            <a:r>
              <a:rPr lang="el-GR" dirty="0" smtClean="0">
                <a:solidFill>
                  <a:schemeClr val="bg1"/>
                </a:solidFill>
              </a:rPr>
              <a:t>Ενεργός αιμορραγία</a:t>
            </a:r>
          </a:p>
          <a:p>
            <a:pPr lvl="1" eaLnBrk="1" hangingPunct="1"/>
            <a:r>
              <a:rPr lang="el-GR" dirty="0" smtClean="0">
                <a:solidFill>
                  <a:schemeClr val="bg1"/>
                </a:solidFill>
              </a:rPr>
              <a:t>Σοβαρή αιμορραγική διάθεση ή </a:t>
            </a:r>
            <a:r>
              <a:rPr lang="en-US" dirty="0" smtClean="0">
                <a:solidFill>
                  <a:schemeClr val="bg1"/>
                </a:solidFill>
              </a:rPr>
              <a:t>PLT&lt;20.000/mm</a:t>
            </a:r>
            <a:r>
              <a:rPr lang="en-US" sz="1200" dirty="0" smtClean="0">
                <a:solidFill>
                  <a:schemeClr val="bg1"/>
                </a:solidFill>
              </a:rPr>
              <a:t>3</a:t>
            </a:r>
          </a:p>
          <a:p>
            <a:pPr lvl="1" eaLnBrk="1" hangingPunct="1"/>
            <a:r>
              <a:rPr lang="en-US" dirty="0" smtClean="0">
                <a:solidFill>
                  <a:schemeClr val="bg1"/>
                </a:solidFill>
              </a:rPr>
              <a:t>N/X </a:t>
            </a:r>
            <a:r>
              <a:rPr lang="el-GR" dirty="0" smtClean="0">
                <a:solidFill>
                  <a:schemeClr val="bg1"/>
                </a:solidFill>
              </a:rPr>
              <a:t>ή οφθαλμολογική επέμβαση ή </a:t>
            </a:r>
            <a:r>
              <a:rPr lang="el-GR" dirty="0" err="1" smtClean="0">
                <a:solidFill>
                  <a:schemeClr val="bg1"/>
                </a:solidFill>
              </a:rPr>
              <a:t>ενδοκράνιος</a:t>
            </a:r>
            <a:r>
              <a:rPr lang="el-GR" dirty="0" smtClean="0">
                <a:solidFill>
                  <a:schemeClr val="bg1"/>
                </a:solidFill>
              </a:rPr>
              <a:t> αιμορραγία στις τελευταίες 10 μέρες</a:t>
            </a:r>
            <a:endParaRPr lang="en-US" dirty="0" smtClean="0">
              <a:solidFill>
                <a:schemeClr val="bg1"/>
              </a:solidFill>
            </a:endParaRPr>
          </a:p>
          <a:p>
            <a:pPr lvl="1" eaLnBrk="1" hangingPunct="1"/>
            <a:endParaRPr lang="en-US" sz="1200" dirty="0" smtClean="0">
              <a:solidFill>
                <a:schemeClr val="bg1"/>
              </a:solidFill>
              <a:latin typeface="Bookman Old Style" pitchFamily="18" charset="0"/>
            </a:endParaRPr>
          </a:p>
          <a:p>
            <a:pPr lvl="1" eaLnBrk="1" hangingPunct="1"/>
            <a:endParaRPr lang="en-GB" dirty="0" smtClean="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el-GR" sz="3600" dirty="0" smtClean="0">
                <a:solidFill>
                  <a:srgbClr val="00B050"/>
                </a:solidFill>
              </a:rPr>
              <a:t>Αντενδείξεις Αντιπηκτικής Αγωγής</a:t>
            </a:r>
            <a:endParaRPr lang="en-GB" sz="3600" b="1" i="1" dirty="0" smtClean="0">
              <a:solidFill>
                <a:srgbClr val="FFFF99"/>
              </a:solidFill>
              <a:latin typeface="Tempus Sans ITC" pitchFamily="82" charset="0"/>
            </a:endParaRPr>
          </a:p>
        </p:txBody>
      </p:sp>
      <p:sp>
        <p:nvSpPr>
          <p:cNvPr id="54275" name="Rectangle 3"/>
          <p:cNvSpPr>
            <a:spLocks noGrp="1" noChangeArrowheads="1"/>
          </p:cNvSpPr>
          <p:nvPr>
            <p:ph type="body" idx="1"/>
          </p:nvPr>
        </p:nvSpPr>
        <p:spPr/>
        <p:txBody>
          <a:bodyPr>
            <a:normAutofit fontScale="85000" lnSpcReduction="10000"/>
          </a:bodyPr>
          <a:lstStyle/>
          <a:p>
            <a:pPr eaLnBrk="1" hangingPunct="1"/>
            <a:r>
              <a:rPr lang="el-GR" u="sng" dirty="0" smtClean="0">
                <a:solidFill>
                  <a:srgbClr val="FFFF00"/>
                </a:solidFill>
              </a:rPr>
              <a:t>Σχετικές</a:t>
            </a:r>
            <a:r>
              <a:rPr lang="en-US" u="sng" dirty="0" smtClean="0">
                <a:solidFill>
                  <a:srgbClr val="FFFF00"/>
                </a:solidFill>
              </a:rPr>
              <a:t>:</a:t>
            </a:r>
          </a:p>
          <a:p>
            <a:pPr lvl="1" eaLnBrk="1" hangingPunct="1"/>
            <a:r>
              <a:rPr lang="el-GR" dirty="0" smtClean="0">
                <a:solidFill>
                  <a:schemeClr val="bg1"/>
                </a:solidFill>
              </a:rPr>
              <a:t>Μετρίας βαρύτητας αιμορραγική διάθεση ή </a:t>
            </a:r>
            <a:endParaRPr lang="en-US" dirty="0" smtClean="0">
              <a:solidFill>
                <a:schemeClr val="bg1"/>
              </a:solidFill>
            </a:endParaRPr>
          </a:p>
          <a:p>
            <a:pPr lvl="1" eaLnBrk="1" hangingPunct="1">
              <a:buFontTx/>
              <a:buNone/>
            </a:pPr>
            <a:r>
              <a:rPr lang="en-US" dirty="0" smtClean="0">
                <a:solidFill>
                  <a:schemeClr val="bg1"/>
                </a:solidFill>
              </a:rPr>
              <a:t>	20.000/mm &lt;</a:t>
            </a:r>
            <a:r>
              <a:rPr lang="en-US" u="sng" dirty="0" smtClean="0">
                <a:solidFill>
                  <a:schemeClr val="bg1"/>
                </a:solidFill>
              </a:rPr>
              <a:t>PLT</a:t>
            </a:r>
            <a:r>
              <a:rPr lang="en-US" dirty="0" smtClean="0">
                <a:solidFill>
                  <a:schemeClr val="bg1"/>
                </a:solidFill>
              </a:rPr>
              <a:t>&lt;</a:t>
            </a:r>
            <a:r>
              <a:rPr lang="el-GR" dirty="0" smtClean="0">
                <a:solidFill>
                  <a:schemeClr val="bg1"/>
                </a:solidFill>
              </a:rPr>
              <a:t>150.000</a:t>
            </a:r>
            <a:r>
              <a:rPr lang="en-US" dirty="0" smtClean="0">
                <a:solidFill>
                  <a:schemeClr val="bg1"/>
                </a:solidFill>
              </a:rPr>
              <a:t>/mm</a:t>
            </a:r>
          </a:p>
          <a:p>
            <a:pPr lvl="1" eaLnBrk="1" hangingPunct="1"/>
            <a:r>
              <a:rPr lang="en-US" dirty="0" smtClean="0">
                <a:solidFill>
                  <a:schemeClr val="bg1"/>
                </a:solidFill>
              </a:rPr>
              <a:t>E</a:t>
            </a:r>
            <a:r>
              <a:rPr lang="el-GR" dirty="0" err="1" smtClean="0">
                <a:solidFill>
                  <a:schemeClr val="bg1"/>
                </a:solidFill>
              </a:rPr>
              <a:t>γκεφαλικές</a:t>
            </a:r>
            <a:r>
              <a:rPr lang="el-GR" dirty="0" smtClean="0">
                <a:solidFill>
                  <a:schemeClr val="bg1"/>
                </a:solidFill>
              </a:rPr>
              <a:t> μεταστάσεις</a:t>
            </a:r>
          </a:p>
          <a:p>
            <a:pPr lvl="1" eaLnBrk="1" hangingPunct="1"/>
            <a:r>
              <a:rPr lang="el-GR" dirty="0" smtClean="0">
                <a:solidFill>
                  <a:schemeClr val="bg1"/>
                </a:solidFill>
              </a:rPr>
              <a:t>Πρόσφατος σοβαρός τραυματισμός</a:t>
            </a:r>
          </a:p>
          <a:p>
            <a:pPr lvl="1" eaLnBrk="1" hangingPunct="1"/>
            <a:r>
              <a:rPr lang="el-GR" dirty="0" smtClean="0">
                <a:solidFill>
                  <a:schemeClr val="bg1"/>
                </a:solidFill>
              </a:rPr>
              <a:t>Μείζων </a:t>
            </a:r>
            <a:r>
              <a:rPr lang="el-GR" dirty="0" err="1" smtClean="0">
                <a:solidFill>
                  <a:schemeClr val="bg1"/>
                </a:solidFill>
              </a:rPr>
              <a:t>ενδοκοιλιακή</a:t>
            </a:r>
            <a:r>
              <a:rPr lang="el-GR" dirty="0" smtClean="0">
                <a:solidFill>
                  <a:schemeClr val="bg1"/>
                </a:solidFill>
              </a:rPr>
              <a:t> επέμβαση τις τελευταίες 2 μέρες </a:t>
            </a:r>
          </a:p>
          <a:p>
            <a:pPr lvl="1"/>
            <a:r>
              <a:rPr lang="el-GR" dirty="0" smtClean="0">
                <a:solidFill>
                  <a:schemeClr val="bg1"/>
                </a:solidFill>
              </a:rPr>
              <a:t>Αιμορραγία γαστρεντερικού ή ουροποιογεννητικού συστήματος τις τελευταίες 14 μέρες</a:t>
            </a:r>
          </a:p>
          <a:p>
            <a:pPr lvl="1"/>
            <a:r>
              <a:rPr lang="el-GR" dirty="0" smtClean="0">
                <a:solidFill>
                  <a:schemeClr val="bg1"/>
                </a:solidFill>
              </a:rPr>
              <a:t>Ενδοκαρδίτιδα</a:t>
            </a:r>
          </a:p>
          <a:p>
            <a:pPr lvl="1"/>
            <a:r>
              <a:rPr lang="el-GR" dirty="0" smtClean="0">
                <a:solidFill>
                  <a:schemeClr val="bg1"/>
                </a:solidFill>
              </a:rPr>
              <a:t>Σοβαρή υπέρταση στην εισαγωγή (ΣΑΠ</a:t>
            </a:r>
            <a:r>
              <a:rPr lang="en-US" dirty="0" smtClean="0">
                <a:solidFill>
                  <a:schemeClr val="bg1"/>
                </a:solidFill>
              </a:rPr>
              <a:t>&gt;200mmHg </a:t>
            </a:r>
            <a:r>
              <a:rPr lang="el-GR" dirty="0" smtClean="0">
                <a:solidFill>
                  <a:schemeClr val="bg1"/>
                </a:solidFill>
              </a:rPr>
              <a:t>ή ΔΑΠ</a:t>
            </a:r>
            <a:r>
              <a:rPr lang="en-US" dirty="0" smtClean="0">
                <a:solidFill>
                  <a:schemeClr val="bg1"/>
                </a:solidFill>
              </a:rPr>
              <a:t>&gt;120mmHg</a:t>
            </a:r>
            <a:r>
              <a:rPr lang="el-GR" dirty="0" smtClean="0">
                <a:solidFill>
                  <a:schemeClr val="bg1"/>
                </a:solidFill>
              </a:rPr>
              <a:t>)</a:t>
            </a:r>
            <a:endParaRPr lang="en-US" dirty="0" smtClean="0">
              <a:solidFill>
                <a:schemeClr val="bg1"/>
              </a:solidFill>
            </a:endParaRPr>
          </a:p>
          <a:p>
            <a:pPr lvl="1" eaLnBrk="1" hangingPunct="1"/>
            <a:endParaRPr lang="en-US" dirty="0" smtClean="0">
              <a:solidFill>
                <a:schemeClr val="bg1"/>
              </a:solidFill>
            </a:endParaRPr>
          </a:p>
          <a:p>
            <a:pPr lvl="1" eaLnBrk="1" hangingPunct="1"/>
            <a:endParaRPr lang="en-GB"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G_0460.jpg"/>
          <p:cNvPicPr>
            <a:picLocks noChangeAspect="1"/>
          </p:cNvPicPr>
          <p:nvPr/>
        </p:nvPicPr>
        <p:blipFill>
          <a:blip r:embed="rId2" cstate="print"/>
          <a:srcRect/>
          <a:stretch>
            <a:fillRect/>
          </a:stretch>
        </p:blipFill>
        <p:spPr bwMode="auto">
          <a:xfrm>
            <a:off x="0" y="415925"/>
            <a:ext cx="4830763" cy="6442075"/>
          </a:xfrm>
          <a:prstGeom prst="rect">
            <a:avLst/>
          </a:prstGeom>
          <a:noFill/>
          <a:ln w="9525">
            <a:noFill/>
            <a:miter lim="800000"/>
            <a:headEnd/>
            <a:tailEnd/>
          </a:ln>
        </p:spPr>
      </p:pic>
      <p:pic>
        <p:nvPicPr>
          <p:cNvPr id="4099" name="Picture 5" descr="IMG_0461.jpg"/>
          <p:cNvPicPr>
            <a:picLocks noChangeAspect="1"/>
          </p:cNvPicPr>
          <p:nvPr/>
        </p:nvPicPr>
        <p:blipFill>
          <a:blip r:embed="rId3" cstate="print"/>
          <a:srcRect/>
          <a:stretch>
            <a:fillRect/>
          </a:stretch>
        </p:blipFill>
        <p:spPr bwMode="auto">
          <a:xfrm>
            <a:off x="4000500" y="0"/>
            <a:ext cx="5143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l-GR" dirty="0" smtClean="0">
                <a:solidFill>
                  <a:srgbClr val="00B050"/>
                </a:solidFill>
                <a:latin typeface="+mn-lt"/>
              </a:rPr>
              <a:t>Ενδείξεις </a:t>
            </a:r>
            <a:r>
              <a:rPr lang="el-GR" dirty="0" err="1" smtClean="0">
                <a:solidFill>
                  <a:srgbClr val="00B050"/>
                </a:solidFill>
                <a:latin typeface="+mn-lt"/>
              </a:rPr>
              <a:t>Θρομβόλυσης</a:t>
            </a:r>
            <a:endParaRPr lang="en-GB" dirty="0" smtClean="0">
              <a:solidFill>
                <a:srgbClr val="00B050"/>
              </a:solidFill>
              <a:latin typeface="+mn-lt"/>
            </a:endParaRPr>
          </a:p>
        </p:txBody>
      </p:sp>
      <p:sp>
        <p:nvSpPr>
          <p:cNvPr id="40963" name="Rectangle 3"/>
          <p:cNvSpPr>
            <a:spLocks noGrp="1" noChangeArrowheads="1"/>
          </p:cNvSpPr>
          <p:nvPr>
            <p:ph type="body" idx="1"/>
          </p:nvPr>
        </p:nvSpPr>
        <p:spPr>
          <a:xfrm>
            <a:off x="685800" y="1981200"/>
            <a:ext cx="7772400" cy="4876800"/>
          </a:xfrm>
        </p:spPr>
        <p:txBody>
          <a:bodyPr>
            <a:normAutofit fontScale="92500" lnSpcReduction="20000"/>
          </a:bodyPr>
          <a:lstStyle/>
          <a:p>
            <a:pPr eaLnBrk="1" hangingPunct="1"/>
            <a:r>
              <a:rPr lang="el-GR" dirty="0" err="1" smtClean="0">
                <a:solidFill>
                  <a:schemeClr val="bg1"/>
                </a:solidFill>
              </a:rPr>
              <a:t>Λαγονομηριαία</a:t>
            </a:r>
            <a:r>
              <a:rPr lang="el-GR" dirty="0" smtClean="0">
                <a:solidFill>
                  <a:schemeClr val="bg1"/>
                </a:solidFill>
              </a:rPr>
              <a:t> ΕΒΦΘ (Επαπειλούμενο μέλος-κίνδυνος φλεβικής γάγγραινας)</a:t>
            </a:r>
          </a:p>
          <a:p>
            <a:pPr eaLnBrk="1" hangingPunct="1"/>
            <a:r>
              <a:rPr lang="el-GR" dirty="0" smtClean="0">
                <a:solidFill>
                  <a:schemeClr val="bg1"/>
                </a:solidFill>
              </a:rPr>
              <a:t>Διάρκεια συμπτωμάτων: </a:t>
            </a:r>
          </a:p>
          <a:p>
            <a:pPr eaLnBrk="1" hangingPunct="1">
              <a:buFontTx/>
              <a:buNone/>
            </a:pPr>
            <a:r>
              <a:rPr lang="el-GR" dirty="0" smtClean="0">
                <a:solidFill>
                  <a:schemeClr val="bg1"/>
                </a:solidFill>
              </a:rPr>
              <a:t>   </a:t>
            </a:r>
            <a:r>
              <a:rPr lang="en-US" dirty="0" smtClean="0">
                <a:solidFill>
                  <a:schemeClr val="bg1"/>
                </a:solidFill>
              </a:rPr>
              <a:t>&lt; </a:t>
            </a:r>
            <a:r>
              <a:rPr lang="el-GR" dirty="0" smtClean="0">
                <a:solidFill>
                  <a:schemeClr val="bg1"/>
                </a:solidFill>
              </a:rPr>
              <a:t>14 μέρες</a:t>
            </a:r>
          </a:p>
          <a:p>
            <a:pPr eaLnBrk="1" hangingPunct="1"/>
            <a:r>
              <a:rPr lang="el-GR" dirty="0" smtClean="0">
                <a:solidFill>
                  <a:schemeClr val="bg1"/>
                </a:solidFill>
              </a:rPr>
              <a:t>Ασθενής κλινικά σε καλή κατάσταση</a:t>
            </a:r>
          </a:p>
          <a:p>
            <a:r>
              <a:rPr lang="el-GR" dirty="0" smtClean="0">
                <a:solidFill>
                  <a:schemeClr val="bg1"/>
                </a:solidFill>
              </a:rPr>
              <a:t>Προσδόκιμο&gt;1 έτος</a:t>
            </a:r>
          </a:p>
          <a:p>
            <a:pPr eaLnBrk="1" hangingPunct="1"/>
            <a:r>
              <a:rPr lang="el-GR" dirty="0" smtClean="0">
                <a:solidFill>
                  <a:schemeClr val="bg1"/>
                </a:solidFill>
              </a:rPr>
              <a:t>Μικρός κίνδυνος αιμορραγίας</a:t>
            </a:r>
          </a:p>
          <a:p>
            <a:pPr eaLnBrk="1" hangingPunct="1"/>
            <a:endParaRPr lang="el-GR" dirty="0" smtClean="0">
              <a:solidFill>
                <a:schemeClr val="bg1"/>
              </a:solidFill>
            </a:endParaRPr>
          </a:p>
          <a:p>
            <a:pPr marL="342900" lvl="1" indent="-342900">
              <a:buNone/>
            </a:pPr>
            <a:r>
              <a:rPr lang="el-GR" dirty="0" smtClean="0">
                <a:solidFill>
                  <a:srgbClr val="FFFF00"/>
                </a:solidFill>
              </a:rPr>
              <a:t>	(Μικρότερα ποσοστά </a:t>
            </a:r>
            <a:r>
              <a:rPr lang="el-GR" dirty="0" err="1" smtClean="0">
                <a:solidFill>
                  <a:srgbClr val="FFFF00"/>
                </a:solidFill>
              </a:rPr>
              <a:t>μεταθρομβωτικού</a:t>
            </a:r>
            <a:r>
              <a:rPr lang="el-GR" dirty="0" smtClean="0">
                <a:solidFill>
                  <a:srgbClr val="FFFF00"/>
                </a:solidFill>
              </a:rPr>
              <a:t> συνδρόμου)</a:t>
            </a:r>
          </a:p>
          <a:p>
            <a:pPr eaLnBrk="1" hangingPunct="1">
              <a:buFontTx/>
              <a:buNone/>
            </a:pPr>
            <a:r>
              <a:rPr lang="en-US" sz="2400" dirty="0" smtClean="0">
                <a:solidFill>
                  <a:srgbClr val="FF0000"/>
                </a:solidFill>
                <a:latin typeface="Bookman Old Style" pitchFamily="18" charset="0"/>
              </a:rPr>
              <a:t>	</a:t>
            </a:r>
          </a:p>
          <a:p>
            <a:pPr eaLnBrk="1" hangingPunct="1">
              <a:buFontTx/>
              <a:buNone/>
            </a:pPr>
            <a:r>
              <a:rPr lang="en-US" sz="2400" dirty="0" smtClean="0">
                <a:solidFill>
                  <a:srgbClr val="FFFF00"/>
                </a:solidFill>
              </a:rPr>
              <a:t>							            ACCP 2012</a:t>
            </a:r>
            <a:endParaRPr lang="en-GB" sz="2000" dirty="0" smtClean="0">
              <a:solidFill>
                <a:srgbClr val="FFFF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l-GR" dirty="0" smtClean="0">
                <a:solidFill>
                  <a:srgbClr val="00B050"/>
                </a:solidFill>
                <a:latin typeface="+mn-lt"/>
              </a:rPr>
              <a:t>Αντενδείξεις </a:t>
            </a:r>
            <a:r>
              <a:rPr lang="el-GR" dirty="0" err="1" smtClean="0">
                <a:solidFill>
                  <a:srgbClr val="00B050"/>
                </a:solidFill>
                <a:latin typeface="+mn-lt"/>
              </a:rPr>
              <a:t>Θρομβόλυσης</a:t>
            </a:r>
            <a:endParaRPr lang="en-GB" dirty="0" smtClean="0">
              <a:solidFill>
                <a:srgbClr val="00B050"/>
              </a:solidFill>
              <a:latin typeface="+mn-lt"/>
            </a:endParaRPr>
          </a:p>
        </p:txBody>
      </p:sp>
      <p:sp>
        <p:nvSpPr>
          <p:cNvPr id="41987" name="Rectangle 3"/>
          <p:cNvSpPr>
            <a:spLocks noGrp="1" noChangeArrowheads="1"/>
          </p:cNvSpPr>
          <p:nvPr>
            <p:ph type="body" idx="1"/>
          </p:nvPr>
        </p:nvSpPr>
        <p:spPr/>
        <p:txBody>
          <a:bodyPr>
            <a:normAutofit/>
          </a:bodyPr>
          <a:lstStyle/>
          <a:p>
            <a:pPr eaLnBrk="1" hangingPunct="1"/>
            <a:r>
              <a:rPr lang="el-GR" u="sng" dirty="0" smtClean="0">
                <a:solidFill>
                  <a:srgbClr val="FFFF00"/>
                </a:solidFill>
              </a:rPr>
              <a:t>Απόλυτες:</a:t>
            </a:r>
          </a:p>
          <a:p>
            <a:pPr lvl="1" eaLnBrk="1" hangingPunct="1"/>
            <a:r>
              <a:rPr lang="el-GR" sz="2400" dirty="0" smtClean="0">
                <a:solidFill>
                  <a:schemeClr val="bg1"/>
                </a:solidFill>
              </a:rPr>
              <a:t>Ενεργός αιμορραγία</a:t>
            </a:r>
          </a:p>
          <a:p>
            <a:pPr lvl="1" eaLnBrk="1" hangingPunct="1"/>
            <a:r>
              <a:rPr lang="el-GR" sz="2400" dirty="0" smtClean="0">
                <a:solidFill>
                  <a:schemeClr val="bg1"/>
                </a:solidFill>
              </a:rPr>
              <a:t>Νεόπλασμα ή </a:t>
            </a:r>
            <a:r>
              <a:rPr lang="el-GR" sz="2400" dirty="0" err="1" smtClean="0">
                <a:solidFill>
                  <a:schemeClr val="bg1"/>
                </a:solidFill>
              </a:rPr>
              <a:t>αγγειοδυσπλασία</a:t>
            </a:r>
            <a:r>
              <a:rPr lang="el-GR" sz="2400" dirty="0" smtClean="0">
                <a:solidFill>
                  <a:schemeClr val="bg1"/>
                </a:solidFill>
              </a:rPr>
              <a:t> εγκεφάλου</a:t>
            </a:r>
          </a:p>
          <a:p>
            <a:pPr lvl="1" eaLnBrk="1" hangingPunct="1"/>
            <a:r>
              <a:rPr lang="el-GR" sz="2400" dirty="0" smtClean="0">
                <a:solidFill>
                  <a:schemeClr val="bg1"/>
                </a:solidFill>
              </a:rPr>
              <a:t>Ιστορικό εγκεφαλικής αιμορραγίας</a:t>
            </a:r>
          </a:p>
          <a:p>
            <a:pPr lvl="1" eaLnBrk="1" hangingPunct="1"/>
            <a:r>
              <a:rPr lang="el-GR" sz="2400" dirty="0" smtClean="0">
                <a:solidFill>
                  <a:schemeClr val="bg1"/>
                </a:solidFill>
              </a:rPr>
              <a:t>Ισχαιμικό εγκεφαλικό </a:t>
            </a:r>
            <a:r>
              <a:rPr lang="el-GR" sz="2400" dirty="0" err="1" smtClean="0">
                <a:solidFill>
                  <a:schemeClr val="bg1"/>
                </a:solidFill>
              </a:rPr>
              <a:t>έμφρακτο</a:t>
            </a:r>
            <a:r>
              <a:rPr lang="el-GR" sz="2400" dirty="0" smtClean="0">
                <a:solidFill>
                  <a:schemeClr val="bg1"/>
                </a:solidFill>
              </a:rPr>
              <a:t> (τελευταίο 3μηνο)</a:t>
            </a:r>
          </a:p>
          <a:p>
            <a:pPr lvl="1" eaLnBrk="1" hangingPunct="1"/>
            <a:r>
              <a:rPr lang="el-GR" sz="2400" dirty="0" smtClean="0">
                <a:solidFill>
                  <a:schemeClr val="bg1"/>
                </a:solidFill>
              </a:rPr>
              <a:t>Πρόσφατο χειρουργείο εγκεφάλου ή σπονδυλικής στήλης</a:t>
            </a:r>
          </a:p>
          <a:p>
            <a:pPr lvl="1" eaLnBrk="1" hangingPunct="1"/>
            <a:r>
              <a:rPr lang="el-GR" sz="2400" dirty="0" smtClean="0">
                <a:solidFill>
                  <a:schemeClr val="bg1"/>
                </a:solidFill>
              </a:rPr>
              <a:t>Πρόσφατο τραύμα εγκεφάλου με κάταγμα ή εγκεφαλική κάκωση</a:t>
            </a:r>
          </a:p>
          <a:p>
            <a:pPr lvl="1" eaLnBrk="1" hangingPunct="1"/>
            <a:r>
              <a:rPr lang="el-GR" sz="2400" dirty="0" smtClean="0">
                <a:solidFill>
                  <a:schemeClr val="bg1"/>
                </a:solidFill>
              </a:rPr>
              <a:t>Αιμορραγική διάθεση</a:t>
            </a:r>
          </a:p>
          <a:p>
            <a:pPr eaLnBrk="1" hangingPunct="1"/>
            <a:endParaRPr lang="en-GB" sz="2400" dirty="0" smtClean="0">
              <a:solidFill>
                <a:schemeClr val="bg1"/>
              </a:solidFill>
              <a:latin typeface="Bookman Old Style" pitchFamily="18" charset="0"/>
            </a:endParaRPr>
          </a:p>
        </p:txBody>
      </p:sp>
      <p:sp>
        <p:nvSpPr>
          <p:cNvPr id="41988" name="Rectangle 4"/>
          <p:cNvSpPr>
            <a:spLocks noChangeArrowheads="1"/>
          </p:cNvSpPr>
          <p:nvPr/>
        </p:nvSpPr>
        <p:spPr bwMode="auto">
          <a:xfrm>
            <a:off x="0" y="6072206"/>
            <a:ext cx="9144000" cy="369332"/>
          </a:xfrm>
          <a:prstGeom prst="rect">
            <a:avLst/>
          </a:prstGeom>
          <a:noFill/>
          <a:ln w="9525">
            <a:noFill/>
            <a:miter lim="800000"/>
            <a:headEnd/>
            <a:tailEnd/>
          </a:ln>
        </p:spPr>
        <p:txBody>
          <a:bodyPr>
            <a:spAutoFit/>
          </a:bodyPr>
          <a:lstStyle/>
          <a:p>
            <a:pPr algn="l">
              <a:lnSpc>
                <a:spcPct val="90000"/>
              </a:lnSpc>
              <a:spcBef>
                <a:spcPct val="20000"/>
              </a:spcBef>
            </a:pPr>
            <a:r>
              <a:rPr lang="el-GR" sz="2000" b="0" dirty="0">
                <a:solidFill>
                  <a:srgbClr val="FFFF00"/>
                </a:solidFill>
              </a:rPr>
              <a:t>	</a:t>
            </a:r>
            <a:r>
              <a:rPr lang="en-US" sz="2000" b="0" dirty="0" smtClean="0">
                <a:solidFill>
                  <a:srgbClr val="FFFF00"/>
                </a:solidFill>
              </a:rPr>
              <a:t>                                                                                                                   </a:t>
            </a:r>
            <a:r>
              <a:rPr lang="en-US" sz="2000" dirty="0" smtClean="0">
                <a:solidFill>
                  <a:srgbClr val="FFFF00"/>
                </a:solidFill>
              </a:rPr>
              <a:t>ACCP 2012</a:t>
            </a:r>
            <a:endParaRPr lang="en-US" sz="2000" b="0" dirty="0">
              <a:solidFill>
                <a:srgbClr val="FFFF00"/>
              </a:solidFill>
            </a:endParaRPr>
          </a:p>
        </p:txBody>
      </p:sp>
      <p:sp>
        <p:nvSpPr>
          <p:cNvPr id="41989" name="Rectangle 5"/>
          <p:cNvSpPr>
            <a:spLocks noChangeArrowheads="1"/>
          </p:cNvSpPr>
          <p:nvPr/>
        </p:nvSpPr>
        <p:spPr bwMode="auto">
          <a:xfrm>
            <a:off x="0" y="3803650"/>
            <a:ext cx="9144000" cy="0"/>
          </a:xfrm>
          <a:prstGeom prst="rect">
            <a:avLst/>
          </a:prstGeom>
          <a:noFill/>
          <a:ln w="9525">
            <a:noFill/>
            <a:miter lim="800000"/>
            <a:headEnd/>
            <a:tailEnd/>
          </a:ln>
        </p:spPr>
        <p:txBody>
          <a:bodyPr>
            <a:spAutoFit/>
          </a:bodyPr>
          <a:lstStyle/>
          <a:p>
            <a:endParaRPr lang="el-G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r>
              <a:rPr lang="el-GR" dirty="0" smtClean="0">
                <a:solidFill>
                  <a:srgbClr val="00B050"/>
                </a:solidFill>
                <a:latin typeface="+mn-lt"/>
              </a:rPr>
              <a:t>Αντενδείξεις </a:t>
            </a:r>
            <a:r>
              <a:rPr lang="el-GR" dirty="0" err="1" smtClean="0">
                <a:solidFill>
                  <a:srgbClr val="00B050"/>
                </a:solidFill>
                <a:latin typeface="+mn-lt"/>
              </a:rPr>
              <a:t>θρομβόλυσης</a:t>
            </a:r>
            <a:endParaRPr lang="en-GB" dirty="0" smtClean="0">
              <a:solidFill>
                <a:srgbClr val="00B050"/>
              </a:solidFill>
              <a:latin typeface="+mn-lt"/>
            </a:endParaRPr>
          </a:p>
        </p:txBody>
      </p:sp>
      <p:sp>
        <p:nvSpPr>
          <p:cNvPr id="43011" name="Rectangle 3"/>
          <p:cNvSpPr>
            <a:spLocks noGrp="1" noChangeArrowheads="1"/>
          </p:cNvSpPr>
          <p:nvPr>
            <p:ph type="body" idx="1"/>
          </p:nvPr>
        </p:nvSpPr>
        <p:spPr>
          <a:xfrm>
            <a:off x="685800" y="1371600"/>
            <a:ext cx="7772400" cy="5486400"/>
          </a:xfrm>
        </p:spPr>
        <p:txBody>
          <a:bodyPr>
            <a:normAutofit fontScale="70000" lnSpcReduction="20000"/>
          </a:bodyPr>
          <a:lstStyle/>
          <a:p>
            <a:pPr eaLnBrk="1" hangingPunct="1">
              <a:lnSpc>
                <a:spcPct val="90000"/>
              </a:lnSpc>
            </a:pPr>
            <a:r>
              <a:rPr lang="el-GR" sz="2800" u="sng" dirty="0" smtClean="0">
                <a:solidFill>
                  <a:srgbClr val="FFFF00"/>
                </a:solidFill>
              </a:rPr>
              <a:t>Σχετικές</a:t>
            </a:r>
            <a:r>
              <a:rPr lang="el-GR" sz="2800" u="sng" dirty="0" smtClean="0">
                <a:solidFill>
                  <a:srgbClr val="6600CC"/>
                </a:solidFill>
              </a:rPr>
              <a:t>:</a:t>
            </a:r>
          </a:p>
          <a:p>
            <a:pPr lvl="1" eaLnBrk="1" hangingPunct="1">
              <a:lnSpc>
                <a:spcPct val="90000"/>
              </a:lnSpc>
            </a:pPr>
            <a:r>
              <a:rPr lang="el-GR" sz="2400" dirty="0" smtClean="0">
                <a:solidFill>
                  <a:schemeClr val="bg1"/>
                </a:solidFill>
              </a:rPr>
              <a:t>Συστολική πίεση&gt; 180</a:t>
            </a:r>
          </a:p>
          <a:p>
            <a:pPr lvl="1" eaLnBrk="1" hangingPunct="1">
              <a:lnSpc>
                <a:spcPct val="90000"/>
              </a:lnSpc>
            </a:pPr>
            <a:r>
              <a:rPr lang="el-GR" sz="2400" dirty="0" smtClean="0">
                <a:solidFill>
                  <a:schemeClr val="bg1"/>
                </a:solidFill>
              </a:rPr>
              <a:t>Διαστολική πίεση&gt; 110</a:t>
            </a:r>
          </a:p>
          <a:p>
            <a:pPr lvl="1" eaLnBrk="1" hangingPunct="1">
              <a:lnSpc>
                <a:spcPct val="90000"/>
              </a:lnSpc>
            </a:pPr>
            <a:r>
              <a:rPr lang="el-GR" sz="2400" dirty="0" smtClean="0">
                <a:solidFill>
                  <a:schemeClr val="bg1"/>
                </a:solidFill>
              </a:rPr>
              <a:t>Πρόσφατη αιμορραγία (όχι εγκεφαλική)</a:t>
            </a:r>
          </a:p>
          <a:p>
            <a:pPr lvl="1" eaLnBrk="1" hangingPunct="1">
              <a:lnSpc>
                <a:spcPct val="90000"/>
              </a:lnSpc>
            </a:pPr>
            <a:r>
              <a:rPr lang="el-GR" sz="2400" dirty="0" smtClean="0">
                <a:solidFill>
                  <a:schemeClr val="bg1"/>
                </a:solidFill>
              </a:rPr>
              <a:t>Πρόσφατη επεμβατική πράξη</a:t>
            </a:r>
          </a:p>
          <a:p>
            <a:pPr lvl="1">
              <a:lnSpc>
                <a:spcPct val="90000"/>
              </a:lnSpc>
            </a:pPr>
            <a:r>
              <a:rPr lang="el-GR" sz="2400" dirty="0" smtClean="0">
                <a:solidFill>
                  <a:schemeClr val="bg1"/>
                </a:solidFill>
              </a:rPr>
              <a:t>Ισχαιμικό ΑΕΕ (πριν το τελευταίο 3μηνο)</a:t>
            </a:r>
          </a:p>
          <a:p>
            <a:pPr lvl="1" eaLnBrk="1" hangingPunct="1">
              <a:lnSpc>
                <a:spcPct val="90000"/>
              </a:lnSpc>
            </a:pPr>
            <a:r>
              <a:rPr lang="el-GR" sz="2400" dirty="0" smtClean="0">
                <a:solidFill>
                  <a:schemeClr val="bg1"/>
                </a:solidFill>
              </a:rPr>
              <a:t>Αντιπηκτική (πχ. Λήψη </a:t>
            </a:r>
            <a:r>
              <a:rPr lang="el-GR" sz="2400" dirty="0" err="1" smtClean="0">
                <a:solidFill>
                  <a:schemeClr val="bg1"/>
                </a:solidFill>
              </a:rPr>
              <a:t>κουμαρινικών</a:t>
            </a:r>
            <a:r>
              <a:rPr lang="el-GR" sz="2400" dirty="0" smtClean="0">
                <a:solidFill>
                  <a:schemeClr val="bg1"/>
                </a:solidFill>
              </a:rPr>
              <a:t>)</a:t>
            </a:r>
          </a:p>
          <a:p>
            <a:pPr lvl="1" eaLnBrk="1" hangingPunct="1">
              <a:lnSpc>
                <a:spcPct val="90000"/>
              </a:lnSpc>
            </a:pPr>
            <a:r>
              <a:rPr lang="el-GR" sz="2400" dirty="0" smtClean="0">
                <a:solidFill>
                  <a:schemeClr val="bg1"/>
                </a:solidFill>
              </a:rPr>
              <a:t>Τραυματική </a:t>
            </a:r>
            <a:r>
              <a:rPr lang="el-GR" sz="2400" dirty="0" err="1" smtClean="0">
                <a:solidFill>
                  <a:schemeClr val="bg1"/>
                </a:solidFill>
              </a:rPr>
              <a:t>καρδιοαναπνευστική</a:t>
            </a:r>
            <a:r>
              <a:rPr lang="el-GR" sz="2400" dirty="0" smtClean="0">
                <a:solidFill>
                  <a:schemeClr val="bg1"/>
                </a:solidFill>
              </a:rPr>
              <a:t> αναζωογόνηση</a:t>
            </a:r>
          </a:p>
          <a:p>
            <a:pPr lvl="1" eaLnBrk="1" hangingPunct="1">
              <a:lnSpc>
                <a:spcPct val="90000"/>
              </a:lnSpc>
            </a:pPr>
            <a:r>
              <a:rPr lang="el-GR" sz="2400" dirty="0" smtClean="0">
                <a:solidFill>
                  <a:schemeClr val="bg1"/>
                </a:solidFill>
              </a:rPr>
              <a:t>Περικαρδίτιδα ή </a:t>
            </a:r>
            <a:r>
              <a:rPr lang="el-GR" sz="2400" dirty="0" err="1" smtClean="0">
                <a:solidFill>
                  <a:schemeClr val="bg1"/>
                </a:solidFill>
              </a:rPr>
              <a:t>περικαρδιακό</a:t>
            </a:r>
            <a:r>
              <a:rPr lang="el-GR" sz="2400" dirty="0" smtClean="0">
                <a:solidFill>
                  <a:schemeClr val="bg1"/>
                </a:solidFill>
              </a:rPr>
              <a:t> υγρό</a:t>
            </a:r>
          </a:p>
          <a:p>
            <a:pPr lvl="1" eaLnBrk="1" hangingPunct="1">
              <a:lnSpc>
                <a:spcPct val="90000"/>
              </a:lnSpc>
            </a:pPr>
            <a:r>
              <a:rPr lang="el-GR" sz="2400" dirty="0" smtClean="0">
                <a:solidFill>
                  <a:schemeClr val="bg1"/>
                </a:solidFill>
              </a:rPr>
              <a:t>Διαβητική </a:t>
            </a:r>
            <a:r>
              <a:rPr lang="el-GR" sz="2400" dirty="0" err="1" smtClean="0">
                <a:solidFill>
                  <a:schemeClr val="bg1"/>
                </a:solidFill>
              </a:rPr>
              <a:t>αμφιβληστροειδοπάθεια</a:t>
            </a:r>
            <a:endParaRPr lang="el-GR" sz="2400" dirty="0" smtClean="0">
              <a:solidFill>
                <a:schemeClr val="bg1"/>
              </a:solidFill>
            </a:endParaRPr>
          </a:p>
          <a:p>
            <a:pPr lvl="1">
              <a:lnSpc>
                <a:spcPct val="90000"/>
              </a:lnSpc>
            </a:pPr>
            <a:r>
              <a:rPr lang="el-GR" sz="2400" dirty="0" smtClean="0">
                <a:solidFill>
                  <a:schemeClr val="bg1"/>
                </a:solidFill>
              </a:rPr>
              <a:t>Κύηση</a:t>
            </a:r>
          </a:p>
          <a:p>
            <a:pPr lvl="1">
              <a:lnSpc>
                <a:spcPct val="90000"/>
              </a:lnSpc>
            </a:pPr>
            <a:r>
              <a:rPr lang="el-GR" sz="2400" dirty="0" smtClean="0">
                <a:solidFill>
                  <a:schemeClr val="bg1"/>
                </a:solidFill>
              </a:rPr>
              <a:t>Ηλικία&gt;75 ετών</a:t>
            </a:r>
          </a:p>
          <a:p>
            <a:pPr lvl="1">
              <a:lnSpc>
                <a:spcPct val="90000"/>
              </a:lnSpc>
            </a:pPr>
            <a:r>
              <a:rPr lang="el-GR" sz="2400" dirty="0" smtClean="0">
                <a:solidFill>
                  <a:schemeClr val="bg1"/>
                </a:solidFill>
              </a:rPr>
              <a:t>Μικρό σωματικό βάρος (πχ.&lt;60</a:t>
            </a:r>
            <a:r>
              <a:rPr lang="en-US" sz="2400" dirty="0" smtClean="0">
                <a:solidFill>
                  <a:schemeClr val="bg1"/>
                </a:solidFill>
              </a:rPr>
              <a:t>kg</a:t>
            </a:r>
            <a:r>
              <a:rPr lang="el-GR" sz="2400" dirty="0" smtClean="0">
                <a:solidFill>
                  <a:schemeClr val="bg1"/>
                </a:solidFill>
              </a:rPr>
              <a:t>)</a:t>
            </a:r>
            <a:endParaRPr lang="en-US" sz="2400" dirty="0" smtClean="0">
              <a:solidFill>
                <a:schemeClr val="bg1"/>
              </a:solidFill>
            </a:endParaRPr>
          </a:p>
          <a:p>
            <a:pPr lvl="1" eaLnBrk="1" hangingPunct="1">
              <a:lnSpc>
                <a:spcPct val="90000"/>
              </a:lnSpc>
            </a:pPr>
            <a:r>
              <a:rPr lang="el-GR" sz="2400" dirty="0" smtClean="0">
                <a:solidFill>
                  <a:schemeClr val="bg1"/>
                </a:solidFill>
              </a:rPr>
              <a:t>Γυναικείο φύλο</a:t>
            </a:r>
          </a:p>
          <a:p>
            <a:pPr lvl="1" eaLnBrk="1" hangingPunct="1">
              <a:lnSpc>
                <a:spcPct val="90000"/>
              </a:lnSpc>
            </a:pPr>
            <a:r>
              <a:rPr lang="el-GR" sz="2400" dirty="0" smtClean="0">
                <a:solidFill>
                  <a:schemeClr val="bg1"/>
                </a:solidFill>
              </a:rPr>
              <a:t>Μαύρη φυλή </a:t>
            </a:r>
            <a:r>
              <a:rPr lang="en-US" sz="2400" dirty="0" smtClean="0">
                <a:solidFill>
                  <a:schemeClr val="bg1"/>
                </a:solidFill>
              </a:rPr>
              <a:t>                                                      </a:t>
            </a:r>
            <a:r>
              <a:rPr lang="en-US" sz="2400" dirty="0" smtClean="0">
                <a:solidFill>
                  <a:srgbClr val="FFFF00"/>
                </a:solidFill>
              </a:rPr>
              <a:t>ACCP 2012</a:t>
            </a:r>
          </a:p>
          <a:p>
            <a:pPr lvl="1" eaLnBrk="1" hangingPunct="1">
              <a:lnSpc>
                <a:spcPct val="90000"/>
              </a:lnSpc>
            </a:pPr>
            <a:endParaRPr lang="el-GR" sz="2400" dirty="0" smtClean="0">
              <a:solidFill>
                <a:schemeClr val="bg1"/>
              </a:solidFill>
            </a:endParaRPr>
          </a:p>
          <a:p>
            <a:pPr lvl="1" eaLnBrk="1" hangingPunct="1">
              <a:lnSpc>
                <a:spcPct val="90000"/>
              </a:lnSpc>
            </a:pPr>
            <a:r>
              <a:rPr lang="el-GR" sz="2400" u="sng" dirty="0" smtClean="0">
                <a:solidFill>
                  <a:schemeClr val="bg1"/>
                </a:solidFill>
              </a:rPr>
              <a:t>Μείζων επέμβαση ή τραύμα (</a:t>
            </a:r>
            <a:r>
              <a:rPr lang="en-US" sz="2400" u="sng" dirty="0" smtClean="0">
                <a:solidFill>
                  <a:schemeClr val="bg1"/>
                </a:solidFill>
              </a:rPr>
              <a:t>&lt;</a:t>
            </a:r>
            <a:r>
              <a:rPr lang="el-GR" sz="2400" u="sng" dirty="0" smtClean="0">
                <a:solidFill>
                  <a:schemeClr val="bg1"/>
                </a:solidFill>
              </a:rPr>
              <a:t>7μέρες)</a:t>
            </a:r>
          </a:p>
          <a:p>
            <a:pPr lvl="1" eaLnBrk="1" hangingPunct="1">
              <a:lnSpc>
                <a:spcPct val="90000"/>
              </a:lnSpc>
            </a:pPr>
            <a:r>
              <a:rPr lang="el-GR" sz="2400" dirty="0" smtClean="0">
                <a:solidFill>
                  <a:schemeClr val="bg1"/>
                </a:solidFill>
              </a:rPr>
              <a:t>Παρακέντηση αγγείου σε θέση που δεν εφικτό να συμπιεστεί, πριν 2-4 βδομάδες</a:t>
            </a:r>
          </a:p>
          <a:p>
            <a:pPr lvl="1" eaLnBrk="1" hangingPunct="1">
              <a:lnSpc>
                <a:spcPct val="90000"/>
              </a:lnSpc>
            </a:pPr>
            <a:r>
              <a:rPr lang="el-GR" sz="2400" dirty="0" smtClean="0">
                <a:solidFill>
                  <a:schemeClr val="bg1"/>
                </a:solidFill>
              </a:rPr>
              <a:t>Ενδοκαρδίτιδα</a:t>
            </a:r>
          </a:p>
          <a:p>
            <a:pPr lvl="1" eaLnBrk="1" hangingPunct="1">
              <a:lnSpc>
                <a:spcPct val="90000"/>
              </a:lnSpc>
            </a:pPr>
            <a:r>
              <a:rPr lang="el-GR" sz="2400" dirty="0" smtClean="0">
                <a:solidFill>
                  <a:schemeClr val="bg1"/>
                </a:solidFill>
              </a:rPr>
              <a:t>Καρκίνος</a:t>
            </a:r>
          </a:p>
          <a:p>
            <a:pPr lvl="1" eaLnBrk="1" hangingPunct="1">
              <a:lnSpc>
                <a:spcPct val="90000"/>
              </a:lnSpc>
            </a:pPr>
            <a:r>
              <a:rPr lang="el-GR" sz="2400" dirty="0" smtClean="0">
                <a:solidFill>
                  <a:schemeClr val="bg1"/>
                </a:solidFill>
              </a:rPr>
              <a:t>Ηπατική δυσλειτουργία</a:t>
            </a:r>
          </a:p>
          <a:p>
            <a:pPr lvl="1" eaLnBrk="1" hangingPunct="1">
              <a:lnSpc>
                <a:spcPct val="90000"/>
              </a:lnSpc>
            </a:pPr>
            <a:endParaRPr lang="en-GB" sz="2400" dirty="0" smtClean="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l-GR" dirty="0" err="1" smtClean="0">
                <a:solidFill>
                  <a:srgbClr val="00B050"/>
                </a:solidFill>
                <a:latin typeface="+mn-lt"/>
              </a:rPr>
              <a:t>Θρομβεκτομή</a:t>
            </a:r>
            <a:endParaRPr lang="en-GB" dirty="0" smtClean="0">
              <a:solidFill>
                <a:srgbClr val="00B050"/>
              </a:solidFill>
              <a:latin typeface="+mn-lt"/>
            </a:endParaRPr>
          </a:p>
        </p:txBody>
      </p:sp>
      <p:sp>
        <p:nvSpPr>
          <p:cNvPr id="44035" name="Rectangle 3"/>
          <p:cNvSpPr>
            <a:spLocks noGrp="1" noChangeArrowheads="1"/>
          </p:cNvSpPr>
          <p:nvPr>
            <p:ph type="body" idx="1"/>
          </p:nvPr>
        </p:nvSpPr>
        <p:spPr/>
        <p:txBody>
          <a:bodyPr>
            <a:normAutofit/>
          </a:bodyPr>
          <a:lstStyle/>
          <a:p>
            <a:pPr eaLnBrk="1" hangingPunct="1"/>
            <a:r>
              <a:rPr lang="el-GR" sz="2400" dirty="0" smtClean="0">
                <a:solidFill>
                  <a:schemeClr val="bg1"/>
                </a:solidFill>
              </a:rPr>
              <a:t>Ίδιες ενδείξεις με </a:t>
            </a:r>
            <a:r>
              <a:rPr lang="el-GR" sz="2400" dirty="0" err="1" smtClean="0">
                <a:solidFill>
                  <a:schemeClr val="bg1"/>
                </a:solidFill>
              </a:rPr>
              <a:t>θρομβόλυση</a:t>
            </a:r>
            <a:endParaRPr lang="el-GR" sz="2400" dirty="0" smtClean="0">
              <a:solidFill>
                <a:schemeClr val="bg1"/>
              </a:solidFill>
            </a:endParaRPr>
          </a:p>
          <a:p>
            <a:pPr eaLnBrk="1" hangingPunct="1"/>
            <a:r>
              <a:rPr lang="el-GR" sz="2400" dirty="0" smtClean="0">
                <a:solidFill>
                  <a:schemeClr val="bg1"/>
                </a:solidFill>
              </a:rPr>
              <a:t>Λαβαίνει χώρα μόνο αν δεν μπορεί να γίνει </a:t>
            </a:r>
            <a:r>
              <a:rPr lang="el-GR" sz="2400" dirty="0" err="1" smtClean="0">
                <a:solidFill>
                  <a:schemeClr val="bg1"/>
                </a:solidFill>
              </a:rPr>
              <a:t>θρομβόλυση</a:t>
            </a:r>
            <a:endParaRPr lang="en-GB" sz="2400" dirty="0" smtClean="0">
              <a:solidFill>
                <a:schemeClr val="bg1"/>
              </a:solidFill>
            </a:endParaRPr>
          </a:p>
        </p:txBody>
      </p:sp>
      <p:pic>
        <p:nvPicPr>
          <p:cNvPr id="4" name="Picture 4" descr="42FF23"/>
          <p:cNvPicPr>
            <a:picLocks noChangeAspect="1" noChangeArrowheads="1"/>
          </p:cNvPicPr>
          <p:nvPr/>
        </p:nvPicPr>
        <p:blipFill>
          <a:blip r:embed="rId3" cstate="print"/>
          <a:srcRect/>
          <a:stretch>
            <a:fillRect/>
          </a:stretch>
        </p:blipFill>
        <p:spPr bwMode="auto">
          <a:xfrm>
            <a:off x="214282" y="2643182"/>
            <a:ext cx="3785531" cy="4214818"/>
          </a:xfrm>
          <a:prstGeom prst="rect">
            <a:avLst/>
          </a:prstGeom>
          <a:noFill/>
          <a:ln w="9525">
            <a:noFill/>
            <a:miter lim="800000"/>
            <a:headEnd/>
            <a:tailEnd/>
          </a:ln>
        </p:spPr>
      </p:pic>
      <p:pic>
        <p:nvPicPr>
          <p:cNvPr id="5" name="Picture 4" descr="r001-003"/>
          <p:cNvPicPr>
            <a:picLocks noChangeAspect="1" noChangeArrowheads="1"/>
          </p:cNvPicPr>
          <p:nvPr/>
        </p:nvPicPr>
        <p:blipFill>
          <a:blip r:embed="rId4" cstate="print"/>
          <a:srcRect/>
          <a:stretch>
            <a:fillRect/>
          </a:stretch>
        </p:blipFill>
        <p:spPr bwMode="auto">
          <a:xfrm>
            <a:off x="4214810" y="3214686"/>
            <a:ext cx="4529142" cy="3105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Φίλτρο κάτω κοίλης φλέβας</a:t>
            </a:r>
            <a:br>
              <a:rPr lang="el-GR" dirty="0" smtClean="0">
                <a:solidFill>
                  <a:srgbClr val="00B050"/>
                </a:solidFill>
              </a:rPr>
            </a:br>
            <a:r>
              <a:rPr lang="el-GR" dirty="0" smtClean="0">
                <a:solidFill>
                  <a:srgbClr val="00B050"/>
                </a:solidFill>
              </a:rPr>
              <a:t>Συστάσεις </a:t>
            </a:r>
            <a:r>
              <a:rPr lang="en-US" dirty="0" smtClean="0">
                <a:solidFill>
                  <a:srgbClr val="00B050"/>
                </a:solidFill>
              </a:rPr>
              <a:t>ACCP 2016</a:t>
            </a:r>
            <a:endParaRPr lang="el-GR" dirty="0">
              <a:solidFill>
                <a:srgbClr val="00B050"/>
              </a:solidFill>
            </a:endParaRPr>
          </a:p>
        </p:txBody>
      </p:sp>
      <p:sp>
        <p:nvSpPr>
          <p:cNvPr id="3" name="2 - Θέση περιεχομένου"/>
          <p:cNvSpPr>
            <a:spLocks noGrp="1"/>
          </p:cNvSpPr>
          <p:nvPr>
            <p:ph idx="1"/>
          </p:nvPr>
        </p:nvSpPr>
        <p:spPr/>
        <p:txBody>
          <a:bodyPr>
            <a:normAutofit fontScale="77500" lnSpcReduction="20000"/>
          </a:bodyPr>
          <a:lstStyle/>
          <a:p>
            <a:r>
              <a:rPr lang="el-GR" dirty="0" smtClean="0">
                <a:solidFill>
                  <a:schemeClr val="bg1"/>
                </a:solidFill>
              </a:rPr>
              <a:t>Σε ασθενείς με ΕΒΦΘ του άκρου ή ΠΕ που αντιμετωπίζονται με αντιπηκτικά , </a:t>
            </a:r>
            <a:r>
              <a:rPr lang="el-GR" u="sng" dirty="0" smtClean="0">
                <a:solidFill>
                  <a:schemeClr val="bg1"/>
                </a:solidFill>
              </a:rPr>
              <a:t>δεν </a:t>
            </a:r>
            <a:r>
              <a:rPr lang="el-GR" dirty="0" smtClean="0">
                <a:solidFill>
                  <a:schemeClr val="bg1"/>
                </a:solidFill>
              </a:rPr>
              <a:t>συστήνουμε χρήση </a:t>
            </a:r>
            <a:r>
              <a:rPr lang="el-GR" dirty="0" smtClean="0">
                <a:solidFill>
                  <a:srgbClr val="FFFF00"/>
                </a:solidFill>
              </a:rPr>
              <a:t>φίλτρου κάτω κοίλης φλέβας</a:t>
            </a:r>
            <a:r>
              <a:rPr lang="en-US" dirty="0" smtClean="0">
                <a:solidFill>
                  <a:srgbClr val="FFFF00"/>
                </a:solidFill>
              </a:rPr>
              <a:t> </a:t>
            </a:r>
            <a:r>
              <a:rPr lang="el-GR" dirty="0" smtClean="0">
                <a:solidFill>
                  <a:schemeClr val="bg1"/>
                </a:solidFill>
              </a:rPr>
              <a:t> </a:t>
            </a:r>
            <a:r>
              <a:rPr lang="en-US" dirty="0" smtClean="0">
                <a:solidFill>
                  <a:schemeClr val="bg1"/>
                </a:solidFill>
              </a:rPr>
              <a:t>(Grade 1B)</a:t>
            </a:r>
          </a:p>
          <a:p>
            <a:pPr>
              <a:lnSpc>
                <a:spcPct val="150000"/>
              </a:lnSpc>
              <a:buNone/>
            </a:pPr>
            <a:r>
              <a:rPr lang="en-US" dirty="0" smtClean="0">
                <a:solidFill>
                  <a:srgbClr val="FFFF00"/>
                </a:solidFill>
              </a:rPr>
              <a:t>	</a:t>
            </a:r>
            <a:r>
              <a:rPr lang="el-GR" u="sng" dirty="0" smtClean="0">
                <a:solidFill>
                  <a:srgbClr val="FFFF00"/>
                </a:solidFill>
              </a:rPr>
              <a:t>Ενδείξεις Τοποθέτησης</a:t>
            </a:r>
            <a:endParaRPr lang="en-US" u="sng" dirty="0" smtClean="0">
              <a:solidFill>
                <a:schemeClr val="bg1"/>
              </a:solidFill>
            </a:endParaRPr>
          </a:p>
          <a:p>
            <a:pPr>
              <a:lnSpc>
                <a:spcPct val="150000"/>
              </a:lnSpc>
            </a:pPr>
            <a:r>
              <a:rPr lang="el-GR" dirty="0" smtClean="0">
                <a:solidFill>
                  <a:schemeClr val="bg1"/>
                </a:solidFill>
              </a:rPr>
              <a:t>Αντένδειξη στη χορήγηση αντιπηκτικών</a:t>
            </a:r>
            <a:endParaRPr lang="en-US" dirty="0" smtClean="0">
              <a:solidFill>
                <a:schemeClr val="bg1"/>
              </a:solidFill>
            </a:endParaRPr>
          </a:p>
          <a:p>
            <a:pPr>
              <a:lnSpc>
                <a:spcPct val="150000"/>
              </a:lnSpc>
            </a:pPr>
            <a:r>
              <a:rPr lang="el-GR" dirty="0" smtClean="0">
                <a:solidFill>
                  <a:schemeClr val="bg1"/>
                </a:solidFill>
              </a:rPr>
              <a:t>Υποτροπή παρά την επαρκή </a:t>
            </a:r>
          </a:p>
          <a:p>
            <a:pPr>
              <a:lnSpc>
                <a:spcPct val="150000"/>
              </a:lnSpc>
              <a:buNone/>
            </a:pPr>
            <a:r>
              <a:rPr lang="el-GR" dirty="0" smtClean="0">
                <a:solidFill>
                  <a:schemeClr val="bg1"/>
                </a:solidFill>
              </a:rPr>
              <a:t>	χορήγηση αντιπηκτικών</a:t>
            </a:r>
            <a:endParaRPr lang="en-US" dirty="0" smtClean="0">
              <a:solidFill>
                <a:schemeClr val="bg1"/>
              </a:solidFill>
            </a:endParaRPr>
          </a:p>
          <a:p>
            <a:pPr>
              <a:lnSpc>
                <a:spcPct val="150000"/>
              </a:lnSpc>
            </a:pPr>
            <a:r>
              <a:rPr lang="el-GR" dirty="0" smtClean="0">
                <a:solidFill>
                  <a:schemeClr val="bg1"/>
                </a:solidFill>
              </a:rPr>
              <a:t>Προφυλακτική χορήγηση</a:t>
            </a:r>
          </a:p>
          <a:p>
            <a:pPr>
              <a:lnSpc>
                <a:spcPct val="150000"/>
              </a:lnSpc>
              <a:buNone/>
            </a:pPr>
            <a:r>
              <a:rPr lang="el-GR" dirty="0" smtClean="0">
                <a:solidFill>
                  <a:schemeClr val="bg1"/>
                </a:solidFill>
              </a:rPr>
              <a:t>	 (αμφισβητούμενη)</a:t>
            </a:r>
            <a:endParaRPr lang="el-GR"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6372200" y="2924944"/>
            <a:ext cx="2478660" cy="3645024"/>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388098" name="Picture 2"/>
          <p:cNvPicPr>
            <a:picLocks noChangeAspect="1" noChangeArrowheads="1"/>
          </p:cNvPicPr>
          <p:nvPr/>
        </p:nvPicPr>
        <p:blipFill>
          <a:blip r:embed="rId2" cstate="print"/>
          <a:srcRect/>
          <a:stretch>
            <a:fillRect/>
          </a:stretch>
        </p:blipFill>
        <p:spPr bwMode="auto">
          <a:xfrm>
            <a:off x="680258" y="1"/>
            <a:ext cx="770816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ΕΒΦΘ του άνω άκρου</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solidFill>
                  <a:schemeClr val="bg1"/>
                </a:solidFill>
              </a:rPr>
              <a:t>Σε ασθενείς με οξεία θρόμβωση του άνω άκρου που δεν σχετίζεται με κεντρικό καθετήρα ή καρκίνο, συνιστούμε </a:t>
            </a:r>
            <a:r>
              <a:rPr lang="el-GR" dirty="0" smtClean="0">
                <a:solidFill>
                  <a:srgbClr val="FFFF00"/>
                </a:solidFill>
              </a:rPr>
              <a:t>3 μήνες </a:t>
            </a:r>
            <a:r>
              <a:rPr lang="el-GR" dirty="0" smtClean="0">
                <a:solidFill>
                  <a:schemeClr val="bg1"/>
                </a:solidFill>
              </a:rPr>
              <a:t>αντιπηκτικής αγωγής έναντι μεγαλύτερης διάρκειας θεραπεία </a:t>
            </a:r>
            <a:r>
              <a:rPr lang="en-US" dirty="0" smtClean="0">
                <a:solidFill>
                  <a:schemeClr val="bg1"/>
                </a:solidFill>
              </a:rPr>
              <a:t>(Grade 1B) </a:t>
            </a:r>
          </a:p>
          <a:p>
            <a:r>
              <a:rPr lang="el-GR" dirty="0" smtClean="0">
                <a:solidFill>
                  <a:schemeClr val="bg1"/>
                </a:solidFill>
              </a:rPr>
              <a:t>Σε ασθενείς με οξεία θρόμβωση του άνω άκρου που σχετίζεται με κεντρικό καθετήρα, συνιστούμε </a:t>
            </a:r>
            <a:r>
              <a:rPr lang="el-GR" u="sng" dirty="0" smtClean="0">
                <a:solidFill>
                  <a:schemeClr val="bg1"/>
                </a:solidFill>
              </a:rPr>
              <a:t>να μην αφαιρείται </a:t>
            </a:r>
            <a:r>
              <a:rPr lang="el-GR" dirty="0" smtClean="0">
                <a:solidFill>
                  <a:schemeClr val="bg1"/>
                </a:solidFill>
              </a:rPr>
              <a:t>ο καθετήρας αν είναι λειτουργικός και αναγκαίος</a:t>
            </a:r>
            <a:r>
              <a:rPr lang="en-US" dirty="0" smtClean="0">
                <a:solidFill>
                  <a:schemeClr val="bg1"/>
                </a:solidFill>
              </a:rPr>
              <a:t> (Grade 2C) </a:t>
            </a:r>
            <a:endParaRPr lang="el-GR" dirty="0" smtClean="0">
              <a:solidFill>
                <a:schemeClr val="bg1"/>
              </a:solidFill>
            </a:endParaRPr>
          </a:p>
          <a:p>
            <a:endParaRPr lang="el-GR"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B050"/>
                </a:solidFill>
              </a:rPr>
              <a:t>ΕΒΦΘ του άνω άκρου</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solidFill>
                  <a:schemeClr val="bg1"/>
                </a:solidFill>
              </a:rPr>
              <a:t>Σε ασθενείς με οξεία θρόμβωση του άνω άκρου που σχετίζεται με κεντρικό καθετήρα </a:t>
            </a:r>
            <a:r>
              <a:rPr lang="el-GR" u="sng" dirty="0" smtClean="0">
                <a:solidFill>
                  <a:schemeClr val="bg1"/>
                </a:solidFill>
              </a:rPr>
              <a:t>που έχει αφαιρεθεί</a:t>
            </a:r>
            <a:r>
              <a:rPr lang="el-GR" dirty="0" smtClean="0">
                <a:solidFill>
                  <a:schemeClr val="bg1"/>
                </a:solidFill>
              </a:rPr>
              <a:t>, συνιστούμε </a:t>
            </a:r>
            <a:r>
              <a:rPr lang="el-GR" dirty="0" smtClean="0">
                <a:solidFill>
                  <a:srgbClr val="FFFF00"/>
                </a:solidFill>
              </a:rPr>
              <a:t>3 μήνες </a:t>
            </a:r>
            <a:r>
              <a:rPr lang="el-GR" dirty="0" smtClean="0">
                <a:solidFill>
                  <a:schemeClr val="bg1"/>
                </a:solidFill>
              </a:rPr>
              <a:t>αντιπηκτικής αγωγής έναντι μεγαλύτερης διάρκειας θεραπεία σε ασθενείς χωρίς καρκίνο </a:t>
            </a:r>
            <a:r>
              <a:rPr lang="en-US" dirty="0" smtClean="0">
                <a:solidFill>
                  <a:schemeClr val="bg1"/>
                </a:solidFill>
              </a:rPr>
              <a:t>(Grade 1B) </a:t>
            </a:r>
            <a:r>
              <a:rPr lang="el-GR" dirty="0" smtClean="0">
                <a:solidFill>
                  <a:schemeClr val="bg1"/>
                </a:solidFill>
              </a:rPr>
              <a:t>και συνιστούμε το ίδιο σε ασθενείς με καρκίνο</a:t>
            </a:r>
            <a:r>
              <a:rPr lang="en-US" dirty="0" smtClean="0">
                <a:solidFill>
                  <a:schemeClr val="bg1"/>
                </a:solidFill>
              </a:rPr>
              <a:t> (Grade 2C)</a:t>
            </a:r>
          </a:p>
          <a:p>
            <a:r>
              <a:rPr lang="el-GR" dirty="0" smtClean="0">
                <a:solidFill>
                  <a:schemeClr val="bg1"/>
                </a:solidFill>
              </a:rPr>
              <a:t>Σε ασθενείς με οξεία θρόμβωση του άνω άκρου που σχετίζεται με κεντρικό καθετήρα </a:t>
            </a:r>
            <a:r>
              <a:rPr lang="el-GR" u="sng" dirty="0" smtClean="0">
                <a:solidFill>
                  <a:schemeClr val="bg1"/>
                </a:solidFill>
              </a:rPr>
              <a:t>που δεν έχει αφαιρεθεί</a:t>
            </a:r>
            <a:r>
              <a:rPr lang="el-GR" dirty="0" smtClean="0">
                <a:solidFill>
                  <a:schemeClr val="bg1"/>
                </a:solidFill>
              </a:rPr>
              <a:t>, συνιστούμε να </a:t>
            </a:r>
            <a:r>
              <a:rPr lang="el-GR" dirty="0" smtClean="0">
                <a:solidFill>
                  <a:srgbClr val="FFFF00"/>
                </a:solidFill>
              </a:rPr>
              <a:t>συνεχιστεί</a:t>
            </a:r>
            <a:r>
              <a:rPr lang="el-GR" dirty="0" smtClean="0">
                <a:solidFill>
                  <a:schemeClr val="bg1"/>
                </a:solidFill>
              </a:rPr>
              <a:t> η αντιπηκτική αγωγή </a:t>
            </a:r>
            <a:r>
              <a:rPr lang="el-GR" dirty="0" smtClean="0">
                <a:solidFill>
                  <a:srgbClr val="FFFF00"/>
                </a:solidFill>
              </a:rPr>
              <a:t>όσο</a:t>
            </a:r>
            <a:r>
              <a:rPr lang="el-GR" dirty="0" smtClean="0">
                <a:solidFill>
                  <a:schemeClr val="bg1"/>
                </a:solidFill>
              </a:rPr>
              <a:t> </a:t>
            </a:r>
            <a:r>
              <a:rPr lang="el-GR" dirty="0" smtClean="0">
                <a:solidFill>
                  <a:srgbClr val="FFFF00"/>
                </a:solidFill>
              </a:rPr>
              <a:t>παραμένει ο καθετήρας  </a:t>
            </a:r>
            <a:r>
              <a:rPr lang="el-GR" dirty="0" smtClean="0">
                <a:solidFill>
                  <a:schemeClr val="bg1"/>
                </a:solidFill>
              </a:rPr>
              <a:t>έναντι διακοπής μετά 3 μήνες θεραπείας σε ασθενείς με καρκίνο </a:t>
            </a:r>
            <a:r>
              <a:rPr lang="en-US" dirty="0" smtClean="0">
                <a:solidFill>
                  <a:schemeClr val="bg1"/>
                </a:solidFill>
              </a:rPr>
              <a:t>(Grade 1C) </a:t>
            </a:r>
            <a:r>
              <a:rPr lang="el-GR" dirty="0" smtClean="0">
                <a:solidFill>
                  <a:schemeClr val="bg1"/>
                </a:solidFill>
              </a:rPr>
              <a:t>και συνιστούμε το ίδιο σε ασθενείς χωρίς καρκίνο</a:t>
            </a:r>
            <a:r>
              <a:rPr lang="en-US" dirty="0" smtClean="0">
                <a:solidFill>
                  <a:schemeClr val="bg1"/>
                </a:solidFill>
              </a:rPr>
              <a:t> (Grade 2C) </a:t>
            </a:r>
            <a:endParaRPr lang="el-GR" dirty="0" smtClean="0">
              <a:solidFill>
                <a:schemeClr val="bg1"/>
              </a:solidFill>
            </a:endParaRPr>
          </a:p>
          <a:p>
            <a:endParaRPr lang="el-GR"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Θεραπεία υποτροπής ΦΘΕ υπό αντιπηκτική αγωγή</a:t>
            </a:r>
            <a:endParaRPr lang="el-GR" dirty="0">
              <a:solidFill>
                <a:srgbClr val="00B050"/>
              </a:solidFill>
            </a:endParaRPr>
          </a:p>
        </p:txBody>
      </p:sp>
      <p:sp>
        <p:nvSpPr>
          <p:cNvPr id="3" name="2 - Θέση περιεχομένου"/>
          <p:cNvSpPr>
            <a:spLocks noGrp="1"/>
          </p:cNvSpPr>
          <p:nvPr>
            <p:ph idx="1"/>
          </p:nvPr>
        </p:nvSpPr>
        <p:spPr/>
        <p:txBody>
          <a:bodyPr>
            <a:normAutofit/>
          </a:bodyPr>
          <a:lstStyle/>
          <a:p>
            <a:r>
              <a:rPr lang="el-GR" dirty="0" smtClean="0">
                <a:solidFill>
                  <a:schemeClr val="bg1"/>
                </a:solidFill>
              </a:rPr>
              <a:t>Σε ασθενείς με </a:t>
            </a:r>
            <a:r>
              <a:rPr lang="el-GR" u="sng" dirty="0" smtClean="0">
                <a:solidFill>
                  <a:schemeClr val="bg1"/>
                </a:solidFill>
              </a:rPr>
              <a:t>υποτροπή ΦΘΕ </a:t>
            </a:r>
            <a:r>
              <a:rPr lang="el-GR" dirty="0" smtClean="0">
                <a:solidFill>
                  <a:schemeClr val="bg1"/>
                </a:solidFill>
              </a:rPr>
              <a:t>ενώ βρίσκονται σε αγωγή με ανταγωνιστές Βιταμίνης Κ (</a:t>
            </a:r>
            <a:r>
              <a:rPr lang="en-US" dirty="0" smtClean="0">
                <a:solidFill>
                  <a:schemeClr val="bg1"/>
                </a:solidFill>
              </a:rPr>
              <a:t>VKA</a:t>
            </a:r>
            <a:r>
              <a:rPr lang="el-GR" dirty="0" smtClean="0">
                <a:solidFill>
                  <a:schemeClr val="bg1"/>
                </a:solidFill>
              </a:rPr>
              <a:t>) σε θεραπευτικά επίπεδα ή σε </a:t>
            </a:r>
            <a:r>
              <a:rPr lang="en-US" dirty="0" err="1" smtClean="0">
                <a:solidFill>
                  <a:schemeClr val="bg1"/>
                </a:solidFill>
              </a:rPr>
              <a:t>dabigatran</a:t>
            </a:r>
            <a:r>
              <a:rPr lang="en-US" dirty="0" smtClean="0">
                <a:solidFill>
                  <a:schemeClr val="bg1"/>
                </a:solidFill>
              </a:rPr>
              <a:t>,</a:t>
            </a:r>
            <a:r>
              <a:rPr lang="el-GR" dirty="0" smtClean="0">
                <a:solidFill>
                  <a:schemeClr val="bg1"/>
                </a:solidFill>
              </a:rPr>
              <a:t> </a:t>
            </a:r>
            <a:r>
              <a:rPr lang="en-US" dirty="0" err="1" smtClean="0">
                <a:solidFill>
                  <a:schemeClr val="bg1"/>
                </a:solidFill>
              </a:rPr>
              <a:t>rivaroxaban</a:t>
            </a:r>
            <a:r>
              <a:rPr lang="en-US" dirty="0" smtClean="0">
                <a:solidFill>
                  <a:schemeClr val="bg1"/>
                </a:solidFill>
              </a:rPr>
              <a:t>, </a:t>
            </a:r>
            <a:r>
              <a:rPr lang="en-US" dirty="0" err="1" smtClean="0">
                <a:solidFill>
                  <a:schemeClr val="bg1"/>
                </a:solidFill>
              </a:rPr>
              <a:t>apixaban</a:t>
            </a:r>
            <a:r>
              <a:rPr lang="en-US" dirty="0" smtClean="0">
                <a:solidFill>
                  <a:schemeClr val="bg1"/>
                </a:solidFill>
              </a:rPr>
              <a:t>, or </a:t>
            </a:r>
            <a:r>
              <a:rPr lang="en-US" dirty="0" err="1" smtClean="0">
                <a:solidFill>
                  <a:schemeClr val="bg1"/>
                </a:solidFill>
              </a:rPr>
              <a:t>edoxaban</a:t>
            </a:r>
            <a:r>
              <a:rPr lang="en-US" dirty="0" smtClean="0">
                <a:solidFill>
                  <a:schemeClr val="bg1"/>
                </a:solidFill>
              </a:rPr>
              <a:t> (</a:t>
            </a:r>
            <a:r>
              <a:rPr lang="el-GR" dirty="0" smtClean="0">
                <a:solidFill>
                  <a:schemeClr val="bg1"/>
                </a:solidFill>
              </a:rPr>
              <a:t>και θεωρείται ότι είναι συμμορφωμένοι στην αγωγή), συνιστούμε αλλαγή της αγωγής σε </a:t>
            </a:r>
            <a:r>
              <a:rPr lang="en-US" dirty="0" smtClean="0">
                <a:solidFill>
                  <a:srgbClr val="FFFF00"/>
                </a:solidFill>
              </a:rPr>
              <a:t>LMWH</a:t>
            </a:r>
            <a:r>
              <a:rPr lang="en-US" dirty="0" smtClean="0">
                <a:solidFill>
                  <a:schemeClr val="bg1"/>
                </a:solidFill>
              </a:rPr>
              <a:t> </a:t>
            </a:r>
            <a:r>
              <a:rPr lang="el-GR" dirty="0" smtClean="0">
                <a:solidFill>
                  <a:schemeClr val="bg1"/>
                </a:solidFill>
              </a:rPr>
              <a:t>τουλάχιστον προσωρινά </a:t>
            </a:r>
            <a:r>
              <a:rPr lang="en-US" dirty="0" smtClean="0">
                <a:solidFill>
                  <a:schemeClr val="bg1"/>
                </a:solidFill>
              </a:rPr>
              <a:t>(Grade 2C),</a:t>
            </a:r>
            <a:r>
              <a:rPr lang="el-GR" dirty="0" smtClean="0">
                <a:solidFill>
                  <a:schemeClr val="bg1"/>
                </a:solidFill>
              </a:rPr>
              <a:t> (περίπου για ένα μήνα)</a:t>
            </a:r>
            <a:endParaRPr lang="el-GR" dirty="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00B050"/>
                </a:solidFill>
              </a:rPr>
              <a:t>Θεραπεία υποτροπής ΦΘΕ υπό αντιπηκτική αγωγή</a:t>
            </a:r>
            <a:endParaRPr lang="el-GR" dirty="0"/>
          </a:p>
        </p:txBody>
      </p:sp>
      <p:sp>
        <p:nvSpPr>
          <p:cNvPr id="3" name="2 - Θέση περιεχομένου"/>
          <p:cNvSpPr>
            <a:spLocks noGrp="1"/>
          </p:cNvSpPr>
          <p:nvPr>
            <p:ph idx="1"/>
          </p:nvPr>
        </p:nvSpPr>
        <p:spPr/>
        <p:txBody>
          <a:bodyPr/>
          <a:lstStyle/>
          <a:p>
            <a:r>
              <a:rPr lang="el-GR" dirty="0" smtClean="0">
                <a:solidFill>
                  <a:schemeClr val="bg1"/>
                </a:solidFill>
              </a:rPr>
              <a:t>Σε ασθενείς με </a:t>
            </a:r>
            <a:r>
              <a:rPr lang="el-GR" u="sng" dirty="0" smtClean="0">
                <a:solidFill>
                  <a:schemeClr val="bg1"/>
                </a:solidFill>
              </a:rPr>
              <a:t>υποτροπή ΦΘΕ </a:t>
            </a:r>
            <a:r>
              <a:rPr lang="el-GR" dirty="0" smtClean="0">
                <a:solidFill>
                  <a:schemeClr val="bg1"/>
                </a:solidFill>
              </a:rPr>
              <a:t>ενώ βρίσκονται σε μακρόχρονη αγωγή με </a:t>
            </a:r>
            <a:r>
              <a:rPr lang="en-US" dirty="0" smtClean="0">
                <a:solidFill>
                  <a:srgbClr val="FFFF00"/>
                </a:solidFill>
              </a:rPr>
              <a:t>LMWH</a:t>
            </a:r>
            <a:r>
              <a:rPr lang="en-US" dirty="0" smtClean="0">
                <a:solidFill>
                  <a:schemeClr val="bg1"/>
                </a:solidFill>
              </a:rPr>
              <a:t> (</a:t>
            </a:r>
            <a:r>
              <a:rPr lang="el-GR" dirty="0" smtClean="0">
                <a:solidFill>
                  <a:schemeClr val="bg1"/>
                </a:solidFill>
              </a:rPr>
              <a:t>και θεωρείται ότι είναι συμμορφωμένοι στην αγωγή), συνιστούμε</a:t>
            </a:r>
            <a:r>
              <a:rPr lang="en-US" dirty="0" smtClean="0">
                <a:solidFill>
                  <a:schemeClr val="bg1"/>
                </a:solidFill>
              </a:rPr>
              <a:t> </a:t>
            </a:r>
            <a:r>
              <a:rPr lang="el-GR" u="sng" dirty="0" smtClean="0">
                <a:solidFill>
                  <a:schemeClr val="bg1"/>
                </a:solidFill>
              </a:rPr>
              <a:t>αύξηση της δόσης </a:t>
            </a:r>
            <a:r>
              <a:rPr lang="el-GR" dirty="0" smtClean="0">
                <a:solidFill>
                  <a:schemeClr val="bg1"/>
                </a:solidFill>
              </a:rPr>
              <a:t>της </a:t>
            </a:r>
            <a:r>
              <a:rPr lang="en-US" dirty="0" smtClean="0">
                <a:solidFill>
                  <a:schemeClr val="bg1"/>
                </a:solidFill>
              </a:rPr>
              <a:t>LMWH </a:t>
            </a:r>
            <a:r>
              <a:rPr lang="el-GR" dirty="0" smtClean="0">
                <a:solidFill>
                  <a:schemeClr val="bg1"/>
                </a:solidFill>
              </a:rPr>
              <a:t>περίπου κατά ένα τέταρτο με ένα τρίτο </a:t>
            </a:r>
            <a:r>
              <a:rPr lang="en-US" dirty="0" smtClean="0">
                <a:solidFill>
                  <a:schemeClr val="bg1"/>
                </a:solidFill>
              </a:rPr>
              <a:t>(Grade 2C).</a:t>
            </a:r>
            <a:r>
              <a:rPr lang="el-GR" dirty="0" smtClean="0">
                <a:solidFill>
                  <a:schemeClr val="bg1"/>
                </a:solidFill>
              </a:rPr>
              <a:t>(περίπου για ένα μήνα)</a:t>
            </a:r>
            <a:endParaRPr lang="el-G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G_0625.jpg"/>
          <p:cNvPicPr>
            <a:picLocks noChangeAspect="1"/>
          </p:cNvPicPr>
          <p:nvPr/>
        </p:nvPicPr>
        <p:blipFill>
          <a:blip r:embed="rId2" cstate="print"/>
          <a:srcRect/>
          <a:stretch>
            <a:fillRect/>
          </a:stretch>
        </p:blipFill>
        <p:spPr bwMode="auto">
          <a:xfrm>
            <a:off x="2267744" y="0"/>
            <a:ext cx="5143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y Documents\PATRAS NEW\SUVETH\THR RES\REVISION 1\FIGS\Fig 1a.jpg"/>
          <p:cNvPicPr>
            <a:picLocks noChangeAspect="1" noChangeArrowheads="1"/>
          </p:cNvPicPr>
          <p:nvPr/>
        </p:nvPicPr>
        <p:blipFill>
          <a:blip r:embed="rId3" cstate="print"/>
          <a:srcRect/>
          <a:stretch>
            <a:fillRect/>
          </a:stretch>
        </p:blipFill>
        <p:spPr bwMode="auto">
          <a:xfrm>
            <a:off x="161924" y="1513457"/>
            <a:ext cx="5489576" cy="4114231"/>
          </a:xfrm>
          <a:prstGeom prst="rect">
            <a:avLst/>
          </a:prstGeom>
          <a:noFill/>
        </p:spPr>
      </p:pic>
      <p:pic>
        <p:nvPicPr>
          <p:cNvPr id="1027" name="Picture 3" descr="C:\My Documents\PATRAS NEW\SUVETH\THR RES\REVISION 1\FIGS\Fig 1b.jpg"/>
          <p:cNvPicPr>
            <a:picLocks noChangeAspect="1" noChangeArrowheads="1"/>
          </p:cNvPicPr>
          <p:nvPr/>
        </p:nvPicPr>
        <p:blipFill>
          <a:blip r:embed="rId4" cstate="print"/>
          <a:srcRect/>
          <a:stretch>
            <a:fillRect/>
          </a:stretch>
        </p:blipFill>
        <p:spPr bwMode="auto">
          <a:xfrm>
            <a:off x="3986499" y="1490663"/>
            <a:ext cx="5157501" cy="4137025"/>
          </a:xfrm>
          <a:prstGeom prst="rect">
            <a:avLst/>
          </a:prstGeom>
          <a:noFill/>
        </p:spPr>
      </p:pic>
      <p:cxnSp>
        <p:nvCxnSpPr>
          <p:cNvPr id="7" name="Straight Arrow Connector 6"/>
          <p:cNvCxnSpPr/>
          <p:nvPr/>
        </p:nvCxnSpPr>
        <p:spPr>
          <a:xfrm flipV="1">
            <a:off x="914400" y="3733800"/>
            <a:ext cx="1257300" cy="229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5969000"/>
            <a:ext cx="3529299" cy="646331"/>
          </a:xfrm>
          <a:prstGeom prst="rect">
            <a:avLst/>
          </a:prstGeom>
          <a:solidFill>
            <a:schemeClr val="tx1"/>
          </a:solidFill>
        </p:spPr>
        <p:txBody>
          <a:bodyPr wrap="none" rtlCol="0">
            <a:spAutoFit/>
          </a:bodyPr>
          <a:lstStyle/>
          <a:p>
            <a:r>
              <a:rPr lang="el-GR" dirty="0" smtClean="0">
                <a:solidFill>
                  <a:schemeClr val="bg1"/>
                </a:solidFill>
              </a:rPr>
              <a:t>Στη συντρηπτική πλειοψηφία </a:t>
            </a:r>
          </a:p>
          <a:p>
            <a:r>
              <a:rPr lang="el-GR" dirty="0" smtClean="0">
                <a:solidFill>
                  <a:schemeClr val="bg1"/>
                </a:solidFill>
              </a:rPr>
              <a:t>θρόμβωση κιρσών των κάτω άκρων</a:t>
            </a:r>
            <a:endParaRPr lang="en-US" dirty="0">
              <a:solidFill>
                <a:schemeClr val="bg1"/>
              </a:solidFill>
            </a:endParaRPr>
          </a:p>
        </p:txBody>
      </p:sp>
      <p:sp>
        <p:nvSpPr>
          <p:cNvPr id="2" name="Title 1"/>
          <p:cNvSpPr>
            <a:spLocks noGrp="1"/>
          </p:cNvSpPr>
          <p:nvPr>
            <p:ph type="title"/>
          </p:nvPr>
        </p:nvSpPr>
        <p:spPr/>
        <p:txBody>
          <a:bodyPr/>
          <a:lstStyle/>
          <a:p>
            <a:endParaRPr lang="el-GR"/>
          </a:p>
        </p:txBody>
      </p:sp>
      <p:sp>
        <p:nvSpPr>
          <p:cNvPr id="9" name="Rectangle 8"/>
          <p:cNvSpPr/>
          <p:nvPr/>
        </p:nvSpPr>
        <p:spPr>
          <a:xfrm>
            <a:off x="-16307" y="-7948"/>
            <a:ext cx="9208077" cy="1425585"/>
          </a:xfrm>
          <a:prstGeom prst="rect">
            <a:avLst/>
          </a:prstGeom>
          <a:solidFill>
            <a:schemeClr val="tx2">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solidFill>
                <a:schemeClr val="bg1"/>
              </a:solidFill>
            </a:endParaRPr>
          </a:p>
          <a:p>
            <a:pPr algn="ctr">
              <a:defRPr/>
            </a:pPr>
            <a:r>
              <a:rPr lang="el-GR" sz="2400" dirty="0">
                <a:solidFill>
                  <a:schemeClr val="bg1"/>
                </a:solidFill>
              </a:rPr>
              <a:t/>
            </a:r>
            <a:br>
              <a:rPr lang="el-GR" sz="2400" dirty="0">
                <a:solidFill>
                  <a:schemeClr val="bg1"/>
                </a:solidFill>
              </a:rPr>
            </a:br>
            <a:endParaRPr lang="en-US" sz="2400" dirty="0">
              <a:solidFill>
                <a:schemeClr val="bg1"/>
              </a:solidFill>
            </a:endParaRPr>
          </a:p>
          <a:p>
            <a:pPr algn="ctr">
              <a:defRPr/>
            </a:pPr>
            <a:endParaRPr lang="fr-FR" sz="2400" b="1" dirty="0">
              <a:solidFill>
                <a:schemeClr val="bg1"/>
              </a:solidFill>
              <a:latin typeface="+mj-lt"/>
              <a:ea typeface="ＭＳ Ｐゴシック"/>
              <a:cs typeface="Arial" pitchFamily="34" charset="0"/>
            </a:endParaRPr>
          </a:p>
        </p:txBody>
      </p:sp>
      <p:sp>
        <p:nvSpPr>
          <p:cNvPr id="3" name="TextBox 2"/>
          <p:cNvSpPr txBox="1"/>
          <p:nvPr/>
        </p:nvSpPr>
        <p:spPr>
          <a:xfrm>
            <a:off x="457200" y="274638"/>
            <a:ext cx="8363272" cy="769441"/>
          </a:xfrm>
          <a:prstGeom prst="rect">
            <a:avLst/>
          </a:prstGeom>
          <a:noFill/>
        </p:spPr>
        <p:txBody>
          <a:bodyPr wrap="square" rtlCol="0">
            <a:spAutoFit/>
          </a:bodyPr>
          <a:lstStyle/>
          <a:p>
            <a:pPr algn="ctr"/>
            <a:r>
              <a:rPr lang="el-GR" sz="4400" dirty="0" smtClean="0">
                <a:solidFill>
                  <a:srgbClr val="00B050"/>
                </a:solidFill>
              </a:rPr>
              <a:t> </a:t>
            </a:r>
            <a:r>
              <a:rPr lang="el-GR" sz="4400" dirty="0" err="1" smtClean="0">
                <a:solidFill>
                  <a:srgbClr val="00B050"/>
                </a:solidFill>
              </a:rPr>
              <a:t>Επιπολής</a:t>
            </a:r>
            <a:r>
              <a:rPr lang="el-GR" sz="4400" dirty="0" smtClean="0">
                <a:solidFill>
                  <a:srgbClr val="00B050"/>
                </a:solidFill>
              </a:rPr>
              <a:t> φλεβική θρόμβωση</a:t>
            </a:r>
            <a:endParaRPr lang="el-GR" sz="4400" dirty="0">
              <a:solidFill>
                <a:srgbClr val="00B05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l-GR" dirty="0" smtClean="0">
                <a:solidFill>
                  <a:srgbClr val="00B050"/>
                </a:solidFill>
                <a:latin typeface="+mn-lt"/>
              </a:rPr>
              <a:t>Κιρσοί</a:t>
            </a:r>
            <a:endParaRPr lang="en-US" dirty="0" smtClean="0">
              <a:solidFill>
                <a:srgbClr val="00B050"/>
              </a:solidFill>
              <a:latin typeface="+mn-lt"/>
            </a:endParaRPr>
          </a:p>
        </p:txBody>
      </p:sp>
      <p:pic>
        <p:nvPicPr>
          <p:cNvPr id="10243" name="Picture 6" descr="veins"/>
          <p:cNvPicPr>
            <a:picLocks noChangeAspect="1" noChangeArrowheads="1"/>
          </p:cNvPicPr>
          <p:nvPr/>
        </p:nvPicPr>
        <p:blipFill>
          <a:blip r:embed="rId3" cstate="print"/>
          <a:srcRect/>
          <a:stretch>
            <a:fillRect/>
          </a:stretch>
        </p:blipFill>
        <p:spPr bwMode="auto">
          <a:xfrm>
            <a:off x="838200" y="1281113"/>
            <a:ext cx="3048000" cy="5181600"/>
          </a:xfrm>
          <a:prstGeom prst="rect">
            <a:avLst/>
          </a:prstGeom>
          <a:noFill/>
          <a:ln w="9525">
            <a:noFill/>
            <a:miter lim="800000"/>
            <a:headEnd/>
            <a:tailEnd/>
          </a:ln>
        </p:spPr>
      </p:pic>
      <p:pic>
        <p:nvPicPr>
          <p:cNvPr id="10244" name="Picture 7" descr="veins2"/>
          <p:cNvPicPr>
            <a:picLocks noChangeAspect="1" noChangeArrowheads="1"/>
          </p:cNvPicPr>
          <p:nvPr/>
        </p:nvPicPr>
        <p:blipFill>
          <a:blip r:embed="rId4" cstate="print"/>
          <a:srcRect/>
          <a:stretch>
            <a:fillRect/>
          </a:stretch>
        </p:blipFill>
        <p:spPr bwMode="auto">
          <a:xfrm>
            <a:off x="4419600" y="1295400"/>
            <a:ext cx="3886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IMG_0575.jpg"/>
          <p:cNvPicPr>
            <a:picLocks noChangeAspect="1"/>
          </p:cNvPicPr>
          <p:nvPr/>
        </p:nvPicPr>
        <p:blipFill>
          <a:blip r:embed="rId2" cstate="print"/>
          <a:srcRect/>
          <a:stretch>
            <a:fillRect/>
          </a:stretch>
        </p:blipFill>
        <p:spPr bwMode="auto">
          <a:xfrm>
            <a:off x="533400" y="0"/>
            <a:ext cx="4800600" cy="6859588"/>
          </a:xfrm>
          <a:prstGeom prst="rect">
            <a:avLst/>
          </a:prstGeom>
          <a:noFill/>
          <a:ln w="9525">
            <a:noFill/>
            <a:miter lim="800000"/>
            <a:headEnd/>
            <a:tailEnd/>
          </a:ln>
        </p:spPr>
      </p:pic>
      <p:sp>
        <p:nvSpPr>
          <p:cNvPr id="3" name="2 - TextBox"/>
          <p:cNvSpPr txBox="1"/>
          <p:nvPr/>
        </p:nvSpPr>
        <p:spPr>
          <a:xfrm>
            <a:off x="4648200" y="2514600"/>
            <a:ext cx="4413250" cy="1446213"/>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none">
            <a:spAutoFit/>
          </a:bodyPr>
          <a:lstStyle/>
          <a:p>
            <a:pPr>
              <a:defRPr/>
            </a:pPr>
            <a:r>
              <a:rPr lang="el-GR" sz="4400" dirty="0" err="1">
                <a:solidFill>
                  <a:srgbClr val="FFFF00"/>
                </a:solidFill>
                <a:latin typeface="Candara" pitchFamily="34" charset="0"/>
              </a:rPr>
              <a:t>Επιπολής</a:t>
            </a:r>
            <a:r>
              <a:rPr lang="el-GR" sz="4400" dirty="0">
                <a:solidFill>
                  <a:srgbClr val="FFFF00"/>
                </a:solidFill>
                <a:latin typeface="Candara" pitchFamily="34" charset="0"/>
              </a:rPr>
              <a:t> </a:t>
            </a:r>
            <a:endParaRPr lang="en-US" sz="4400" dirty="0">
              <a:solidFill>
                <a:srgbClr val="FFFF00"/>
              </a:solidFill>
              <a:latin typeface="Candara" pitchFamily="34" charset="0"/>
            </a:endParaRPr>
          </a:p>
          <a:p>
            <a:pPr>
              <a:defRPr/>
            </a:pPr>
            <a:r>
              <a:rPr lang="el-GR" sz="4400" dirty="0" err="1">
                <a:solidFill>
                  <a:srgbClr val="FFFF00"/>
                </a:solidFill>
                <a:latin typeface="Candara" pitchFamily="34" charset="0"/>
              </a:rPr>
              <a:t>φλεβοθρόμβωση</a:t>
            </a:r>
            <a:endParaRPr lang="el-GR" sz="4400" dirty="0">
              <a:solidFill>
                <a:srgbClr val="FFFF00"/>
              </a:solidFill>
            </a:endParaRPr>
          </a:p>
        </p:txBody>
      </p:sp>
      <p:cxnSp>
        <p:nvCxnSpPr>
          <p:cNvPr id="13316" name="4 - Ευθύγραμμο βέλος σύνδεσης"/>
          <p:cNvCxnSpPr>
            <a:cxnSpLocks noChangeShapeType="1"/>
          </p:cNvCxnSpPr>
          <p:nvPr/>
        </p:nvCxnSpPr>
        <p:spPr bwMode="auto">
          <a:xfrm flipH="1">
            <a:off x="2667000" y="3962400"/>
            <a:ext cx="1981200" cy="609600"/>
          </a:xfrm>
          <a:prstGeom prst="straightConnector1">
            <a:avLst/>
          </a:prstGeom>
          <a:noFill/>
          <a:ln w="57150" algn="ctr">
            <a:solidFill>
              <a:schemeClr val="tx1"/>
            </a:solidFill>
            <a:round/>
            <a:headEnd/>
            <a:tailEnd type="arrow" w="med" len="med"/>
          </a:ln>
        </p:spPr>
      </p:cxnSp>
      <p:cxnSp>
        <p:nvCxnSpPr>
          <p:cNvPr id="13317" name="5 - Ευθύγραμμο βέλος σύνδεσης"/>
          <p:cNvCxnSpPr>
            <a:cxnSpLocks noChangeShapeType="1"/>
          </p:cNvCxnSpPr>
          <p:nvPr/>
        </p:nvCxnSpPr>
        <p:spPr bwMode="auto">
          <a:xfrm flipH="1" flipV="1">
            <a:off x="2514600" y="1676400"/>
            <a:ext cx="2133600" cy="838200"/>
          </a:xfrm>
          <a:prstGeom prst="straightConnector1">
            <a:avLst/>
          </a:prstGeom>
          <a:noFill/>
          <a:ln w="5715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noFill/>
        </p:spPr>
        <p:txBody>
          <a:bodyPr>
            <a:normAutofit/>
          </a:bodyPr>
          <a:lstStyle/>
          <a:p>
            <a:r>
              <a:rPr lang="el-GR" sz="3600" dirty="0" smtClean="0">
                <a:solidFill>
                  <a:srgbClr val="00B050"/>
                </a:solidFill>
                <a:latin typeface="Arial" pitchFamily="34" charset="0"/>
                <a:cs typeface="Arial" pitchFamily="34" charset="0"/>
              </a:rPr>
              <a:t>Επιπολής Φλεβική Θρόμβωση</a:t>
            </a:r>
            <a:endParaRPr lang="en-US" sz="3600" dirty="0" smtClean="0">
              <a:solidFill>
                <a:srgbClr val="00B050"/>
              </a:solidFill>
              <a:latin typeface="Arial" pitchFamily="34" charset="0"/>
              <a:cs typeface="Arial" pitchFamily="34" charset="0"/>
            </a:endParaRPr>
          </a:p>
        </p:txBody>
      </p:sp>
      <p:sp>
        <p:nvSpPr>
          <p:cNvPr id="6" name="Content Placeholder 5"/>
          <p:cNvSpPr>
            <a:spLocks noGrp="1"/>
          </p:cNvSpPr>
          <p:nvPr>
            <p:ph idx="1"/>
          </p:nvPr>
        </p:nvSpPr>
        <p:spPr>
          <a:xfrm>
            <a:off x="457200" y="1783357"/>
            <a:ext cx="8229600" cy="4525963"/>
          </a:xfrm>
        </p:spPr>
        <p:txBody>
          <a:bodyPr>
            <a:normAutofit/>
          </a:bodyPr>
          <a:lstStyle/>
          <a:p>
            <a:r>
              <a:rPr lang="el-GR" dirty="0" smtClean="0">
                <a:solidFill>
                  <a:schemeClr val="bg1"/>
                </a:solidFill>
              </a:rPr>
              <a:t>Αποκλεισμός ΕΒΦΘ (ΕΑ υψηλό)</a:t>
            </a:r>
          </a:p>
          <a:p>
            <a:r>
              <a:rPr lang="el-GR" dirty="0" smtClean="0">
                <a:solidFill>
                  <a:schemeClr val="bg1"/>
                </a:solidFill>
              </a:rPr>
              <a:t>Μήκος θρόμβου&gt;5</a:t>
            </a:r>
            <a:r>
              <a:rPr lang="en-US" dirty="0" smtClean="0">
                <a:solidFill>
                  <a:schemeClr val="bg1"/>
                </a:solidFill>
              </a:rPr>
              <a:t>cm </a:t>
            </a:r>
          </a:p>
          <a:p>
            <a:pPr lvl="1"/>
            <a:r>
              <a:rPr lang="el-GR" dirty="0" smtClean="0">
                <a:solidFill>
                  <a:schemeClr val="bg1"/>
                </a:solidFill>
              </a:rPr>
              <a:t>ΗΜΜΒ (ενδιάμεση δοσολογία) για </a:t>
            </a:r>
            <a:endParaRPr lang="en-US" dirty="0" smtClean="0">
              <a:solidFill>
                <a:schemeClr val="bg1"/>
              </a:solidFill>
            </a:endParaRPr>
          </a:p>
          <a:p>
            <a:pPr lvl="1">
              <a:buNone/>
            </a:pPr>
            <a:r>
              <a:rPr lang="en-US" dirty="0" smtClean="0">
                <a:solidFill>
                  <a:schemeClr val="bg1"/>
                </a:solidFill>
              </a:rPr>
              <a:t>	</a:t>
            </a:r>
            <a:r>
              <a:rPr lang="el-GR" dirty="0" smtClean="0">
                <a:solidFill>
                  <a:schemeClr val="bg1"/>
                </a:solidFill>
              </a:rPr>
              <a:t>τουλάχιστον για 45 μέρες</a:t>
            </a:r>
          </a:p>
          <a:p>
            <a:pPr lvl="1"/>
            <a:r>
              <a:rPr lang="en-US" dirty="0" err="1" smtClean="0">
                <a:solidFill>
                  <a:schemeClr val="bg1"/>
                </a:solidFill>
              </a:rPr>
              <a:t>Fontaparinux</a:t>
            </a:r>
            <a:r>
              <a:rPr lang="en-US" dirty="0" smtClean="0">
                <a:solidFill>
                  <a:schemeClr val="bg1"/>
                </a:solidFill>
              </a:rPr>
              <a:t> 2,5 mg </a:t>
            </a:r>
            <a:r>
              <a:rPr lang="el-GR" dirty="0" smtClean="0">
                <a:solidFill>
                  <a:schemeClr val="bg1"/>
                </a:solidFill>
              </a:rPr>
              <a:t>για 45 μέρες (</a:t>
            </a:r>
            <a:r>
              <a:rPr lang="en-US" dirty="0" smtClean="0">
                <a:solidFill>
                  <a:schemeClr val="bg1"/>
                </a:solidFill>
              </a:rPr>
              <a:t>Grade 2B</a:t>
            </a:r>
            <a:r>
              <a:rPr lang="el-GR" dirty="0" smtClean="0">
                <a:solidFill>
                  <a:schemeClr val="bg1"/>
                </a:solidFill>
              </a:rPr>
              <a:t>).</a:t>
            </a:r>
            <a:endParaRPr lang="en-US" dirty="0" smtClean="0">
              <a:solidFill>
                <a:schemeClr val="bg1"/>
              </a:solidFill>
            </a:endParaRPr>
          </a:p>
          <a:p>
            <a:r>
              <a:rPr lang="el-GR" dirty="0" smtClean="0">
                <a:solidFill>
                  <a:schemeClr val="bg1"/>
                </a:solidFill>
              </a:rPr>
              <a:t>Επέκταση πλησίον της </a:t>
            </a:r>
            <a:r>
              <a:rPr lang="el-GR" dirty="0" err="1" smtClean="0">
                <a:solidFill>
                  <a:schemeClr val="bg1"/>
                </a:solidFill>
              </a:rPr>
              <a:t>σαφηνομηριαίας</a:t>
            </a:r>
            <a:r>
              <a:rPr lang="el-GR" dirty="0" smtClean="0">
                <a:solidFill>
                  <a:schemeClr val="bg1"/>
                </a:solidFill>
              </a:rPr>
              <a:t> συμβολής: </a:t>
            </a:r>
            <a:r>
              <a:rPr lang="en-US" dirty="0" smtClean="0">
                <a:solidFill>
                  <a:schemeClr val="bg1"/>
                </a:solidFill>
              </a:rPr>
              <a:t>HMMB (</a:t>
            </a:r>
            <a:r>
              <a:rPr lang="el-GR" dirty="0" smtClean="0">
                <a:solidFill>
                  <a:schemeClr val="bg1"/>
                </a:solidFill>
              </a:rPr>
              <a:t>θεραπευτική δοσολογία) ή απολίνωση σε (ΕΑ χαμηλό)</a:t>
            </a:r>
            <a:endParaRPr lang="en-US" dirty="0">
              <a:solidFill>
                <a:schemeClr val="bg1"/>
              </a:solidFill>
            </a:endParaRPr>
          </a:p>
        </p:txBody>
      </p:sp>
      <p:pic>
        <p:nvPicPr>
          <p:cNvPr id="64515" name="Picture 3"/>
          <p:cNvPicPr>
            <a:picLocks noChangeAspect="1" noChangeArrowheads="1"/>
          </p:cNvPicPr>
          <p:nvPr/>
        </p:nvPicPr>
        <p:blipFill>
          <a:blip r:embed="rId3" cstate="print"/>
          <a:srcRect/>
          <a:stretch>
            <a:fillRect/>
          </a:stretch>
        </p:blipFill>
        <p:spPr bwMode="auto">
          <a:xfrm>
            <a:off x="7076450" y="1412776"/>
            <a:ext cx="2067550" cy="2039516"/>
          </a:xfrm>
          <a:prstGeom prst="rect">
            <a:avLst/>
          </a:prstGeom>
          <a:noFill/>
          <a:ln w="9525">
            <a:noFill/>
            <a:miter lim="800000"/>
            <a:headEnd/>
            <a:tailEnd/>
          </a:ln>
        </p:spPr>
      </p:pic>
      <p:sp>
        <p:nvSpPr>
          <p:cNvPr id="7" name="Right Arrow 6"/>
          <p:cNvSpPr/>
          <p:nvPr/>
        </p:nvSpPr>
        <p:spPr>
          <a:xfrm>
            <a:off x="6228184" y="1916832"/>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TextBox"/>
          <p:cNvSpPr txBox="1"/>
          <p:nvPr/>
        </p:nvSpPr>
        <p:spPr>
          <a:xfrm>
            <a:off x="7236296" y="6237312"/>
            <a:ext cx="1907704" cy="461665"/>
          </a:xfrm>
          <a:prstGeom prst="rect">
            <a:avLst/>
          </a:prstGeom>
          <a:noFill/>
        </p:spPr>
        <p:txBody>
          <a:bodyPr wrap="square" rtlCol="0">
            <a:spAutoFit/>
          </a:bodyPr>
          <a:lstStyle/>
          <a:p>
            <a:r>
              <a:rPr lang="en-US" sz="2400" dirty="0" smtClean="0">
                <a:solidFill>
                  <a:srgbClr val="FFFF00"/>
                </a:solidFill>
              </a:rPr>
              <a:t>ACCP 2012</a:t>
            </a:r>
            <a:endParaRPr lang="el-GR" sz="2400" dirty="0">
              <a:solidFill>
                <a:srgbClr val="FFFF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noFill/>
        </p:spPr>
        <p:txBody>
          <a:bodyPr>
            <a:normAutofit/>
          </a:bodyPr>
          <a:lstStyle/>
          <a:p>
            <a:r>
              <a:rPr lang="el-GR" dirty="0" smtClean="0">
                <a:solidFill>
                  <a:srgbClr val="00B050"/>
                </a:solidFill>
                <a:latin typeface="Arial" pitchFamily="34" charset="0"/>
                <a:cs typeface="Arial" pitchFamily="34" charset="0"/>
              </a:rPr>
              <a:t>Συμπεράσματα</a:t>
            </a:r>
            <a:endParaRPr lang="en-US" dirty="0" smtClean="0">
              <a:solidFill>
                <a:srgbClr val="00B050"/>
              </a:solidFill>
              <a:latin typeface="Arial" pitchFamily="34" charset="0"/>
              <a:cs typeface="Arial" pitchFamily="34" charset="0"/>
            </a:endParaRPr>
          </a:p>
        </p:txBody>
      </p:sp>
      <p:sp>
        <p:nvSpPr>
          <p:cNvPr id="6" name="Content Placeholder 5"/>
          <p:cNvSpPr>
            <a:spLocks noGrp="1"/>
          </p:cNvSpPr>
          <p:nvPr>
            <p:ph idx="1"/>
          </p:nvPr>
        </p:nvSpPr>
        <p:spPr/>
        <p:txBody>
          <a:bodyPr>
            <a:noAutofit/>
          </a:bodyPr>
          <a:lstStyle/>
          <a:p>
            <a:r>
              <a:rPr lang="el-GR" sz="2400" dirty="0" smtClean="0">
                <a:solidFill>
                  <a:schemeClr val="bg1"/>
                </a:solidFill>
              </a:rPr>
              <a:t>Η ΦΘΝ αποτελεί ετερογενή πάθηση και ένα πρόβλημα χρόνιο μη ιάσιμο τις περισσότερες φορές </a:t>
            </a:r>
          </a:p>
          <a:p>
            <a:r>
              <a:rPr lang="el-GR" sz="2400" dirty="0" smtClean="0">
                <a:solidFill>
                  <a:schemeClr val="bg1"/>
                </a:solidFill>
              </a:rPr>
              <a:t>Οι υποτροπιάζουσες θρομβώσεις στον ίδιο ασθενή, συνήθως σχετίζονται με ατελή ιατρική εκτίμηση και παρακολούθηση</a:t>
            </a:r>
          </a:p>
          <a:p>
            <a:r>
              <a:rPr lang="el-GR" sz="2400" dirty="0" smtClean="0">
                <a:solidFill>
                  <a:schemeClr val="bg1"/>
                </a:solidFill>
              </a:rPr>
              <a:t>Η αντιπηκτική αγωγή δεν θεραπεύει</a:t>
            </a:r>
            <a:r>
              <a:rPr lang="en-US" sz="2400" dirty="0" smtClean="0">
                <a:solidFill>
                  <a:schemeClr val="bg1"/>
                </a:solidFill>
              </a:rPr>
              <a:t>,</a:t>
            </a:r>
            <a:r>
              <a:rPr lang="el-GR" sz="2400" dirty="0" smtClean="0">
                <a:solidFill>
                  <a:schemeClr val="bg1"/>
                </a:solidFill>
              </a:rPr>
              <a:t> άλλα προλαμβάνει και είναι πάντα εξατομικευμένη σε είδος και διάρκεια (θεραπεία – δευτερογενής πρόληψη)</a:t>
            </a:r>
          </a:p>
          <a:p>
            <a:r>
              <a:rPr lang="el-GR" sz="2400" dirty="0" smtClean="0">
                <a:solidFill>
                  <a:schemeClr val="bg1"/>
                </a:solidFill>
              </a:rPr>
              <a:t>Τα Νεώτερα Από του Στόματος Αντιπηκτικά έχουν σε σημαντικό βαθμό απλοποιήσει την αντιμετώπιση της ΦΘΝ</a:t>
            </a:r>
          </a:p>
          <a:p>
            <a:pPr>
              <a:lnSpc>
                <a:spcPct val="150000"/>
              </a:lnSpc>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p:txBody>
          <a:bodyPr/>
          <a:lstStyle/>
          <a:p>
            <a:pPr eaLnBrk="1" hangingPunct="1"/>
            <a:endParaRPr lang="en-US" dirty="0" smtClean="0"/>
          </a:p>
        </p:txBody>
      </p:sp>
      <p:sp>
        <p:nvSpPr>
          <p:cNvPr id="135172" name="Text Box 5"/>
          <p:cNvSpPr txBox="1">
            <a:spLocks noChangeArrowheads="1"/>
          </p:cNvSpPr>
          <p:nvPr/>
        </p:nvSpPr>
        <p:spPr bwMode="auto">
          <a:xfrm>
            <a:off x="2438400" y="381000"/>
            <a:ext cx="4267200" cy="762000"/>
          </a:xfrm>
          <a:prstGeom prst="rect">
            <a:avLst/>
          </a:prstGeom>
          <a:noFill/>
          <a:ln w="9525">
            <a:noFill/>
            <a:miter lim="800000"/>
            <a:headEnd/>
            <a:tailEnd/>
          </a:ln>
        </p:spPr>
        <p:txBody>
          <a:bodyPr>
            <a:spAutoFit/>
          </a:bodyPr>
          <a:lstStyle/>
          <a:p>
            <a:pPr algn="ctr">
              <a:spcBef>
                <a:spcPct val="50000"/>
              </a:spcBef>
            </a:pPr>
            <a:r>
              <a:rPr lang="el-GR" sz="4400">
                <a:solidFill>
                  <a:srgbClr val="FFFF00"/>
                </a:solidFill>
              </a:rPr>
              <a:t>Ευχαριστώ</a:t>
            </a:r>
          </a:p>
        </p:txBody>
      </p:sp>
      <p:pic>
        <p:nvPicPr>
          <p:cNvPr id="515074" name="Picture 2" descr="Αποτέλεσμα εικόνας για photo snow"/>
          <p:cNvPicPr>
            <a:picLocks noChangeAspect="1" noChangeArrowheads="1"/>
          </p:cNvPicPr>
          <p:nvPr/>
        </p:nvPicPr>
        <p:blipFill>
          <a:blip r:embed="rId3" cstate="print"/>
          <a:srcRect/>
          <a:stretch>
            <a:fillRect/>
          </a:stretch>
        </p:blipFill>
        <p:spPr bwMode="auto">
          <a:xfrm>
            <a:off x="971600" y="1648576"/>
            <a:ext cx="7200800" cy="4487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akkos\Desktop\PROF\dvt.jpg"/>
          <p:cNvPicPr>
            <a:picLocks noChangeAspect="1" noChangeArrowheads="1"/>
          </p:cNvPicPr>
          <p:nvPr/>
        </p:nvPicPr>
        <p:blipFill>
          <a:blip r:embed="rId3" cstate="print"/>
          <a:srcRect/>
          <a:stretch>
            <a:fillRect/>
          </a:stretch>
        </p:blipFill>
        <p:spPr bwMode="auto">
          <a:xfrm>
            <a:off x="0" y="1436688"/>
            <a:ext cx="3810000" cy="5421312"/>
          </a:xfrm>
          <a:prstGeom prst="rect">
            <a:avLst/>
          </a:prstGeom>
          <a:noFill/>
          <a:ln w="9525">
            <a:noFill/>
            <a:miter lim="800000"/>
            <a:headEnd/>
            <a:tailEnd/>
          </a:ln>
        </p:spPr>
      </p:pic>
      <p:sp>
        <p:nvSpPr>
          <p:cNvPr id="6" name="2 - Τίτλος"/>
          <p:cNvSpPr>
            <a:spLocks noGrp="1"/>
          </p:cNvSpPr>
          <p:nvPr>
            <p:ph type="title"/>
          </p:nvPr>
        </p:nvSpPr>
        <p:spPr>
          <a:xfrm>
            <a:off x="457200" y="274638"/>
            <a:ext cx="8229600" cy="850106"/>
          </a:xfrm>
          <a:noFill/>
        </p:spPr>
        <p:txBody>
          <a:bodyPr>
            <a:normAutofit/>
          </a:bodyPr>
          <a:lstStyle/>
          <a:p>
            <a:r>
              <a:rPr lang="en-GB" altLang="el-GR" dirty="0" err="1" smtClean="0">
                <a:solidFill>
                  <a:srgbClr val="00B050"/>
                </a:solidFill>
                <a:ea typeface="Arial Unicode MS" pitchFamily="34" charset="-128"/>
                <a:cs typeface="Arial Unicode MS" pitchFamily="34" charset="-128"/>
                <a:sym typeface="Arial" charset="0"/>
              </a:rPr>
              <a:t>Κλινικ</a:t>
            </a:r>
            <a:r>
              <a:rPr lang="el-GR" altLang="el-GR" dirty="0" smtClean="0">
                <a:solidFill>
                  <a:srgbClr val="00B050"/>
                </a:solidFill>
                <a:ea typeface="Arial Unicode MS" pitchFamily="34" charset="-128"/>
                <a:cs typeface="Arial Unicode MS" pitchFamily="34" charset="-128"/>
                <a:sym typeface="Arial" charset="0"/>
              </a:rPr>
              <a:t>ή</a:t>
            </a:r>
            <a:r>
              <a:rPr lang="en-GB" altLang="el-GR" dirty="0" smtClean="0">
                <a:solidFill>
                  <a:srgbClr val="00B050"/>
                </a:solidFill>
                <a:ea typeface="Arial Unicode MS" pitchFamily="34" charset="-128"/>
                <a:cs typeface="Arial Unicode MS" pitchFamily="34" charset="-128"/>
                <a:sym typeface="Arial" charset="0"/>
              </a:rPr>
              <a:t> </a:t>
            </a:r>
            <a:r>
              <a:rPr lang="el-GR" altLang="el-GR" dirty="0" smtClean="0">
                <a:solidFill>
                  <a:srgbClr val="00B050"/>
                </a:solidFill>
                <a:ea typeface="Arial Unicode MS" pitchFamily="34" charset="-128"/>
                <a:cs typeface="Arial Unicode MS" pitchFamily="34" charset="-128"/>
                <a:sym typeface="Arial" charset="0"/>
              </a:rPr>
              <a:t>εικόνα </a:t>
            </a:r>
            <a:r>
              <a:rPr lang="en-GB" altLang="el-GR" dirty="0" err="1" smtClean="0">
                <a:solidFill>
                  <a:srgbClr val="00B050"/>
                </a:solidFill>
                <a:ea typeface="Arial Unicode MS" pitchFamily="34" charset="-128"/>
                <a:cs typeface="Arial Unicode MS" pitchFamily="34" charset="-128"/>
                <a:sym typeface="Arial" charset="0"/>
              </a:rPr>
              <a:t>της</a:t>
            </a:r>
            <a:r>
              <a:rPr lang="en-GB" altLang="el-GR" dirty="0" smtClean="0">
                <a:solidFill>
                  <a:srgbClr val="00B050"/>
                </a:solidFill>
                <a:ea typeface="Arial Unicode MS" pitchFamily="34" charset="-128"/>
                <a:cs typeface="Arial Unicode MS" pitchFamily="34" charset="-128"/>
                <a:sym typeface="Arial" charset="0"/>
              </a:rPr>
              <a:t> ΕΒΦΘ </a:t>
            </a:r>
            <a:endParaRPr lang="el-GR" dirty="0" smtClean="0">
              <a:solidFill>
                <a:srgbClr val="FFFF00"/>
              </a:solidFill>
            </a:endParaRPr>
          </a:p>
        </p:txBody>
      </p:sp>
      <p:pic>
        <p:nvPicPr>
          <p:cNvPr id="62466" name="Picture 2" descr="C:\Users\kakkos\Desktop\VENOUS GANGRENE KALODIKIS\IMG_0308.JPG"/>
          <p:cNvPicPr>
            <a:picLocks noChangeAspect="1" noChangeArrowheads="1"/>
          </p:cNvPicPr>
          <p:nvPr/>
        </p:nvPicPr>
        <p:blipFill>
          <a:blip r:embed="rId4" cstate="print"/>
          <a:srcRect/>
          <a:stretch>
            <a:fillRect/>
          </a:stretch>
        </p:blipFill>
        <p:spPr bwMode="auto">
          <a:xfrm>
            <a:off x="3707904" y="2924944"/>
            <a:ext cx="5436096" cy="3933056"/>
          </a:xfrm>
          <a:prstGeom prst="rect">
            <a:avLst/>
          </a:prstGeom>
          <a:noFill/>
        </p:spPr>
      </p:pic>
      <p:sp>
        <p:nvSpPr>
          <p:cNvPr id="5" name="TextBox 4"/>
          <p:cNvSpPr txBox="1"/>
          <p:nvPr/>
        </p:nvSpPr>
        <p:spPr>
          <a:xfrm>
            <a:off x="4716016" y="2060848"/>
            <a:ext cx="3442737" cy="584775"/>
          </a:xfrm>
          <a:prstGeom prst="rect">
            <a:avLst/>
          </a:prstGeom>
          <a:noFill/>
        </p:spPr>
        <p:txBody>
          <a:bodyPr wrap="none" rtlCol="0">
            <a:spAutoFit/>
          </a:bodyPr>
          <a:lstStyle/>
          <a:p>
            <a:r>
              <a:rPr lang="el-GR" sz="3200" dirty="0" smtClean="0">
                <a:solidFill>
                  <a:srgbClr val="FFFF00"/>
                </a:solidFill>
              </a:rPr>
              <a:t>Φλεβική γάγγραινα</a:t>
            </a:r>
            <a:endParaRPr lang="en-US" sz="3200" dirty="0">
              <a:solidFill>
                <a:srgbClr val="FFFF00"/>
              </a:solidFill>
            </a:endParaRPr>
          </a:p>
        </p:txBody>
      </p:sp>
      <p:cxnSp>
        <p:nvCxnSpPr>
          <p:cNvPr id="8" name="7 - Ευθύγραμμο βέλος σύνδεσης"/>
          <p:cNvCxnSpPr/>
          <p:nvPr/>
        </p:nvCxnSpPr>
        <p:spPr>
          <a:xfrm flipH="1">
            <a:off x="5868144" y="2780928"/>
            <a:ext cx="360040" cy="72008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2824</TotalTime>
  <Words>3897</Words>
  <Application>Microsoft Office PowerPoint</Application>
  <PresentationFormat>Προβολή στην οθόνη (4:3)</PresentationFormat>
  <Paragraphs>624</Paragraphs>
  <Slides>85</Slides>
  <Notes>33</Notes>
  <HiddenSlides>0</HiddenSlides>
  <MMClips>0</MMClips>
  <ScaleCrop>false</ScaleCrop>
  <HeadingPairs>
    <vt:vector size="4" baseType="variant">
      <vt:variant>
        <vt:lpstr>Θέμα</vt:lpstr>
      </vt:variant>
      <vt:variant>
        <vt:i4>1</vt:i4>
      </vt:variant>
      <vt:variant>
        <vt:lpstr>Τίτλοι διαφανειών</vt:lpstr>
      </vt:variant>
      <vt:variant>
        <vt:i4>85</vt:i4>
      </vt:variant>
    </vt:vector>
  </HeadingPairs>
  <TitlesOfParts>
    <vt:vector size="86" baseType="lpstr">
      <vt:lpstr>Θέμα του Office</vt:lpstr>
      <vt:lpstr>ΦΛΕΒΙΚΗ ΘΡΟΜΒΩΣΗ</vt:lpstr>
      <vt:lpstr>ΦΛΕΒΙΚΗ ΘΡΟΜΒΟΕΜΒΟΛΙΚΗ ΝΟΣΟΣ</vt:lpstr>
      <vt:lpstr>Επίπτωση</vt:lpstr>
      <vt:lpstr>Η ΦΘΕ είναι μείζον αίτιο θανάτου στην Ευρώπη</vt:lpstr>
      <vt:lpstr>Κλινική εικόνα της ΕΒΦΘ </vt:lpstr>
      <vt:lpstr>Κλινική εικόνα της ΕΒΦΘ </vt:lpstr>
      <vt:lpstr>Διαφάνεια 7</vt:lpstr>
      <vt:lpstr>Διαφάνεια 8</vt:lpstr>
      <vt:lpstr>Κλινική εικόνα της ΕΒΦΘ </vt:lpstr>
      <vt:lpstr>Εγγύς ή άπω ΕΒΦΘ</vt:lpstr>
      <vt:lpstr>Οι επιπλοκές της ΦΘΕ</vt:lpstr>
      <vt:lpstr>Πνευμονική εμβολή</vt:lpstr>
      <vt:lpstr>Διαφάνεια 13</vt:lpstr>
      <vt:lpstr>Πνευμονική Εμβολή</vt:lpstr>
      <vt:lpstr>Πνευμονική Εμβολή</vt:lpstr>
      <vt:lpstr>Απώτερες επιπλοκές της ΦΘΕ </vt:lpstr>
      <vt:lpstr>Παράγοντες κινδύνου για ΦΘΕ</vt:lpstr>
      <vt:lpstr>Παράγοντες κινδύνου για ΦΘΕ</vt:lpstr>
      <vt:lpstr>Ετερογένεια αιτιολογίας ΦΘΕ</vt:lpstr>
      <vt:lpstr>Διαφάνεια 20</vt:lpstr>
      <vt:lpstr>Διαφάνεια 21</vt:lpstr>
      <vt:lpstr>Διάγνωση ΕΒΦΘ</vt:lpstr>
      <vt:lpstr>Τροποποιημένη βαθμολόγηση WELLS για την πρόβλεψη της πιθανότητας ΦΘΕ</vt:lpstr>
      <vt:lpstr>Διαγνωστικός αλγόριθμος σε ασθενείς με κλινική υποψία ΦΘΕ</vt:lpstr>
      <vt:lpstr>CUS (Compression Ultrasonography)</vt:lpstr>
      <vt:lpstr>CUS (Compression Ultrasonography)</vt:lpstr>
      <vt:lpstr>Διερεύνηση αιτίου ΦΘΕ</vt:lpstr>
      <vt:lpstr>Διαφάνεια 28</vt:lpstr>
      <vt:lpstr>Αντιπηκτική Αγωγή</vt:lpstr>
      <vt:lpstr>Διαφάνεια 30</vt:lpstr>
      <vt:lpstr>Μη κλασματική ηπαρίνη</vt:lpstr>
      <vt:lpstr>ΗΙΤ</vt:lpstr>
      <vt:lpstr>Ηπαρίνες μικρού μοριακού βάρους</vt:lpstr>
      <vt:lpstr>Παραδοσιακά αντιπηκτικά: περιορισμοί</vt:lpstr>
      <vt:lpstr>DOACs Direct Oral AntiCoagulants</vt:lpstr>
      <vt:lpstr>Τι αλλάζει με την εισαγωγή των DOACs</vt:lpstr>
      <vt:lpstr>Πρόληψη και Θεραπεία ΕΒΦΘ/ΠΕ </vt:lpstr>
      <vt:lpstr>Στάδια θεραπείας</vt:lpstr>
      <vt:lpstr>Τυχαιοποιημένες μελέτες VKA vs DOACS (3μηνο)</vt:lpstr>
      <vt:lpstr>Τυχαιοποιημένες μελέτες VKA vs DOACS (3μηνο)</vt:lpstr>
      <vt:lpstr>Ασθενείς χωρίς καρκίνο και ΦΘΕ Συστάσεις ACCP 2016</vt:lpstr>
      <vt:lpstr>Ασθενείς χωρίς καρκίνο και ΦΘΕ  Συστάσεις ACCP 2016</vt:lpstr>
      <vt:lpstr>Ασθενείς με καρκίνο και ΦΘΕ Τυχαιοποιημένες μελέτες LMWH vs VKA (3μηνο)</vt:lpstr>
      <vt:lpstr>Ασθενείς με καρκίνο και ΦΘΕ  Τυχαιοποιημένες μελέτες LMWH vs VKA</vt:lpstr>
      <vt:lpstr>Ασθενείς με καρκίνο και ΦΘΕ</vt:lpstr>
      <vt:lpstr>Ασθενείς με καρκίνο και ΦΘΕ  Συστάσεις ACCP 2016</vt:lpstr>
      <vt:lpstr>Ασθενείς με καρκίνο και ΦΘΕ  Πλεονεκτήματα LMWH </vt:lpstr>
      <vt:lpstr>Στάδια θεραπείας</vt:lpstr>
      <vt:lpstr>Η απόφαση της δευτερογενούς προφύλαξης είναι σύνθετη</vt:lpstr>
      <vt:lpstr>Διάρκεια της θεραπείας (μετά το 1ο 3μηνο)  Κίνδυνος υποτροπής VTE ανά ασθενή</vt:lpstr>
      <vt:lpstr>Κίνδυνος υποτροπής VTE ανά ασθενή  (μετά διακοπή της θεραπείας)</vt:lpstr>
      <vt:lpstr>Κίνδυνος υποτροπής VTE ανά ασθενή  (μετά διακοπή της θεραπείας)</vt:lpstr>
      <vt:lpstr>Θνητότητα ΦΘΕ+Καρκίνος</vt:lpstr>
      <vt:lpstr>Παράγοντες κινδύνου για αιμορραγία</vt:lpstr>
      <vt:lpstr>Αιμορραγικός κίνδυνος αντιπηκτικής αγωγής</vt:lpstr>
      <vt:lpstr>Συνέχιση της θεραπείας μετά τους 3 μήνες (Extended treatment of VTE)</vt:lpstr>
      <vt:lpstr>Συνέχιση της θεραπείας μετά τους 3 μήνες (Extended treatment of VTE)</vt:lpstr>
      <vt:lpstr>Διάρκεια θεραπείας-Προκλητή ΦΘΕ Συστάσεις ACCP 2016</vt:lpstr>
      <vt:lpstr>Διάρκεια θεραπείας-Συστάσεις ACCP 2016 Ιδιοπαθής  ΦΘΕ ή Υποτροπή</vt:lpstr>
      <vt:lpstr>Διάρκεια θεραπείας-Συστάσεις ACCP 2016 Ενεργός Καρκίνος και ΦΘΕ</vt:lpstr>
      <vt:lpstr>Συνέχιση της θεραπείας μετά τους 3 μήνες (Extended treatment of VTE)</vt:lpstr>
      <vt:lpstr>Διάρκεια θεραπείας- ΕΒΦΘ της γαστροκνημίας  Συστάσεις ACCP 2016</vt:lpstr>
      <vt:lpstr>ΕΒΦΘ της γαστροκνημίας Παράγοντες κινδύνου για επέκταση</vt:lpstr>
      <vt:lpstr>Διάρκεια θεραπείας- ΕΒΦΘ της γαστροκνημίας  Συστάσεις ACCP 2016</vt:lpstr>
      <vt:lpstr>Διάρκεια θεραπείας-Συστάσεις ACCP 2016 Προκλητή ΕΒΦΘ της γαστροκνημίας</vt:lpstr>
      <vt:lpstr>Διάρκεια θεραπείας-Συστάσεις ACCP 2016 Ιδιοπαθής  ΦΘΕ</vt:lpstr>
      <vt:lpstr>ΦΘΝ στην κύηση</vt:lpstr>
      <vt:lpstr>Αντενδείξεις Αντιπηκτικής Αγωγής</vt:lpstr>
      <vt:lpstr>Αντενδείξεις Αντιπηκτικής Αγωγής</vt:lpstr>
      <vt:lpstr>Ενδείξεις Θρομβόλυσης</vt:lpstr>
      <vt:lpstr>Αντενδείξεις Θρομβόλυσης</vt:lpstr>
      <vt:lpstr>Αντενδείξεις θρομβόλυσης</vt:lpstr>
      <vt:lpstr>Θρομβεκτομή</vt:lpstr>
      <vt:lpstr>Φίλτρο κάτω κοίλης φλέβας Συστάσεις ACCP 2016</vt:lpstr>
      <vt:lpstr>Διαφάνεια 75</vt:lpstr>
      <vt:lpstr>ΕΒΦΘ του άνω άκρου</vt:lpstr>
      <vt:lpstr>ΕΒΦΘ του άνω άκρου</vt:lpstr>
      <vt:lpstr>Θεραπεία υποτροπής ΦΘΕ υπό αντιπηκτική αγωγή</vt:lpstr>
      <vt:lpstr>Θεραπεία υποτροπής ΦΘΕ υπό αντιπηκτική αγωγή</vt:lpstr>
      <vt:lpstr>Διαφάνεια 80</vt:lpstr>
      <vt:lpstr>Κιρσοί</vt:lpstr>
      <vt:lpstr>Διαφάνεια 82</vt:lpstr>
      <vt:lpstr>Επιπολής Φλεβική Θρόμβωση</vt:lpstr>
      <vt:lpstr>Συμπεράσματα</vt:lpstr>
      <vt:lpstr>Διαφάνεια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ΦΛΕΒΙΚΗ ΘΡΟΜΒΩΣΗ</dc:title>
  <dc:creator>Παπαδούλας Σ.</dc:creator>
  <cp:lastModifiedBy>Spapad</cp:lastModifiedBy>
  <cp:revision>494</cp:revision>
  <dcterms:created xsi:type="dcterms:W3CDTF">2016-12-15T17:28:44Z</dcterms:created>
  <dcterms:modified xsi:type="dcterms:W3CDTF">2020-08-26T15:36:46Z</dcterms:modified>
</cp:coreProperties>
</file>