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94" r:id="rId9"/>
    <p:sldId id="296" r:id="rId10"/>
    <p:sldId id="263" r:id="rId11"/>
    <p:sldId id="300" r:id="rId12"/>
    <p:sldId id="264" r:id="rId13"/>
    <p:sldId id="297" r:id="rId14"/>
    <p:sldId id="299" r:id="rId15"/>
    <p:sldId id="268" r:id="rId16"/>
    <p:sldId id="265" r:id="rId17"/>
    <p:sldId id="279" r:id="rId18"/>
    <p:sldId id="266" r:id="rId19"/>
    <p:sldId id="280" r:id="rId20"/>
    <p:sldId id="290" r:id="rId21"/>
    <p:sldId id="275" r:id="rId22"/>
    <p:sldId id="288" r:id="rId23"/>
    <p:sldId id="284" r:id="rId24"/>
    <p:sldId id="285" r:id="rId25"/>
    <p:sldId id="286" r:id="rId26"/>
    <p:sldId id="283" r:id="rId27"/>
    <p:sldId id="291" r:id="rId28"/>
    <p:sldId id="276" r:id="rId29"/>
    <p:sldId id="267" r:id="rId30"/>
    <p:sldId id="269" r:id="rId31"/>
    <p:sldId id="270" r:id="rId32"/>
    <p:sldId id="292" r:id="rId33"/>
    <p:sldId id="293" r:id="rId34"/>
    <p:sldId id="301" r:id="rId35"/>
    <p:sldId id="287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B9B85-6000-49D1-A475-BDEFAD504D12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14A0-2F64-4041-8F67-2807D161C9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2AE81FB-C0A7-4337-B650-4873CF5C989C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9592" cy="450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C9277ECE-430A-484A-9680-7FDDC4CD7BDC}" type="slidenum">
              <a:rPr lang="el-GR" sz="1200">
                <a:solidFill>
                  <a:srgbClr val="FFFFFF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8</a:t>
            </a:fld>
            <a:endParaRPr lang="el-GR" sz="1200" dirty="0">
              <a:solidFill>
                <a:srgbClr val="FFFFFF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8CFDB59C-A83B-40B8-BE07-B712544CB370}" type="slidenum">
              <a:rPr lang="el-GR" sz="1200">
                <a:solidFill>
                  <a:srgbClr val="FFFFFF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8</a:t>
            </a:fld>
            <a:endParaRPr lang="el-GR" sz="1200" dirty="0">
              <a:solidFill>
                <a:srgbClr val="FFFFFF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573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11.8% ΔΕΝ ΕΙΧΑΝ ΚΑΘΟΛΟΥ ΠΟΝΟ, ΕΝΩ</a:t>
            </a:r>
            <a:r>
              <a:rPr lang="el-GR" baseline="0" dirty="0" smtClean="0"/>
              <a:t> 8.2% ΕΙΧΑΝ ΑΤΥΠΟ ΠΟΝΟ ΣΕ ΣΥΝΔΥΑΣΜΟ ΜΕ ΚΟΙΛΙΑΚΟ ΑΛΓΟΣ Η ΑΛΓΟΣ ΣΤΗΝ ΟΣΦΥ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14A0-2F64-4041-8F67-2807D161C92B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2C6ED-291C-4E9B-9630-685FD538BEF7}" type="slidenum">
              <a:rPr lang="en-US" smtClean="0">
                <a:latin typeface="Arial" pitchFamily="34" charset="0"/>
                <a:sym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ΚΛΙΝΙΚΗ – ΠΑΡΑΚΛΙΝΙΚΗ ΠΡΟΣΕΓΓΙΣΗ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00430" y="4500570"/>
            <a:ext cx="5429288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l-GR" b="1" i="1" dirty="0" smtClean="0"/>
              <a:t>Σπύρος </a:t>
            </a:r>
            <a:r>
              <a:rPr lang="el-GR" b="1" i="1" dirty="0" err="1" smtClean="0"/>
              <a:t>Παπαδούλας</a:t>
            </a:r>
            <a:endParaRPr lang="el-GR" b="1" i="1" dirty="0" smtClean="0"/>
          </a:p>
          <a:p>
            <a:pPr algn="l"/>
            <a:r>
              <a:rPr lang="el-GR" i="1" dirty="0" smtClean="0"/>
              <a:t>Διευθυντής </a:t>
            </a:r>
            <a:r>
              <a:rPr lang="el-GR" i="1" smtClean="0"/>
              <a:t>ΕΣΥ </a:t>
            </a:r>
            <a:endParaRPr lang="el-GR" i="1" dirty="0" smtClean="0"/>
          </a:p>
          <a:p>
            <a:pPr algn="l"/>
            <a:r>
              <a:rPr lang="el-GR" i="1" dirty="0" smtClean="0"/>
              <a:t>Αγγειοχειρουργική Κλινική ΠΓΝΠ</a:t>
            </a:r>
          </a:p>
          <a:p>
            <a:pPr algn="l"/>
            <a:endParaRPr lang="el-GR" i="1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428728" y="92867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i="1" dirty="0" smtClean="0">
                <a:solidFill>
                  <a:srgbClr val="FF0000"/>
                </a:solidFill>
              </a:rPr>
              <a:t>ΡΑΓΕΝ ΑΝΕΥΡΥΣΜΑ ΚΟΙΛΙΑΚΗΣ ΑΟΡΤΗΣ</a:t>
            </a:r>
            <a:endParaRPr lang="el-GR" sz="2800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Natasa\Desktop\lectures\lecture 1_12\Εικόνα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382892" cy="19168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My Documents\PATRAS NEW\DEPT VASC SURG - LOGO and LETTERHEAD κλινικής\LOGO_COLO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0"/>
            <a:ext cx="548680" cy="548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Διαφορική Διάγνωση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Κωλικός νεφρού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Εκκολπωματίτιδα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Λευκοττάρωση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Παγκρεατίτιδα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Αιμορραγία πεπτικού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Κατώτερο έμφραγμα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Διάτρηση έλκους στομάχου-εντέρου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Ισχαιμία εντέρου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Ειλεός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Δυσκοιλιότητα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Δισκοκήλη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Διαχωρισμός θωρακικής αορτής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-33903" y="6463485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E. </a:t>
            </a:r>
            <a:r>
              <a:rPr lang="en-US" sz="2000" i="1" dirty="0" err="1" smtClean="0">
                <a:solidFill>
                  <a:schemeClr val="bg1"/>
                </a:solidFill>
              </a:rPr>
              <a:t>Wahlberg</a:t>
            </a:r>
            <a:r>
              <a:rPr lang="en-US" sz="2000" i="1" dirty="0" smtClean="0">
                <a:solidFill>
                  <a:schemeClr val="bg1"/>
                </a:solidFill>
              </a:rPr>
              <a:t>. Emergency Vascular Surgery. A Practical Guide, 2007.</a:t>
            </a:r>
            <a:endParaRPr lang="el-GR" sz="2000" i="1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16486" y="6039564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Abdominal Aortic Aneurysms Ruptured. Rutherford’s Vascular Surgery 8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i="1" dirty="0" smtClean="0">
                <a:solidFill>
                  <a:schemeClr val="bg1"/>
                </a:solidFill>
              </a:rPr>
              <a:t> ed. 2014 </a:t>
            </a:r>
            <a:endParaRPr lang="el-GR" sz="2000" i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021288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Abdominal Aortic Aneurysms Ruptured. Rutherford’s Vascular Surgery 8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i="1" dirty="0" smtClean="0">
                <a:solidFill>
                  <a:schemeClr val="bg1"/>
                </a:solidFill>
              </a:rPr>
              <a:t> ed. 2014 </a:t>
            </a:r>
            <a:endParaRPr lang="el-GR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Διάγνωση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Το 60% προσέρχεται σε μη αγγειοχειρουργικά κέντρα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Το 65% εκτός </a:t>
            </a:r>
            <a:r>
              <a:rPr lang="el-GR" dirty="0" err="1" smtClean="0">
                <a:solidFill>
                  <a:schemeClr val="bg1"/>
                </a:solidFill>
              </a:rPr>
              <a:t>πρωϊνού</a:t>
            </a:r>
            <a:r>
              <a:rPr lang="el-GR" dirty="0" smtClean="0">
                <a:solidFill>
                  <a:schemeClr val="bg1"/>
                </a:solidFill>
              </a:rPr>
              <a:t> ωραρίου εργασίας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843808" y="4077072"/>
            <a:ext cx="338437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Μη ειδικός γιατρός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IMPROVE Trial Investigators. An endovascular strategy for suspected</a:t>
            </a:r>
            <a:r>
              <a:rPr lang="el-GR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ruptured</a:t>
            </a:r>
            <a:r>
              <a:rPr lang="el-GR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abdominal aortic aneurysm brings earlier home discharge but not</a:t>
            </a:r>
            <a:r>
              <a:rPr lang="el-GR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early survival or cost benefits. </a:t>
            </a:r>
            <a:r>
              <a:rPr lang="en-US" sz="1600" i="1" dirty="0" err="1" smtClean="0">
                <a:solidFill>
                  <a:schemeClr val="bg1"/>
                </a:solidFill>
              </a:rPr>
              <a:t>Eur</a:t>
            </a:r>
            <a:r>
              <a:rPr lang="en-US" sz="1600" i="1" dirty="0" smtClean="0">
                <a:solidFill>
                  <a:schemeClr val="bg1"/>
                </a:solidFill>
              </a:rPr>
              <a:t> J </a:t>
            </a:r>
            <a:r>
              <a:rPr lang="en-US" sz="1600" i="1" dirty="0" err="1" smtClean="0">
                <a:solidFill>
                  <a:schemeClr val="bg1"/>
                </a:solidFill>
              </a:rPr>
              <a:t>Vasc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Endovasc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Surg</a:t>
            </a:r>
            <a:r>
              <a:rPr lang="en-US" sz="1600" i="1" dirty="0" smtClean="0">
                <a:solidFill>
                  <a:schemeClr val="bg1"/>
                </a:solidFill>
              </a:rPr>
              <a:t> 2014</a:t>
            </a:r>
            <a:endParaRPr lang="el-GR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Λανθασμένη διάγνωση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16-60%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Ασθενής με </a:t>
            </a:r>
            <a:r>
              <a:rPr lang="el-GR" dirty="0" err="1" smtClean="0">
                <a:solidFill>
                  <a:schemeClr val="bg1"/>
                </a:solidFill>
              </a:rPr>
              <a:t>ραγέν</a:t>
            </a:r>
            <a:r>
              <a:rPr lang="el-GR" dirty="0" smtClean="0">
                <a:solidFill>
                  <a:schemeClr val="bg1"/>
                </a:solidFill>
              </a:rPr>
              <a:t> ανεύρυσμα: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Κωλικός νεφρού και λαμβάνει οδηγίες για το σπίτι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Έξαρση σε χρόνιο πόνο στη οσφύ </a:t>
            </a:r>
            <a:r>
              <a:rPr lang="el-GR" dirty="0" err="1" smtClean="0">
                <a:solidFill>
                  <a:schemeClr val="bg1"/>
                </a:solidFill>
              </a:rPr>
              <a:t>ορθοπαιδικής</a:t>
            </a:r>
            <a:r>
              <a:rPr lang="el-GR" dirty="0" smtClean="0">
                <a:solidFill>
                  <a:schemeClr val="bg1"/>
                </a:solidFill>
              </a:rPr>
              <a:t> αιτιολογίας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Ασθενής με άρρηκτο ανεύρυσμα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Υποβάλλεται σε μείζονα επέμβαση αποκατάστασης ανευρύσματος κοιλιακής αορτής, ενώ πάσχει από έμφραγμα μυοκαρδίου</a:t>
            </a:r>
          </a:p>
          <a:p>
            <a:pPr lvl="1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498833"/>
            <a:ext cx="9144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Abdominal Aortic Aneurysms Ruptured. Rutherford’s Vascular Surgery 8</a:t>
            </a:r>
            <a:r>
              <a:rPr lang="en-US" i="1" baseline="30000" dirty="0" smtClean="0">
                <a:solidFill>
                  <a:schemeClr val="bg1"/>
                </a:solidFill>
              </a:rPr>
              <a:t>th</a:t>
            </a:r>
            <a:r>
              <a:rPr lang="en-US" i="1" dirty="0" smtClean="0">
                <a:solidFill>
                  <a:schemeClr val="bg1"/>
                </a:solidFill>
              </a:rPr>
              <a:t> ed. 2014 </a:t>
            </a:r>
            <a:endParaRPr lang="el-GR" i="1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13646" y="5791614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Akkersdijk</a:t>
            </a:r>
            <a:r>
              <a:rPr lang="en-US" i="1" dirty="0" smtClean="0">
                <a:solidFill>
                  <a:schemeClr val="bg1"/>
                </a:solidFill>
              </a:rPr>
              <a:t> GJ, et al: Ruptured abdominal aortic aneurysm: initial misdiagnosis and the effect on treatment. </a:t>
            </a:r>
            <a:r>
              <a:rPr lang="en-US" i="1" dirty="0" err="1" smtClean="0">
                <a:solidFill>
                  <a:schemeClr val="bg1"/>
                </a:solidFill>
              </a:rPr>
              <a:t>Eur</a:t>
            </a:r>
            <a:r>
              <a:rPr lang="en-US" i="1" dirty="0" smtClean="0">
                <a:solidFill>
                  <a:schemeClr val="bg1"/>
                </a:solidFill>
              </a:rPr>
              <a:t> J </a:t>
            </a:r>
            <a:r>
              <a:rPr lang="en-US" i="1" dirty="0" err="1" smtClean="0">
                <a:solidFill>
                  <a:schemeClr val="bg1"/>
                </a:solidFill>
              </a:rPr>
              <a:t>Surg</a:t>
            </a:r>
            <a:r>
              <a:rPr lang="en-US" i="1" dirty="0" smtClean="0">
                <a:solidFill>
                  <a:schemeClr val="bg1"/>
                </a:solidFill>
              </a:rPr>
              <a:t> 164:29–34, 1998.</a:t>
            </a:r>
            <a:endParaRPr lang="el-G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36837" cy="14188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4436178" cy="22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985" y="1349714"/>
            <a:ext cx="5897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96176"/>
            <a:ext cx="4351283" cy="44618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6281" y="2380593"/>
            <a:ext cx="4847720" cy="44774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2051720" y="2564904"/>
            <a:ext cx="208823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Υπόταση: </a:t>
            </a:r>
            <a:r>
              <a:rPr lang="el-GR" u="sng" dirty="0" smtClean="0">
                <a:solidFill>
                  <a:srgbClr val="FF0000"/>
                </a:solidFill>
              </a:rPr>
              <a:t>36.5%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Ταχυκαρδία: 18.8%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Συγκοπή: </a:t>
            </a:r>
            <a:r>
              <a:rPr lang="el-GR" u="sng" dirty="0" smtClean="0">
                <a:solidFill>
                  <a:srgbClr val="FF0000"/>
                </a:solidFill>
              </a:rPr>
              <a:t>36.5%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67544" y="1772816"/>
            <a:ext cx="19442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85 ασθενείς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96053" y="3251327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61%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738977" y="3942002"/>
            <a:ext cx="6480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54%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076056" y="3140968"/>
            <a:ext cx="7920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11.8%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6" name="15 - Δεξιό άγκιστρο"/>
          <p:cNvSpPr/>
          <p:nvPr/>
        </p:nvSpPr>
        <p:spPr>
          <a:xfrm rot="16200000">
            <a:off x="7200926" y="3041670"/>
            <a:ext cx="430780" cy="293489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6948264" y="3789040"/>
            <a:ext cx="7920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8.2%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36837" cy="14188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4436178" cy="22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985" y="1349714"/>
            <a:ext cx="5897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9074" y="1682272"/>
            <a:ext cx="5744926" cy="51757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0" y="2276872"/>
            <a:ext cx="327585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70% ψηλαφητή σφύζουσα μάζα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 21% είχαν την κλασική τριάδα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20% διάρκεια &gt; 3 βδομάδες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660232" y="2348880"/>
            <a:ext cx="14401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38.8% άτυπα συμπτώματα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FF00"/>
                </a:solidFill>
              </a:rPr>
              <a:t>Παρακλινικές</a:t>
            </a:r>
            <a:r>
              <a:rPr lang="el-GR" dirty="0" smtClean="0">
                <a:solidFill>
                  <a:srgbClr val="FFFF00"/>
                </a:solidFill>
              </a:rPr>
              <a:t> Εξετάσεις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Εξετάσεις αίματος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ΗΚΓ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CT-scan </a:t>
            </a:r>
            <a:r>
              <a:rPr lang="el-GR" dirty="0" smtClean="0">
                <a:solidFill>
                  <a:schemeClr val="bg1"/>
                </a:solidFill>
              </a:rPr>
              <a:t>κοιλιάς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U/S </a:t>
            </a:r>
            <a:r>
              <a:rPr lang="el-GR" dirty="0" smtClean="0">
                <a:solidFill>
                  <a:schemeClr val="bg1"/>
                </a:solidFill>
              </a:rPr>
              <a:t>κοιλιάς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X-ray </a:t>
            </a:r>
            <a:r>
              <a:rPr lang="el-GR" dirty="0" smtClean="0">
                <a:solidFill>
                  <a:schemeClr val="bg1"/>
                </a:solidFill>
              </a:rPr>
              <a:t>κοιλιάς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Αποτιτάνωση τοιχώματος σάκου (65%)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Ασαφοποίηση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ψοϊτη</a:t>
            </a:r>
            <a:r>
              <a:rPr lang="el-GR" dirty="0" smtClean="0">
                <a:solidFill>
                  <a:schemeClr val="bg1"/>
                </a:solidFill>
              </a:rPr>
              <a:t> (75%)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Πυελογραφία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-4464" y="6158498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Loughran</a:t>
            </a:r>
            <a:r>
              <a:rPr lang="en-US" i="1" dirty="0" smtClean="0">
                <a:solidFill>
                  <a:schemeClr val="bg1"/>
                </a:solidFill>
              </a:rPr>
              <a:t> CF: A review of the plain abdominal radiograph in acute rupture of abdominal aortic aneurysms. </a:t>
            </a:r>
            <a:r>
              <a:rPr lang="en-US" i="1" dirty="0" err="1" smtClean="0">
                <a:solidFill>
                  <a:schemeClr val="bg1"/>
                </a:solidFill>
              </a:rPr>
              <a:t>Clin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Radiol</a:t>
            </a:r>
            <a:r>
              <a:rPr lang="en-US" i="1" dirty="0" smtClean="0">
                <a:solidFill>
                  <a:schemeClr val="bg1"/>
                </a:solidFill>
              </a:rPr>
              <a:t> 37:383–387, </a:t>
            </a:r>
            <a:r>
              <a:rPr lang="el-GR" i="1" dirty="0" smtClean="0">
                <a:solidFill>
                  <a:schemeClr val="bg1"/>
                </a:solidFill>
              </a:rPr>
              <a:t>1986.</a:t>
            </a:r>
            <a:endParaRPr lang="el-G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Απεικόνιση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CT-scan </a:t>
            </a:r>
            <a:r>
              <a:rPr lang="el-GR" dirty="0" smtClean="0">
                <a:solidFill>
                  <a:schemeClr val="bg1"/>
                </a:solidFill>
              </a:rPr>
              <a:t>με σκιαγραφικό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Ανάδειξη άλλης παθολογίας ή συνοδών παθήσεων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Ο χειρουργός είναι παρών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Ερωτήματα: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Υπάρχει ανεύρυσμα ?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Υπάρχει ρήξη ?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Διάμετρος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Εγγύς και άπω επέκταση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Συνήθως υπάρχει χρόνος για </a:t>
            </a:r>
            <a:r>
              <a:rPr lang="en-US" dirty="0" smtClean="0">
                <a:solidFill>
                  <a:schemeClr val="bg1"/>
                </a:solidFill>
              </a:rPr>
              <a:t>CT</a:t>
            </a:r>
            <a:r>
              <a:rPr lang="el-GR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Μέσος χρόνος ζωής σε ασθενείς που δεν χειρουργήθηκαν λόγω συνοδών παθήσεων: 11 ώρες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Μόνο 13% κατέληξαν σε &lt; 2ώρες από την εισαγωγή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Boyle JR, et al: Existing delays following the presentation of ruptured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abdominal aortic aneurysm allow sufficient time to assess patients for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endovascular repair. </a:t>
            </a:r>
            <a:r>
              <a:rPr lang="en-US" i="1" dirty="0" err="1" smtClean="0">
                <a:solidFill>
                  <a:schemeClr val="bg1"/>
                </a:solidFill>
              </a:rPr>
              <a:t>Eur</a:t>
            </a:r>
            <a:r>
              <a:rPr lang="en-US" i="1" dirty="0" smtClean="0">
                <a:solidFill>
                  <a:schemeClr val="bg1"/>
                </a:solidFill>
              </a:rPr>
              <a:t> J </a:t>
            </a:r>
            <a:r>
              <a:rPr lang="en-US" i="1" dirty="0" err="1" smtClean="0">
                <a:solidFill>
                  <a:schemeClr val="bg1"/>
                </a:solidFill>
              </a:rPr>
              <a:t>Vasc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Endovasc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Surg</a:t>
            </a:r>
            <a:r>
              <a:rPr lang="en-US" i="1" dirty="0" smtClean="0">
                <a:solidFill>
                  <a:schemeClr val="bg1"/>
                </a:solidFill>
              </a:rPr>
              <a:t> , 2005</a:t>
            </a:r>
            <a:endParaRPr lang="el-G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Είδη ρήξεων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err="1" smtClean="0">
                <a:solidFill>
                  <a:schemeClr val="bg1"/>
                </a:solidFill>
              </a:rPr>
              <a:t>Οπισθοπεριτοναϊκή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οπισθοπλάγιο</a:t>
            </a:r>
            <a:r>
              <a:rPr lang="el-GR" dirty="0" smtClean="0">
                <a:solidFill>
                  <a:schemeClr val="bg1"/>
                </a:solidFill>
              </a:rPr>
              <a:t> τοίχωμα)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Ελεύθερη </a:t>
            </a:r>
            <a:r>
              <a:rPr lang="el-GR" dirty="0" err="1" smtClean="0">
                <a:solidFill>
                  <a:schemeClr val="bg1"/>
                </a:solidFill>
              </a:rPr>
              <a:t>ενδοπεριτοναϊκή</a:t>
            </a:r>
            <a:r>
              <a:rPr lang="el-GR" dirty="0" smtClean="0">
                <a:solidFill>
                  <a:schemeClr val="bg1"/>
                </a:solidFill>
              </a:rPr>
              <a:t> (πρόσθια ή </a:t>
            </a:r>
            <a:r>
              <a:rPr lang="el-GR" dirty="0" err="1" smtClean="0">
                <a:solidFill>
                  <a:schemeClr val="bg1"/>
                </a:solidFill>
              </a:rPr>
              <a:t>προσθιοπλάγια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Δωδεκαδάκτυλο (πρωτοπαθής </a:t>
            </a:r>
            <a:r>
              <a:rPr lang="el-GR" dirty="0" err="1" smtClean="0">
                <a:solidFill>
                  <a:schemeClr val="bg1"/>
                </a:solidFill>
              </a:rPr>
              <a:t>αορτοεντερική</a:t>
            </a:r>
            <a:r>
              <a:rPr lang="el-GR" dirty="0" smtClean="0">
                <a:solidFill>
                  <a:schemeClr val="bg1"/>
                </a:solidFill>
              </a:rPr>
              <a:t> επικοινωνία)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Αιμορραγία πεπτικού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Κάτω κοίλη (</a:t>
            </a:r>
            <a:r>
              <a:rPr lang="el-GR" dirty="0" err="1" smtClean="0">
                <a:solidFill>
                  <a:schemeClr val="bg1"/>
                </a:solidFill>
              </a:rPr>
              <a:t>αορτοκοιλική</a:t>
            </a:r>
            <a:r>
              <a:rPr lang="el-GR" dirty="0" smtClean="0">
                <a:solidFill>
                  <a:schemeClr val="bg1"/>
                </a:solidFill>
              </a:rPr>
              <a:t> επικοινωνία)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Καρδιακή ανεπάρκεια υψηλής παροχής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Οίδημα κάτω άκρων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Διατεταμένες</a:t>
            </a:r>
            <a:r>
              <a:rPr lang="el-GR" dirty="0" smtClean="0">
                <a:solidFill>
                  <a:schemeClr val="bg1"/>
                </a:solidFill>
              </a:rPr>
              <a:t> φλέβες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Φύσημα, </a:t>
            </a:r>
            <a:r>
              <a:rPr lang="el-GR" dirty="0" err="1" smtClean="0">
                <a:solidFill>
                  <a:schemeClr val="bg1"/>
                </a:solidFill>
              </a:rPr>
              <a:t>ροίζος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-31014" y="6252666"/>
            <a:ext cx="9144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S. A. Schwartz. CT findings of Rupture, Impending  Rupture and Contained Rupture of Abdominal Aortic Aneurysms . AJR 2007. </a:t>
            </a:r>
            <a:endParaRPr lang="el-GR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Σημεία ρήξης στη </a:t>
            </a:r>
            <a:r>
              <a:rPr lang="en-US" dirty="0" smtClean="0">
                <a:solidFill>
                  <a:srgbClr val="FFFF00"/>
                </a:solidFill>
              </a:rPr>
              <a:t>CT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Αιμάτωμα (± σκιαγραφικό) έξω από το τοίχωμα της αορτής </a:t>
            </a:r>
            <a:r>
              <a:rPr lang="el-GR" dirty="0" err="1" smtClean="0">
                <a:solidFill>
                  <a:schemeClr val="bg1"/>
                </a:solidFill>
              </a:rPr>
              <a:t>οπισθοπεριτοναϊκά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‘Gold standard’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Ευαισθησία: 77%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Ειδικότητα: 100%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PPV</a:t>
            </a:r>
            <a:r>
              <a:rPr lang="el-GR" dirty="0" smtClean="0">
                <a:solidFill>
                  <a:schemeClr val="bg1"/>
                </a:solidFill>
              </a:rPr>
              <a:t>: 100%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NPV</a:t>
            </a:r>
            <a:r>
              <a:rPr lang="el-GR" dirty="0" smtClean="0">
                <a:solidFill>
                  <a:schemeClr val="bg1"/>
                </a:solidFill>
              </a:rPr>
              <a:t>: 89%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210" y="2804576"/>
            <a:ext cx="4612612" cy="34263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7184" y="6259486"/>
            <a:ext cx="9144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Weinbaum</a:t>
            </a:r>
            <a:r>
              <a:rPr lang="en-US" sz="1600" dirty="0" smtClean="0">
                <a:solidFill>
                  <a:schemeClr val="bg1"/>
                </a:solidFill>
              </a:rPr>
              <a:t> FI, et al: The accuracy of computed tomography in the diagnosis of retroperitoneal blood in the presence of abdominal aortic aneurysm. </a:t>
            </a:r>
            <a:r>
              <a:rPr lang="en-US" sz="1600" i="1" dirty="0" smtClean="0">
                <a:solidFill>
                  <a:schemeClr val="bg1"/>
                </a:solidFill>
              </a:rPr>
              <a:t>J </a:t>
            </a:r>
            <a:r>
              <a:rPr lang="en-US" sz="1600" i="1" dirty="0" err="1" smtClean="0">
                <a:solidFill>
                  <a:schemeClr val="bg1"/>
                </a:solidFill>
              </a:rPr>
              <a:t>Vasc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Surg</a:t>
            </a:r>
            <a:r>
              <a:rPr lang="en-US" sz="1600" i="1" dirty="0" smtClean="0">
                <a:solidFill>
                  <a:schemeClr val="bg1"/>
                </a:solidFill>
              </a:rPr>
              <a:t> 6:11–16, 1987.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Σημεία ρήξης στη </a:t>
            </a:r>
            <a:r>
              <a:rPr lang="en-US" dirty="0" smtClean="0">
                <a:solidFill>
                  <a:srgbClr val="FFFF00"/>
                </a:solidFill>
              </a:rPr>
              <a:t>CT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/>
                </a:solidFill>
              </a:rPr>
              <a:t>Οπισθοπεριτοναϊκό</a:t>
            </a:r>
            <a:r>
              <a:rPr lang="el-GR" dirty="0" smtClean="0">
                <a:solidFill>
                  <a:schemeClr val="bg1"/>
                </a:solidFill>
              </a:rPr>
              <a:t> αιμάτωμα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Εξαγγείωση</a:t>
            </a:r>
            <a:r>
              <a:rPr lang="el-GR" dirty="0" smtClean="0">
                <a:solidFill>
                  <a:schemeClr val="bg1"/>
                </a:solidFill>
              </a:rPr>
              <a:t> σκιαγραφικού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00372"/>
            <a:ext cx="4552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S. A. Schwartz. CT findings of Rupture, Impending  Rupture and Contained Rupture of Abdominal Aortic Aneurysms . AJR 2007. </a:t>
            </a:r>
            <a:endParaRPr lang="el-G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Υποψία ρήξης ανευρύσματος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Θα πρέπει πάντα να τίθεται η υποψία ρήξης ανευρύσματος κοιλιακής αορτής σε άντρες ηλικίας </a:t>
            </a:r>
            <a:r>
              <a:rPr lang="el-GR" u="sng" dirty="0" smtClean="0">
                <a:solidFill>
                  <a:schemeClr val="bg1"/>
                </a:solidFill>
              </a:rPr>
              <a:t>άνω των 60 χρονών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με </a:t>
            </a:r>
            <a:r>
              <a:rPr lang="el-GR" u="sng" dirty="0" smtClean="0">
                <a:solidFill>
                  <a:schemeClr val="bg1"/>
                </a:solidFill>
              </a:rPr>
              <a:t>οξύ κοιλιακό άλγος</a:t>
            </a:r>
          </a:p>
          <a:p>
            <a:pPr marL="971550" lvl="1" indent="-51435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3187252"/>
            <a:ext cx="5500694" cy="3670748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429256" y="3214686"/>
            <a:ext cx="2428892" cy="2357454"/>
          </a:xfrm>
          <a:prstGeom prst="ellipse">
            <a:avLst/>
          </a:prstGeom>
          <a:noFill/>
          <a:ln w="3810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5357818" y="4214817"/>
            <a:ext cx="938210" cy="4571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786578" y="4214818"/>
            <a:ext cx="1295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572264" y="450057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572263" y="3143248"/>
            <a:ext cx="45719" cy="78581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-14368" y="6494635"/>
            <a:ext cx="9205665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E. </a:t>
            </a:r>
            <a:r>
              <a:rPr lang="en-US" sz="2000" i="1" dirty="0" err="1" smtClean="0">
                <a:solidFill>
                  <a:schemeClr val="bg1"/>
                </a:solidFill>
              </a:rPr>
              <a:t>Wahlberg</a:t>
            </a:r>
            <a:r>
              <a:rPr lang="en-US" sz="2000" i="1" dirty="0" smtClean="0">
                <a:solidFill>
                  <a:schemeClr val="bg1"/>
                </a:solidFill>
              </a:rPr>
              <a:t>. Emergency Vascular Surgery. A Practical Guide, 2007.</a:t>
            </a:r>
            <a:endParaRPr lang="el-GR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Σημεία ρήξης στη </a:t>
            </a:r>
            <a:r>
              <a:rPr lang="en-US" dirty="0" smtClean="0">
                <a:solidFill>
                  <a:srgbClr val="FFFF00"/>
                </a:solidFill>
              </a:rPr>
              <a:t>CT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CT </a:t>
            </a:r>
            <a:r>
              <a:rPr lang="el-GR" dirty="0" smtClean="0">
                <a:solidFill>
                  <a:schemeClr val="bg1"/>
                </a:solidFill>
              </a:rPr>
              <a:t>χωρίς σκιαγραφικό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2643182"/>
            <a:ext cx="4971943" cy="35182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6355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19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3365500"/>
            <a:ext cx="505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95713" y="0"/>
            <a:ext cx="5348287" cy="3376613"/>
            <a:chOff x="0" y="0"/>
            <a:chExt cx="3369" cy="2127"/>
          </a:xfrm>
        </p:grpSpPr>
        <p:pic>
          <p:nvPicPr>
            <p:cNvPr id="60425" name="Picture 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69" cy="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6" name="Picture 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5" y="113"/>
              <a:ext cx="78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0"/>
            <a:ext cx="4419600" cy="3429000"/>
            <a:chOff x="0" y="0"/>
            <a:chExt cx="2784" cy="2160"/>
          </a:xfrm>
        </p:grpSpPr>
        <p:pic>
          <p:nvPicPr>
            <p:cNvPr id="60423" name="Picture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2784" cy="21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60424" name="Picture 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" y="704"/>
              <a:ext cx="58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22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262626">
              <a:alpha val="90587"/>
            </a:srgbClr>
          </a:solidFill>
        </p:spPr>
        <p:txBody>
          <a:bodyPr rIns="81279"/>
          <a:lstStyle/>
          <a:p>
            <a:pPr marL="39688" eaLnBrk="1" hangingPunct="1"/>
            <a:r>
              <a:rPr lang="el-GR" sz="4000" dirty="0" err="1" smtClean="0">
                <a:solidFill>
                  <a:srgbClr val="FFFF00"/>
                </a:solidFill>
              </a:rPr>
              <a:t>Ενδοπεριτοναϊκή</a:t>
            </a:r>
            <a:r>
              <a:rPr lang="el-GR" sz="4000" dirty="0" smtClean="0">
                <a:solidFill>
                  <a:srgbClr val="FFFF00"/>
                </a:solidFill>
              </a:rPr>
              <a:t> ρήξη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</a:t>
            </a:r>
            <a:r>
              <a:rPr lang="el-GR" dirty="0" err="1" smtClean="0">
                <a:solidFill>
                  <a:srgbClr val="FFFF00"/>
                </a:solidFill>
              </a:rPr>
              <a:t>ορτοκοιλική</a:t>
            </a:r>
            <a:r>
              <a:rPr lang="el-GR" dirty="0" smtClean="0">
                <a:solidFill>
                  <a:srgbClr val="FFFF00"/>
                </a:solidFill>
              </a:rPr>
              <a:t> επικοινωνία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Picture 7" descr="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0887"/>
            <a:ext cx="4714876" cy="34538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7681" y="6117402"/>
            <a:ext cx="91440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i="1" dirty="0" err="1" smtClean="0">
                <a:solidFill>
                  <a:schemeClr val="bg1"/>
                </a:solidFill>
              </a:rPr>
              <a:t>Tsolakis</a:t>
            </a:r>
            <a:r>
              <a:rPr lang="fr-FR" sz="2000" i="1" dirty="0" smtClean="0">
                <a:solidFill>
                  <a:schemeClr val="bg1"/>
                </a:solidFill>
              </a:rPr>
              <a:t> JA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fr-FR" sz="2000" i="1" dirty="0" err="1" smtClean="0">
                <a:solidFill>
                  <a:schemeClr val="bg1"/>
                </a:solidFill>
              </a:rPr>
              <a:t>Papadoulas</a:t>
            </a:r>
            <a:r>
              <a:rPr lang="fr-FR" sz="2000" i="1" dirty="0" smtClean="0">
                <a:solidFill>
                  <a:schemeClr val="bg1"/>
                </a:solidFill>
              </a:rPr>
              <a:t> S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fr-FR" sz="2000" i="1" dirty="0" err="1" smtClean="0">
                <a:solidFill>
                  <a:schemeClr val="bg1"/>
                </a:solidFill>
              </a:rPr>
              <a:t>Kakkos</a:t>
            </a:r>
            <a:r>
              <a:rPr lang="fr-FR" sz="2000" i="1" dirty="0" smtClean="0">
                <a:solidFill>
                  <a:schemeClr val="bg1"/>
                </a:solidFill>
              </a:rPr>
              <a:t> SK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fr-FR" sz="2000" i="1" dirty="0" err="1" smtClean="0">
                <a:solidFill>
                  <a:schemeClr val="bg1"/>
                </a:solidFill>
              </a:rPr>
              <a:t>Skroubis</a:t>
            </a:r>
            <a:r>
              <a:rPr lang="fr-FR" sz="2000" i="1" dirty="0" smtClean="0">
                <a:solidFill>
                  <a:schemeClr val="bg1"/>
                </a:solidFill>
              </a:rPr>
              <a:t> G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fr-FR" sz="2000" i="1" dirty="0" err="1" smtClean="0">
                <a:solidFill>
                  <a:schemeClr val="bg1"/>
                </a:solidFill>
              </a:rPr>
              <a:t>Siablis</a:t>
            </a:r>
            <a:r>
              <a:rPr lang="fr-FR" sz="2000" i="1" dirty="0" smtClean="0">
                <a:solidFill>
                  <a:schemeClr val="bg1"/>
                </a:solidFill>
              </a:rPr>
              <a:t> D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fr-FR" sz="2000" i="1" dirty="0" err="1" smtClean="0">
                <a:solidFill>
                  <a:schemeClr val="bg1"/>
                </a:solidFill>
              </a:rPr>
              <a:t>Androulakis</a:t>
            </a:r>
            <a:r>
              <a:rPr lang="fr-FR" sz="2000" i="1" dirty="0" smtClean="0">
                <a:solidFill>
                  <a:schemeClr val="bg1"/>
                </a:solidFill>
              </a:rPr>
              <a:t> JA</a:t>
            </a:r>
            <a:r>
              <a:rPr lang="en-US" sz="2000" i="1" dirty="0" smtClean="0">
                <a:solidFill>
                  <a:schemeClr val="bg1"/>
                </a:solidFill>
              </a:rPr>
              <a:t>: </a:t>
            </a:r>
            <a:r>
              <a:rPr lang="fr-FR" sz="2000" b="1" i="1" dirty="0" err="1" smtClean="0">
                <a:solidFill>
                  <a:schemeClr val="bg1"/>
                </a:solidFill>
              </a:rPr>
              <a:t>Aortocaval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000" b="1" i="1" dirty="0" err="1" smtClean="0">
                <a:solidFill>
                  <a:schemeClr val="bg1"/>
                </a:solidFill>
              </a:rPr>
              <a:t>fistula</a:t>
            </a:r>
            <a:r>
              <a:rPr lang="fr-FR" sz="2000" b="1" i="1" dirty="0" smtClean="0">
                <a:solidFill>
                  <a:schemeClr val="bg1"/>
                </a:solidFill>
              </a:rPr>
              <a:t> in </a:t>
            </a:r>
            <a:r>
              <a:rPr lang="fr-FR" sz="2000" b="1" i="1" dirty="0" err="1" smtClean="0">
                <a:solidFill>
                  <a:schemeClr val="bg1"/>
                </a:solidFill>
              </a:rPr>
              <a:t>ruptured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000" b="1" i="1" dirty="0" err="1" smtClean="0">
                <a:solidFill>
                  <a:schemeClr val="bg1"/>
                </a:solidFill>
              </a:rPr>
              <a:t>aneurysms</a:t>
            </a:r>
            <a:r>
              <a:rPr lang="en-US" sz="2000" i="1" dirty="0" smtClean="0">
                <a:solidFill>
                  <a:schemeClr val="bg1"/>
                </a:solidFill>
              </a:rPr>
              <a:t>. </a:t>
            </a:r>
            <a:r>
              <a:rPr lang="fr-FR" sz="2000" i="1" dirty="0" err="1" smtClean="0">
                <a:solidFill>
                  <a:schemeClr val="bg1"/>
                </a:solidFill>
              </a:rPr>
              <a:t>Eur</a:t>
            </a:r>
            <a:r>
              <a:rPr lang="fr-FR" sz="2000" i="1" dirty="0" smtClean="0">
                <a:solidFill>
                  <a:schemeClr val="bg1"/>
                </a:solidFill>
              </a:rPr>
              <a:t> J </a:t>
            </a:r>
            <a:r>
              <a:rPr lang="fr-FR" sz="2000" i="1" dirty="0" err="1" smtClean="0">
                <a:solidFill>
                  <a:schemeClr val="bg1"/>
                </a:solidFill>
              </a:rPr>
              <a:t>Vasc</a:t>
            </a:r>
            <a:r>
              <a:rPr lang="fr-F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dirty="0" err="1" smtClean="0">
                <a:solidFill>
                  <a:schemeClr val="bg1"/>
                </a:solidFill>
              </a:rPr>
              <a:t>Endovasc</a:t>
            </a:r>
            <a:r>
              <a:rPr lang="fr-F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dirty="0" err="1" smtClean="0">
                <a:solidFill>
                  <a:schemeClr val="bg1"/>
                </a:solidFill>
              </a:rPr>
              <a:t>Surg</a:t>
            </a:r>
            <a:r>
              <a:rPr lang="fr-FR" sz="2000" i="1" dirty="0" smtClean="0">
                <a:solidFill>
                  <a:schemeClr val="bg1"/>
                </a:solidFill>
              </a:rPr>
              <a:t> 1999; 17(5):</a:t>
            </a:r>
            <a:r>
              <a:rPr lang="el-G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dirty="0" smtClean="0">
                <a:solidFill>
                  <a:schemeClr val="bg1"/>
                </a:solidFill>
              </a:rPr>
              <a:t>390-393. </a:t>
            </a:r>
            <a:endParaRPr lang="el-GR" sz="2000" i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2141" y="2166360"/>
            <a:ext cx="4631859" cy="34057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Περιχαρακωμένη ρήξη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Εξάλειψη του χώρου μεταξύ αορτής και σώματος σπονδύλου (</a:t>
            </a:r>
            <a:r>
              <a:rPr lang="en-US" dirty="0" smtClean="0">
                <a:solidFill>
                  <a:schemeClr val="bg1"/>
                </a:solidFill>
              </a:rPr>
              <a:t>draping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είναι μια ένδειξη περιχαρακωμένης ρήξης. Μπορεί να συνυπάρχει διάβρωση του σώματος του σπονδύλου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9575"/>
            <a:ext cx="45243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4219575"/>
            <a:ext cx="4533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Οξεία διάταση ανευρύσματος-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Επαπειλούμενη ρήξη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Χωρίς σημεία ρήξης στην </a:t>
            </a:r>
            <a:r>
              <a:rPr lang="en-US" dirty="0" smtClean="0">
                <a:solidFill>
                  <a:schemeClr val="bg1"/>
                </a:solidFill>
              </a:rPr>
              <a:t>CT, </a:t>
            </a:r>
            <a:r>
              <a:rPr lang="el-GR" dirty="0" smtClean="0">
                <a:solidFill>
                  <a:schemeClr val="bg1"/>
                </a:solidFill>
              </a:rPr>
              <a:t>αλλά ο ασθενής </a:t>
            </a:r>
            <a:r>
              <a:rPr lang="el-GR" u="sng" dirty="0" smtClean="0">
                <a:solidFill>
                  <a:schemeClr val="bg1"/>
                </a:solidFill>
              </a:rPr>
              <a:t>πονά</a:t>
            </a:r>
            <a:r>
              <a:rPr lang="el-GR" dirty="0" smtClean="0">
                <a:solidFill>
                  <a:schemeClr val="bg1"/>
                </a:solidFill>
              </a:rPr>
              <a:t>:                                                                        	οξεία διάταση             επαπειλούμενη ρήξη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rgbClr val="FF0000"/>
                </a:solidFill>
              </a:rPr>
              <a:t>(χειρουργική αποκατάσταση εντός 24 ωρών)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l-GR" dirty="0" err="1" smtClean="0">
                <a:solidFill>
                  <a:schemeClr val="bg1"/>
                </a:solidFill>
              </a:rPr>
              <a:t>Προεγχειρητικά</a:t>
            </a:r>
            <a:r>
              <a:rPr lang="el-GR" dirty="0" smtClean="0">
                <a:solidFill>
                  <a:schemeClr val="bg1"/>
                </a:solidFill>
              </a:rPr>
              <a:t> βελτίωση της αναπνευστικής και καρδιακής λειτουργίας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  <p:cxnSp>
        <p:nvCxnSpPr>
          <p:cNvPr id="4" name="3 - Ευθύγραμμο βέλος σύνδεσης"/>
          <p:cNvCxnSpPr/>
          <p:nvPr/>
        </p:nvCxnSpPr>
        <p:spPr>
          <a:xfrm>
            <a:off x="4000496" y="2928934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Οξεία διάταση ανευρύσματος-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Επαπειλούμενη ρήξη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Πρώιμο σημείο ρήξης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Ενίσχυση περιοχών του τοιχωματικού θρόμβου μετά χορήγηση σκιαγραφικού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(</a:t>
            </a:r>
            <a:r>
              <a:rPr lang="en-US" dirty="0" smtClean="0">
                <a:solidFill>
                  <a:schemeClr val="bg1"/>
                </a:solidFill>
              </a:rPr>
              <a:t>High-attenuation crescents within the mural thrombus</a:t>
            </a:r>
            <a:r>
              <a:rPr lang="el-GR" dirty="0" smtClean="0">
                <a:solidFill>
                  <a:schemeClr val="bg1"/>
                </a:solidFill>
              </a:rPr>
              <a:t>: Α </a:t>
            </a:r>
            <a:r>
              <a:rPr lang="en-US" dirty="0" smtClean="0">
                <a:solidFill>
                  <a:schemeClr val="bg1"/>
                </a:solidFill>
              </a:rPr>
              <a:t>Sign of Impending Rupture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Αιμορραγία μέσα στον τοιχωματικό θρόμβο ή στο τοίχωμα του σάκου	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που περιβάλλεται από λεπτό τοίχωμα αορτής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Διακοπή της συνέχειας της κυκλοτερούς αποτιτάνωσης του σάκου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Οξεία διάταση ανευρύσματος-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Επαπειλούμενη ρήξη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5339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2285992"/>
            <a:ext cx="45434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7786678" y="1643050"/>
            <a:ext cx="1357322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Periaortic</a:t>
            </a:r>
            <a:r>
              <a:rPr lang="en-US" dirty="0" smtClean="0">
                <a:solidFill>
                  <a:schemeClr val="bg1"/>
                </a:solidFill>
              </a:rPr>
              <a:t> stranding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S. A. Schwartz. CT findings of Rupture, Impending  Rupture and Contained Rupture of Abdominal Aortic Aneurysms . AJR 2007. </a:t>
            </a:r>
            <a:endParaRPr lang="el-G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Σηπτικό ανεύρυσμα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Listeria</a:t>
            </a:r>
            <a:endParaRPr lang="el-GR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i="1" dirty="0" smtClean="0">
                <a:solidFill>
                  <a:schemeClr val="bg1"/>
                </a:solidFill>
              </a:rPr>
              <a:t>	</a:t>
            </a:r>
            <a:r>
              <a:rPr lang="en-US" i="1" dirty="0" err="1" smtClean="0">
                <a:solidFill>
                  <a:schemeClr val="bg1"/>
                </a:solidFill>
              </a:rPr>
              <a:t>monocytogenes</a:t>
            </a:r>
            <a:endParaRPr lang="el-GR" i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4" name="Picture 4" descr="C:\Users\Natasa\Desktop\aneurysms- rare forms\lister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571611"/>
            <a:ext cx="5282102" cy="2345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atasa\Desktop\aneurysms- rare forms\listeri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" y="3938206"/>
            <a:ext cx="9121243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Papadoulas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Kakkos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Kraniotis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Manousi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Marangos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Tsolakis</a:t>
            </a:r>
            <a:r>
              <a:rPr lang="en-US" sz="2400" i="1" dirty="0" smtClean="0">
                <a:solidFill>
                  <a:schemeClr val="bg1"/>
                </a:solidFill>
              </a:rPr>
              <a:t>. JGID, 2013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Φλεγμονώδες ανεύρυσμα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5050303" cy="32677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C:\My Documents\images\images2\ANEURYSMS\ATHANASIOU IAAA\100_7296.JPG"/>
          <p:cNvPicPr>
            <a:picLocks noChangeAspect="1" noChangeArrowheads="1"/>
          </p:cNvPicPr>
          <p:nvPr/>
        </p:nvPicPr>
        <p:blipFill rotWithShape="1">
          <a:blip r:embed="rId3" cstate="print"/>
          <a:srcRect l="12072" t="10008" r="22095" b="726"/>
          <a:stretch/>
        </p:blipFill>
        <p:spPr bwMode="auto">
          <a:xfrm>
            <a:off x="5076056" y="1556792"/>
            <a:ext cx="4067944" cy="4137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Down Arrow 7"/>
          <p:cNvSpPr/>
          <p:nvPr/>
        </p:nvSpPr>
        <p:spPr bwMode="auto">
          <a:xfrm>
            <a:off x="6732240" y="2276872"/>
            <a:ext cx="304800" cy="1219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U/S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ΤΕΠ (</a:t>
            </a:r>
            <a:r>
              <a:rPr lang="en-US" dirty="0" smtClean="0">
                <a:solidFill>
                  <a:schemeClr val="bg1"/>
                </a:solidFill>
              </a:rPr>
              <a:t>bedside ultrasound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Δεν βοηθάει στη διάγνωση της ρήξης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Υπάρχει ή όχι ανεύρυσμα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min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484" y="2901097"/>
            <a:ext cx="3851920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Dent B, et al: Emergency ultrasound of the abdominal aorta by UK emergency physicians: a prospective cohort study. </a:t>
            </a:r>
            <a:r>
              <a:rPr lang="en-US" sz="1600" i="1" dirty="0" err="1" smtClean="0">
                <a:solidFill>
                  <a:schemeClr val="bg1"/>
                </a:solidFill>
              </a:rPr>
              <a:t>Emerg</a:t>
            </a:r>
            <a:r>
              <a:rPr lang="en-US" sz="1600" i="1" dirty="0" smtClean="0">
                <a:solidFill>
                  <a:schemeClr val="bg1"/>
                </a:solidFill>
              </a:rPr>
              <a:t> Med J 24:547–</a:t>
            </a:r>
            <a:r>
              <a:rPr lang="el-GR" sz="1600" i="1" dirty="0" smtClean="0">
                <a:solidFill>
                  <a:schemeClr val="bg1"/>
                </a:solidFill>
              </a:rPr>
              <a:t>549, 2007</a:t>
            </a:r>
            <a:endParaRPr lang="el-GR" sz="1600" i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5661248"/>
            <a:ext cx="9144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chemeClr val="bg1"/>
                </a:solidFill>
              </a:rPr>
              <a:t>Mell</a:t>
            </a:r>
            <a:r>
              <a:rPr lang="en-US" sz="1600" i="1" dirty="0" smtClean="0">
                <a:solidFill>
                  <a:schemeClr val="bg1"/>
                </a:solidFill>
              </a:rPr>
              <a:t> MW. Western Vascular Society guidelines for transfer of patients with ruptured abdominal aortic </a:t>
            </a:r>
            <a:r>
              <a:rPr lang="en-US" sz="1600" i="1" dirty="0" err="1" smtClean="0">
                <a:solidFill>
                  <a:schemeClr val="bg1"/>
                </a:solidFill>
              </a:rPr>
              <a:t>aneyrysm</a:t>
            </a:r>
            <a:r>
              <a:rPr lang="en-US" sz="1600" i="1" dirty="0" smtClean="0">
                <a:solidFill>
                  <a:schemeClr val="bg1"/>
                </a:solidFill>
              </a:rPr>
              <a:t>. JVS 2017</a:t>
            </a:r>
            <a:endParaRPr lang="el-GR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Πρόγνωση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Χωρίς θεραπεία η θνητότητα είναι σχεδόν 100% (από λίγα λεπτά μέχρι μερικές μέρες)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Η συνολική θνητότητα είναι 85%</a:t>
            </a:r>
          </a:p>
          <a:p>
            <a:pPr lvl="1">
              <a:buNone/>
            </a:pPr>
            <a:r>
              <a:rPr lang="el-GR" dirty="0" smtClean="0">
                <a:solidFill>
                  <a:schemeClr val="bg1"/>
                </a:solidFill>
              </a:rPr>
              <a:t>  (Οι μισοί ασθενείς πεθαίνουν πριν φθάσουν στο Νοσοκομείο και από αυτούς που χειρουργούνται οι μισοί καταλήγουν - </a:t>
            </a:r>
            <a:r>
              <a:rPr lang="el-GR" dirty="0" err="1" smtClean="0">
                <a:solidFill>
                  <a:schemeClr val="bg1"/>
                </a:solidFill>
              </a:rPr>
              <a:t>Περιεγχειρητική</a:t>
            </a:r>
            <a:r>
              <a:rPr lang="el-GR" dirty="0" smtClean="0">
                <a:solidFill>
                  <a:schemeClr val="bg1"/>
                </a:solidFill>
              </a:rPr>
              <a:t> θνητότητα 40-50%)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6% πεθαίνουν στο Τμήμα Επειγόντων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20% </a:t>
            </a:r>
            <a:r>
              <a:rPr lang="el-GR" dirty="0" smtClean="0">
                <a:solidFill>
                  <a:schemeClr val="bg1"/>
                </a:solidFill>
              </a:rPr>
              <a:t>χρήζει μεταφοράς με ασθενοφόρο σε άλλο Νοσοκομείο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Mell</a:t>
            </a:r>
            <a:r>
              <a:rPr lang="en-US" sz="2000" i="1" dirty="0" smtClean="0">
                <a:solidFill>
                  <a:schemeClr val="bg1"/>
                </a:solidFill>
              </a:rPr>
              <a:t> MW. Western Society guidelines for transfer of patients with ruptured abdominal aortic </a:t>
            </a:r>
            <a:r>
              <a:rPr lang="en-US" sz="2000" i="1" dirty="0" err="1" smtClean="0">
                <a:solidFill>
                  <a:schemeClr val="bg1"/>
                </a:solidFill>
              </a:rPr>
              <a:t>aneyrysm</a:t>
            </a:r>
            <a:r>
              <a:rPr lang="en-US" sz="2000" i="1" dirty="0" smtClean="0">
                <a:solidFill>
                  <a:schemeClr val="bg1"/>
                </a:solidFill>
              </a:rPr>
              <a:t>. JVS 2017</a:t>
            </a:r>
            <a:endParaRPr lang="el-GR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Προετοιμασία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Ζωτικά σημεία, ιστορικό και φυσική εξέταση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Χορήγηση Ο₂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Παρακολούθηση ζωτικών σημείων (καρδιακή συχνότητα, αρτηριακή πίεση, αναπνοή, </a:t>
            </a:r>
            <a:r>
              <a:rPr lang="en-US" dirty="0" smtClean="0">
                <a:solidFill>
                  <a:schemeClr val="bg1"/>
                </a:solidFill>
              </a:rPr>
              <a:t>SPO</a:t>
            </a:r>
            <a:r>
              <a:rPr lang="el-GR" dirty="0" smtClean="0">
                <a:solidFill>
                  <a:schemeClr val="bg1"/>
                </a:solidFill>
              </a:rPr>
              <a:t> ₂)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Τοποθέτηση 2 περιφερικών </a:t>
            </a:r>
            <a:r>
              <a:rPr lang="el-GR" dirty="0" err="1" smtClean="0">
                <a:solidFill>
                  <a:schemeClr val="bg1"/>
                </a:solidFill>
              </a:rPr>
              <a:t>φλεβοκαθετήρων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Χορήγηση </a:t>
            </a:r>
            <a:r>
              <a:rPr lang="en-US" dirty="0" smtClean="0">
                <a:solidFill>
                  <a:schemeClr val="bg1"/>
                </a:solidFill>
              </a:rPr>
              <a:t>I.V </a:t>
            </a:r>
            <a:r>
              <a:rPr lang="el-GR" dirty="0" smtClean="0">
                <a:solidFill>
                  <a:schemeClr val="bg1"/>
                </a:solidFill>
              </a:rPr>
              <a:t>υγρών (</a:t>
            </a:r>
            <a:r>
              <a:rPr lang="en-US" dirty="0" smtClean="0">
                <a:solidFill>
                  <a:schemeClr val="bg1"/>
                </a:solidFill>
              </a:rPr>
              <a:t>Ringer’s lactate</a:t>
            </a:r>
            <a:r>
              <a:rPr lang="el-GR" dirty="0" smtClean="0">
                <a:solidFill>
                  <a:schemeClr val="bg1"/>
                </a:solidFill>
              </a:rPr>
              <a:t>)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Ενυδάτωση με προσοχή (</a:t>
            </a:r>
            <a:r>
              <a:rPr lang="en-US" dirty="0" smtClean="0">
                <a:solidFill>
                  <a:schemeClr val="bg1"/>
                </a:solidFill>
              </a:rPr>
              <a:t>permissive hypotension)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Διατήρηση επιπέδου συνείδησης, ΑΠ=70-90</a:t>
            </a:r>
            <a:r>
              <a:rPr lang="en-US" dirty="0" smtClean="0">
                <a:solidFill>
                  <a:schemeClr val="bg1"/>
                </a:solidFill>
              </a:rPr>
              <a:t>mmHg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Χορήγηση </a:t>
            </a:r>
            <a:r>
              <a:rPr lang="el-GR" dirty="0" err="1" smtClean="0">
                <a:solidFill>
                  <a:schemeClr val="bg1"/>
                </a:solidFill>
              </a:rPr>
              <a:t>ινοτρόπων</a:t>
            </a:r>
            <a:r>
              <a:rPr lang="en-US" dirty="0" smtClean="0">
                <a:solidFill>
                  <a:schemeClr val="bg1"/>
                </a:solidFill>
              </a:rPr>
              <a:t> (shock)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Εξετάσεις αίματος (Γενική αίματος, </a:t>
            </a:r>
            <a:r>
              <a:rPr lang="en-US" dirty="0" smtClean="0">
                <a:solidFill>
                  <a:schemeClr val="bg1"/>
                </a:solidFill>
              </a:rPr>
              <a:t>PT, PTT,</a:t>
            </a:r>
            <a:r>
              <a:rPr lang="el-GR" dirty="0" smtClean="0">
                <a:solidFill>
                  <a:schemeClr val="bg1"/>
                </a:solidFill>
              </a:rPr>
              <a:t> Ουρία, </a:t>
            </a:r>
            <a:r>
              <a:rPr lang="el-GR" dirty="0" err="1" smtClean="0">
                <a:solidFill>
                  <a:schemeClr val="bg1"/>
                </a:solidFill>
              </a:rPr>
              <a:t>κρεατινίνη</a:t>
            </a:r>
            <a:r>
              <a:rPr lang="el-GR" dirty="0" smtClean="0">
                <a:solidFill>
                  <a:schemeClr val="bg1"/>
                </a:solidFill>
              </a:rPr>
              <a:t>, Κ</a:t>
            </a:r>
            <a:r>
              <a:rPr lang="en-US" dirty="0" smtClean="0">
                <a:solidFill>
                  <a:schemeClr val="bg1"/>
                </a:solidFill>
              </a:rPr>
              <a:t>⁺</a:t>
            </a:r>
            <a:r>
              <a:rPr lang="el-GR" dirty="0" smtClean="0">
                <a:solidFill>
                  <a:schemeClr val="bg1"/>
                </a:solidFill>
              </a:rPr>
              <a:t>, Ν</a:t>
            </a:r>
            <a:r>
              <a:rPr lang="en-US" dirty="0" smtClean="0">
                <a:solidFill>
                  <a:schemeClr val="bg1"/>
                </a:solidFill>
              </a:rPr>
              <a:t>a⁺, </a:t>
            </a:r>
            <a:r>
              <a:rPr lang="el-GR" dirty="0" smtClean="0">
                <a:solidFill>
                  <a:schemeClr val="bg1"/>
                </a:solidFill>
              </a:rPr>
              <a:t>ομάδα-διασταύρωση)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Roberts K, et al: </a:t>
            </a:r>
            <a:r>
              <a:rPr lang="en-US" sz="1600" i="1" dirty="0" err="1" smtClean="0">
                <a:solidFill>
                  <a:schemeClr val="bg1"/>
                </a:solidFill>
              </a:rPr>
              <a:t>Hypotensive</a:t>
            </a:r>
            <a:r>
              <a:rPr lang="en-US" sz="1600" i="1" dirty="0" smtClean="0">
                <a:solidFill>
                  <a:schemeClr val="bg1"/>
                </a:solidFill>
              </a:rPr>
              <a:t> resuscitation in patients with ruptured abdominal aortic aneurysm. </a:t>
            </a:r>
            <a:r>
              <a:rPr lang="en-US" sz="1600" i="1" dirty="0" err="1" smtClean="0">
                <a:solidFill>
                  <a:schemeClr val="bg1"/>
                </a:solidFill>
              </a:rPr>
              <a:t>Eur</a:t>
            </a:r>
            <a:r>
              <a:rPr lang="en-US" sz="1600" i="1" dirty="0" smtClean="0">
                <a:solidFill>
                  <a:schemeClr val="bg1"/>
                </a:solidFill>
              </a:rPr>
              <a:t> J </a:t>
            </a:r>
            <a:r>
              <a:rPr lang="en-US" sz="1600" i="1" dirty="0" err="1" smtClean="0">
                <a:solidFill>
                  <a:schemeClr val="bg1"/>
                </a:solidFill>
              </a:rPr>
              <a:t>Vasc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Endovasc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Surg</a:t>
            </a:r>
            <a:r>
              <a:rPr lang="en-US" sz="1600" i="1" dirty="0" smtClean="0">
                <a:solidFill>
                  <a:schemeClr val="bg1"/>
                </a:solidFill>
              </a:rPr>
              <a:t> 31:339–344, </a:t>
            </a:r>
            <a:r>
              <a:rPr lang="el-GR" sz="1600" i="1" dirty="0" smtClean="0">
                <a:solidFill>
                  <a:schemeClr val="bg1"/>
                </a:solidFill>
              </a:rPr>
              <a:t>2006.</a:t>
            </a:r>
            <a:endParaRPr lang="el-GR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Προετοιμασία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Τοποθέτηση </a:t>
            </a:r>
            <a:r>
              <a:rPr lang="en-US" dirty="0" err="1" smtClean="0">
                <a:solidFill>
                  <a:schemeClr val="bg1"/>
                </a:solidFill>
              </a:rPr>
              <a:t>folley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l-GR" dirty="0" smtClean="0">
                <a:solidFill>
                  <a:schemeClr val="bg1"/>
                </a:solidFill>
              </a:rPr>
              <a:t>συνήθως στο χειρουργείο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Χορήγηση αναλγητικών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Παραγγελία 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μον. συμπυκνωμένων ερυθρών και 4 μον. </a:t>
            </a:r>
            <a:r>
              <a:rPr lang="en-US" dirty="0" smtClean="0">
                <a:solidFill>
                  <a:schemeClr val="bg1"/>
                </a:solidFill>
              </a:rPr>
              <a:t>FFP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l-GR" dirty="0" smtClean="0">
                <a:solidFill>
                  <a:schemeClr val="bg1"/>
                </a:solidFill>
              </a:rPr>
              <a:t>Για κάθε 6-8 </a:t>
            </a:r>
            <a:r>
              <a:rPr lang="el-GR" dirty="0" err="1" smtClean="0">
                <a:solidFill>
                  <a:schemeClr val="bg1"/>
                </a:solidFill>
              </a:rPr>
              <a:t>μον.συμπ.ερυθ</a:t>
            </a:r>
            <a:r>
              <a:rPr lang="el-GR" dirty="0" smtClean="0">
                <a:solidFill>
                  <a:schemeClr val="bg1"/>
                </a:solidFill>
              </a:rPr>
              <a:t>. χορηγούνται 2-4 μον. </a:t>
            </a:r>
            <a:r>
              <a:rPr lang="en-US" dirty="0" smtClean="0">
                <a:solidFill>
                  <a:schemeClr val="bg1"/>
                </a:solidFill>
              </a:rPr>
              <a:t>FFP </a:t>
            </a:r>
            <a:r>
              <a:rPr lang="el-GR" dirty="0" smtClean="0">
                <a:solidFill>
                  <a:schemeClr val="bg1"/>
                </a:solidFill>
              </a:rPr>
              <a:t>και 6 μον. </a:t>
            </a:r>
            <a:r>
              <a:rPr lang="en-US" dirty="0" smtClean="0">
                <a:solidFill>
                  <a:schemeClr val="bg1"/>
                </a:solidFill>
              </a:rPr>
              <a:t>PLT)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Ενημέρωση συγγενών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Ψηλάφηση περιφερικών </a:t>
            </a:r>
            <a:r>
              <a:rPr lang="el-GR" dirty="0" err="1" smtClean="0">
                <a:solidFill>
                  <a:schemeClr val="bg1"/>
                </a:solidFill>
              </a:rPr>
              <a:t>σφύξεων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Εξέταση με φορητό </a:t>
            </a:r>
            <a:r>
              <a:rPr lang="en-US" dirty="0" smtClean="0">
                <a:solidFill>
                  <a:schemeClr val="bg1"/>
                </a:solidFill>
              </a:rPr>
              <a:t>Doppler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spapad\Desktop\AAA ARETAIIO\IMG_6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29796" y="628656"/>
            <a:ext cx="6828421" cy="5616622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83569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ΠΓΝΠ-ΤΕΠ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24-4-2017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059832" y="3789040"/>
            <a:ext cx="864096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spapad\Downloads\20170424_122058 (2).jpg"/>
          <p:cNvPicPr>
            <a:picLocks noChangeAspect="1" noChangeArrowheads="1"/>
          </p:cNvPicPr>
          <p:nvPr/>
        </p:nvPicPr>
        <p:blipFill>
          <a:blip r:embed="rId2" cstate="print"/>
          <a:srcRect l="28908" t="37568" r="19969"/>
          <a:stretch>
            <a:fillRect/>
          </a:stretch>
        </p:blipFill>
        <p:spPr bwMode="auto">
          <a:xfrm>
            <a:off x="-1" y="3395949"/>
            <a:ext cx="3779913" cy="346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32955" y="746960"/>
            <a:ext cx="6858002" cy="536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907704" y="0"/>
            <a:ext cx="183569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ΠΓΝΠ-ΜΕΘ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26-4-2017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spapad\Documents\ΜΕΓΑΛΟΣ ΦΑΚΕΛΛΟΣ\PHOTO KINHTO\5-2017\IMG_6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48956" y="860062"/>
            <a:ext cx="6880490" cy="5160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Ευχαριστώ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5364" name="Picture 4" descr="Αποτέλεσμα εικόνας για ναυπακτ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80920" cy="4140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Υποψία ρήξης ανευρύσματος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 γιατρός που εξετάζει ασθενή με </a:t>
            </a:r>
            <a:r>
              <a:rPr lang="el-GR" u="sng" dirty="0" smtClean="0">
                <a:solidFill>
                  <a:schemeClr val="bg1"/>
                </a:solidFill>
              </a:rPr>
              <a:t>κοιλιακό άλγος ή άλγος στην οσφύ</a:t>
            </a:r>
            <a:r>
              <a:rPr lang="el-GR" dirty="0" smtClean="0">
                <a:solidFill>
                  <a:schemeClr val="bg1"/>
                </a:solidFill>
              </a:rPr>
              <a:t>, θα πρέπει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bg1"/>
                </a:solidFill>
              </a:rPr>
              <a:t>να έχει υπόψη του την πιθανή διάγνωση της ρήξης του ανευρύσματος της κοιλιακής αορτής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Η </a:t>
            </a:r>
            <a:r>
              <a:rPr lang="el-GR" u="sng" dirty="0" smtClean="0">
                <a:solidFill>
                  <a:schemeClr val="bg1"/>
                </a:solidFill>
              </a:rPr>
              <a:t>άμεση διάγνωση </a:t>
            </a:r>
            <a:r>
              <a:rPr lang="el-GR" dirty="0" smtClean="0">
                <a:solidFill>
                  <a:schemeClr val="bg1"/>
                </a:solidFill>
              </a:rPr>
              <a:t>είναι </a:t>
            </a:r>
            <a:r>
              <a:rPr lang="el-GR" u="sng" dirty="0" smtClean="0">
                <a:solidFill>
                  <a:schemeClr val="bg1"/>
                </a:solidFill>
              </a:rPr>
              <a:t>κρίσιμης σημασίας </a:t>
            </a:r>
            <a:r>
              <a:rPr lang="el-GR" dirty="0" smtClean="0">
                <a:solidFill>
                  <a:schemeClr val="bg1"/>
                </a:solidFill>
              </a:rPr>
              <a:t>γιατί η </a:t>
            </a:r>
            <a:r>
              <a:rPr lang="el-GR" u="sng" dirty="0" smtClean="0">
                <a:solidFill>
                  <a:schemeClr val="bg1"/>
                </a:solidFill>
              </a:rPr>
              <a:t>πρόγνωση</a:t>
            </a:r>
            <a:r>
              <a:rPr lang="el-GR" dirty="0" smtClean="0">
                <a:solidFill>
                  <a:schemeClr val="bg1"/>
                </a:solidFill>
              </a:rPr>
              <a:t> των ασθενών είναι πολύ καλύτερη όταν οι ασθενείς είναι </a:t>
            </a:r>
            <a:r>
              <a:rPr lang="el-GR" dirty="0" err="1" smtClean="0">
                <a:solidFill>
                  <a:schemeClr val="bg1"/>
                </a:solidFill>
              </a:rPr>
              <a:t>αιμοδυναμικά</a:t>
            </a:r>
            <a:r>
              <a:rPr lang="el-GR" dirty="0" smtClean="0">
                <a:solidFill>
                  <a:schemeClr val="bg1"/>
                </a:solidFill>
              </a:rPr>
              <a:t> σταθεροί παρά όταν γίνονται </a:t>
            </a:r>
            <a:r>
              <a:rPr lang="el-GR" dirty="0" err="1" smtClean="0">
                <a:solidFill>
                  <a:schemeClr val="bg1"/>
                </a:solidFill>
              </a:rPr>
              <a:t>αιμοδυναμικά</a:t>
            </a:r>
            <a:r>
              <a:rPr lang="el-GR" dirty="0" smtClean="0">
                <a:solidFill>
                  <a:schemeClr val="bg1"/>
                </a:solidFill>
              </a:rPr>
              <a:t> ασταθείς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Ιστορικό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Συνήθως ο ασθενής μεταφέρεται στα επείγοντα με ασθενοφόρο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Ξαφνικά ένιωσε έντονο πόνο στην άνω κοιλιά με αντανάκλαση σε οσφύ, λίγες ώρες (ή 3-4 μέρες) νωρίτερα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l-GR" dirty="0" smtClean="0">
                <a:solidFill>
                  <a:schemeClr val="bg1"/>
                </a:solidFill>
              </a:rPr>
              <a:t>πόνος είναι σοβαρός και συνεχής.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Μπορεί να αντανακλά στους λαγόνιους βόθρους, βουβωνικές χώρες, όρχεις, στο ορθό ή στο ισχίο (λόγω ερεθισμού του </a:t>
            </a:r>
            <a:r>
              <a:rPr lang="el-GR" dirty="0" err="1" smtClean="0">
                <a:solidFill>
                  <a:schemeClr val="bg1"/>
                </a:solidFill>
              </a:rPr>
              <a:t>ψοϊτη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Συχνά με την έναρξη του πόνου περιγράφει ένα </a:t>
            </a:r>
            <a:r>
              <a:rPr lang="el-GR" u="sng" dirty="0" smtClean="0">
                <a:solidFill>
                  <a:schemeClr val="bg1"/>
                </a:solidFill>
              </a:rPr>
              <a:t>επεισόδιο απώλειας συνείδησης</a:t>
            </a:r>
            <a:r>
              <a:rPr lang="el-GR" dirty="0" smtClean="0">
                <a:solidFill>
                  <a:schemeClr val="bg1"/>
                </a:solidFill>
              </a:rPr>
              <a:t>, ζάλης ή εφίδρωσης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Το ανεύρυσμα μπορεί να ήταν γνωστό στον ίδιο ή στους οικείους του (50%)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Φυσική εξέταση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 err="1" smtClean="0">
                <a:solidFill>
                  <a:schemeClr val="bg1"/>
                </a:solidFill>
              </a:rPr>
              <a:t>Αιμοδυναμικά</a:t>
            </a:r>
            <a:r>
              <a:rPr lang="el-GR" sz="3000" dirty="0" smtClean="0">
                <a:solidFill>
                  <a:schemeClr val="bg1"/>
                </a:solidFill>
              </a:rPr>
              <a:t> ασταθής (ΑΠ&lt;90</a:t>
            </a:r>
            <a:r>
              <a:rPr lang="en-US" sz="3000" dirty="0" smtClean="0">
                <a:solidFill>
                  <a:schemeClr val="bg1"/>
                </a:solidFill>
              </a:rPr>
              <a:t>mmHg</a:t>
            </a:r>
            <a:r>
              <a:rPr lang="el-GR" sz="3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sz="3000" dirty="0" err="1" smtClean="0">
                <a:solidFill>
                  <a:schemeClr val="bg1"/>
                </a:solidFill>
              </a:rPr>
              <a:t>Αιμοδυναμικά</a:t>
            </a:r>
            <a:r>
              <a:rPr lang="el-GR" sz="3000" dirty="0" smtClean="0">
                <a:solidFill>
                  <a:schemeClr val="bg1"/>
                </a:solidFill>
              </a:rPr>
              <a:t> σταθερός αλλά με στοιχεία επικείμενου </a:t>
            </a:r>
            <a:r>
              <a:rPr lang="el-GR" sz="3000" dirty="0" err="1" smtClean="0">
                <a:solidFill>
                  <a:schemeClr val="bg1"/>
                </a:solidFill>
              </a:rPr>
              <a:t>ολιγαιμικού</a:t>
            </a:r>
            <a:r>
              <a:rPr lang="el-GR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shock</a:t>
            </a:r>
            <a:r>
              <a:rPr lang="el-GR" sz="30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Ταχυκαρδία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Εφίδρωση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Έκπτωση επιπέδου συνείδησης</a:t>
            </a:r>
          </a:p>
          <a:p>
            <a:r>
              <a:rPr lang="el-GR" sz="3000" dirty="0" smtClean="0">
                <a:solidFill>
                  <a:schemeClr val="bg1"/>
                </a:solidFill>
              </a:rPr>
              <a:t>Σφύζουσα ευαίσθητη μάζα στο </a:t>
            </a:r>
            <a:r>
              <a:rPr lang="el-GR" sz="3000" dirty="0" err="1" smtClean="0">
                <a:solidFill>
                  <a:schemeClr val="bg1"/>
                </a:solidFill>
              </a:rPr>
              <a:t>επιγάστριο</a:t>
            </a:r>
            <a:r>
              <a:rPr lang="el-GR" sz="3000" dirty="0" smtClean="0">
                <a:solidFill>
                  <a:schemeClr val="bg1"/>
                </a:solidFill>
              </a:rPr>
              <a:t> κεντρικά του ομφαλού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 ? Παχυσαρκία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 ? Υπόταση </a:t>
            </a:r>
          </a:p>
          <a:p>
            <a:pPr lv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4" descr="IMG_169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32" t="27076" b="727"/>
          <a:stretch/>
        </p:blipFill>
        <p:spPr>
          <a:xfrm>
            <a:off x="6444708" y="4869161"/>
            <a:ext cx="2699292" cy="19888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DSC00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79757"/>
            <a:ext cx="2779910" cy="19782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Φυσική εξέταση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Δεν </a:t>
            </a:r>
            <a:r>
              <a:rPr lang="el-GR" dirty="0" err="1" smtClean="0">
                <a:solidFill>
                  <a:schemeClr val="bg1"/>
                </a:solidFill>
              </a:rPr>
              <a:t>ψηλαφάται</a:t>
            </a:r>
            <a:r>
              <a:rPr lang="el-GR" dirty="0" smtClean="0">
                <a:solidFill>
                  <a:schemeClr val="bg1"/>
                </a:solidFill>
              </a:rPr>
              <a:t> σφύζουσα μάζα αλλά: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Ωχρότητα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Ταχυκαρδία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ΑΠ&lt;90</a:t>
            </a:r>
            <a:r>
              <a:rPr lang="en-US" dirty="0" smtClean="0">
                <a:solidFill>
                  <a:schemeClr val="bg1"/>
                </a:solidFill>
              </a:rPr>
              <a:t> mmHg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Τοπική ευαισθησία στην περιοχή του ανευρύσματος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Πιθανή η διάγνωση της ρήξης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6481" y="1960046"/>
            <a:ext cx="8228160" cy="4198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l-GR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 l="30316" t="12297" r="30391" b="52126"/>
          <a:stretch>
            <a:fillRect/>
          </a:stretch>
        </p:blipFill>
        <p:spPr bwMode="auto">
          <a:xfrm>
            <a:off x="0" y="522776"/>
            <a:ext cx="9144000" cy="6074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6012160" y="3717032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Western Vascular Society guidelines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Κλινικά διάγνωση ρήξης ανευρύσματος θα πρέπει να θεωρείται σε ασθενείς: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Ηλικίας &gt; 50 ετών με άλγος στην κοιλιά ή την οσφύ και υπόταση, και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Με γνωστό ανεύρυσμα κοιλιακής αορτής και συμπτώματα άλγος στην κοιλιά ή την οσφύ και υπόταση ή επικείμενη κυκλοφορική καταπληξία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Σε ασθενείς όπου κλινικά μια άλλη διάγνωση θεωρείται περισσότερο πιθανή, η ρήξη του ανευρύσματος θα πρέπει να αποκλεισθεί με ακτινολογική απεικόνιση (</a:t>
            </a:r>
            <a:r>
              <a:rPr lang="en-US" dirty="0" smtClean="0">
                <a:solidFill>
                  <a:schemeClr val="bg1"/>
                </a:solidFill>
              </a:rPr>
              <a:t>U/S </a:t>
            </a:r>
            <a:r>
              <a:rPr lang="el-GR" dirty="0" smtClean="0">
                <a:solidFill>
                  <a:schemeClr val="bg1"/>
                </a:solidFill>
              </a:rPr>
              <a:t>ή</a:t>
            </a:r>
            <a:r>
              <a:rPr lang="en-US" dirty="0" smtClean="0">
                <a:solidFill>
                  <a:schemeClr val="bg1"/>
                </a:solidFill>
              </a:rPr>
              <a:t> CT-scan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-14443" y="6104680"/>
            <a:ext cx="91440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Mell</a:t>
            </a:r>
            <a:r>
              <a:rPr lang="en-US" sz="2000" i="1" dirty="0" smtClean="0">
                <a:solidFill>
                  <a:schemeClr val="bg1"/>
                </a:solidFill>
              </a:rPr>
              <a:t> MW. Western Vascular Society guidelines for transfer of patients with ruptured abdominal aortic </a:t>
            </a:r>
            <a:r>
              <a:rPr lang="en-US" sz="2000" i="1" dirty="0" err="1" smtClean="0">
                <a:solidFill>
                  <a:schemeClr val="bg1"/>
                </a:solidFill>
              </a:rPr>
              <a:t>aneyrysm</a:t>
            </a:r>
            <a:r>
              <a:rPr lang="en-US" sz="2000" i="1" dirty="0" smtClean="0">
                <a:solidFill>
                  <a:schemeClr val="bg1"/>
                </a:solidFill>
              </a:rPr>
              <a:t>. JVS 2017</a:t>
            </a:r>
            <a:endParaRPr lang="el-GR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1337</Words>
  <Application>Microsoft Office PowerPoint</Application>
  <PresentationFormat>Προβολή στην οθόνη (4:3)</PresentationFormat>
  <Paragraphs>207</Paragraphs>
  <Slides>35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ΚΛΙΝΙΚΗ – ΠΑΡΑΚΛΙΝΙΚΗ ΠΡΟΣΕΓΓΙΣΗ</vt:lpstr>
      <vt:lpstr>Υποψία ρήξης ανευρύσματος</vt:lpstr>
      <vt:lpstr>Πρόγνωση</vt:lpstr>
      <vt:lpstr>Υποψία ρήξης ανευρύσματος</vt:lpstr>
      <vt:lpstr>Ιστορικό</vt:lpstr>
      <vt:lpstr>Φυσική εξέταση</vt:lpstr>
      <vt:lpstr>Φυσική εξέταση</vt:lpstr>
      <vt:lpstr>Διαφάνεια 8</vt:lpstr>
      <vt:lpstr>Western Vascular Society guidelines</vt:lpstr>
      <vt:lpstr>Διαφορική Διάγνωση</vt:lpstr>
      <vt:lpstr>Διάγνωση</vt:lpstr>
      <vt:lpstr>Λανθασμένη διάγνωση</vt:lpstr>
      <vt:lpstr>Διαφάνεια 13</vt:lpstr>
      <vt:lpstr>Διαφάνεια 14</vt:lpstr>
      <vt:lpstr>Παρακλινικές Εξετάσεις</vt:lpstr>
      <vt:lpstr>Απεικόνιση</vt:lpstr>
      <vt:lpstr>Είδη ρήξεων</vt:lpstr>
      <vt:lpstr>Σημεία ρήξης στη CT</vt:lpstr>
      <vt:lpstr>Σημεία ρήξης στη CT</vt:lpstr>
      <vt:lpstr>Σημεία ρήξης στη CT</vt:lpstr>
      <vt:lpstr>Ενδοπεριτοναϊκή ρήξη</vt:lpstr>
      <vt:lpstr>Aορτοκοιλική επικοινωνία</vt:lpstr>
      <vt:lpstr>Περιχαρακωμένη ρήξη</vt:lpstr>
      <vt:lpstr>Οξεία διάταση ανευρύσματος- Επαπειλούμενη ρήξη</vt:lpstr>
      <vt:lpstr>Οξεία διάταση ανευρύσματος- Επαπειλούμενη ρήξη</vt:lpstr>
      <vt:lpstr>Οξεία διάταση ανευρύσματος- Επαπειλούμενη ρήξη</vt:lpstr>
      <vt:lpstr>Σηπτικό ανεύρυσμα </vt:lpstr>
      <vt:lpstr>Φλεγμονώδες ανεύρυσμα</vt:lpstr>
      <vt:lpstr>U/S</vt:lpstr>
      <vt:lpstr>Προετοιμασία</vt:lpstr>
      <vt:lpstr>Προετοιμασία</vt:lpstr>
      <vt:lpstr>Διαφάνεια 32</vt:lpstr>
      <vt:lpstr>Διαφάνεια 33</vt:lpstr>
      <vt:lpstr>Διαφάνεια 34</vt:lpstr>
      <vt:lpstr>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εικόνα</dc:title>
  <dc:creator>Παπαδούλας Σ.</dc:creator>
  <cp:lastModifiedBy>Spapad</cp:lastModifiedBy>
  <cp:revision>198</cp:revision>
  <dcterms:created xsi:type="dcterms:W3CDTF">2017-04-10T06:34:03Z</dcterms:created>
  <dcterms:modified xsi:type="dcterms:W3CDTF">2021-05-28T10:43:34Z</dcterms:modified>
</cp:coreProperties>
</file>