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319" r:id="rId4"/>
    <p:sldId id="263" r:id="rId5"/>
    <p:sldId id="258" r:id="rId6"/>
    <p:sldId id="260" r:id="rId7"/>
    <p:sldId id="261" r:id="rId8"/>
    <p:sldId id="262" r:id="rId9"/>
    <p:sldId id="264" r:id="rId10"/>
    <p:sldId id="330" r:id="rId11"/>
    <p:sldId id="323" r:id="rId12"/>
    <p:sldId id="266" r:id="rId13"/>
    <p:sldId id="267" r:id="rId14"/>
    <p:sldId id="268" r:id="rId15"/>
    <p:sldId id="331" r:id="rId16"/>
    <p:sldId id="265" r:id="rId17"/>
    <p:sldId id="332" r:id="rId18"/>
    <p:sldId id="270" r:id="rId19"/>
    <p:sldId id="334" r:id="rId20"/>
    <p:sldId id="271" r:id="rId21"/>
    <p:sldId id="286" r:id="rId22"/>
    <p:sldId id="287" r:id="rId23"/>
    <p:sldId id="288" r:id="rId24"/>
    <p:sldId id="289" r:id="rId25"/>
    <p:sldId id="290" r:id="rId26"/>
    <p:sldId id="291" r:id="rId27"/>
    <p:sldId id="274" r:id="rId28"/>
    <p:sldId id="273" r:id="rId29"/>
    <p:sldId id="275" r:id="rId30"/>
    <p:sldId id="277" r:id="rId31"/>
    <p:sldId id="279" r:id="rId32"/>
    <p:sldId id="278" r:id="rId33"/>
    <p:sldId id="326" r:id="rId34"/>
    <p:sldId id="325" r:id="rId35"/>
    <p:sldId id="280" r:id="rId36"/>
    <p:sldId id="281" r:id="rId37"/>
    <p:sldId id="333" r:id="rId38"/>
    <p:sldId id="320" r:id="rId39"/>
    <p:sldId id="327" r:id="rId40"/>
    <p:sldId id="285" r:id="rId41"/>
    <p:sldId id="283" r:id="rId42"/>
    <p:sldId id="328" r:id="rId43"/>
    <p:sldId id="329" r:id="rId44"/>
    <p:sldId id="293" r:id="rId45"/>
    <p:sldId id="321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1" r:id="rId63"/>
    <p:sldId id="312" r:id="rId64"/>
    <p:sldId id="313" r:id="rId65"/>
    <p:sldId id="315" r:id="rId66"/>
    <p:sldId id="316" r:id="rId6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F5B4-4512-4BE3-8DEF-409606E82082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BD7EC-727E-46D5-9CB2-4BF056FB44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65462" y="2502568"/>
            <a:ext cx="7772400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FF0000"/>
                </a:solidFill>
              </a:rPr>
              <a:t>ΤΡΑΥΜΑ ΤΡΑΧΗΛΟΥ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31840" y="4797152"/>
            <a:ext cx="5256584" cy="1752600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el-GR" b="1" i="1" dirty="0" smtClean="0"/>
              <a:t>Σπύρος </a:t>
            </a:r>
            <a:r>
              <a:rPr lang="el-GR" b="1" i="1" dirty="0" err="1" smtClean="0"/>
              <a:t>Παπαδούλας</a:t>
            </a:r>
            <a:endParaRPr lang="el-GR" b="1" i="1" dirty="0" smtClean="0"/>
          </a:p>
          <a:p>
            <a:pPr algn="l"/>
            <a:r>
              <a:rPr lang="el-GR" b="1" i="1" dirty="0" smtClean="0"/>
              <a:t>Αγγειοχειρουργός</a:t>
            </a:r>
          </a:p>
          <a:p>
            <a:pPr algn="l"/>
            <a:r>
              <a:rPr lang="el-GR" i="1" dirty="0" smtClean="0"/>
              <a:t>Διευθυντής ΕΣΥ</a:t>
            </a:r>
          </a:p>
          <a:p>
            <a:pPr algn="l"/>
            <a:r>
              <a:rPr lang="el-GR" i="1" dirty="0" smtClean="0"/>
              <a:t>Αγγειοχειρουργική Κλινική </a:t>
            </a:r>
            <a:r>
              <a:rPr lang="el-GR" i="1" dirty="0" err="1" smtClean="0"/>
              <a:t>ΠΓΝΠ</a:t>
            </a:r>
            <a:r>
              <a:rPr lang="el-GR" i="1" dirty="0" err="1" smtClean="0"/>
              <a:t>ατρών</a:t>
            </a:r>
            <a:endParaRPr lang="el-GR" i="1" dirty="0" smtClean="0"/>
          </a:p>
          <a:p>
            <a:pPr algn="l"/>
            <a:endParaRPr lang="el-GR" i="1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1828800" cy="21297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eleanatomy.com/General%20Anatomy/Introduction%20to%20Anatomy%203rd%20Edition/Fascia_files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6078"/>
            <a:ext cx="1870585" cy="214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8" y="332657"/>
            <a:ext cx="90938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0"/>
            <a:ext cx="4968552" cy="68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1628800"/>
            <a:ext cx="413995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Αλγόριθμος αντιμετώπισης </a:t>
            </a:r>
            <a:r>
              <a:rPr lang="el-GR" sz="2400" dirty="0" err="1" smtClean="0">
                <a:solidFill>
                  <a:srgbClr val="FF0000"/>
                </a:solidFill>
              </a:rPr>
              <a:t>διατιτραίνοντος</a:t>
            </a:r>
            <a:r>
              <a:rPr lang="el-GR" sz="2400" dirty="0" smtClean="0">
                <a:solidFill>
                  <a:srgbClr val="FF0000"/>
                </a:solidFill>
              </a:rPr>
              <a:t> τραύματος τραχήλου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Αντιμετώπιση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‘Hard signs’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κάκωσης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αγγείων ή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τραχειοβρογχικού δένδρου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‘Soft signs’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κάκωσης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τραχήλου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Αξονική τομογραφία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(Επιλεκτική χειρουργική διερεύνηση)</a:t>
            </a:r>
          </a:p>
        </p:txBody>
      </p:sp>
      <p:cxnSp>
        <p:nvCxnSpPr>
          <p:cNvPr id="4" name="3 - Ευθύγραμμο βέλος σύνδεσης"/>
          <p:cNvCxnSpPr>
            <a:stCxn id="6" idx="3"/>
          </p:cNvCxnSpPr>
          <p:nvPr/>
        </p:nvCxnSpPr>
        <p:spPr>
          <a:xfrm>
            <a:off x="6000760" y="2033277"/>
            <a:ext cx="857256" cy="6099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6857985" y="2143116"/>
            <a:ext cx="2286015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l-GR" sz="2800" dirty="0" smtClean="0">
                <a:solidFill>
                  <a:srgbClr val="FFFF00"/>
                </a:solidFill>
              </a:rPr>
              <a:t>Χειρουργική διερεύνηση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786314" y="1571612"/>
            <a:ext cx="1214446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X-ray </a:t>
            </a:r>
            <a:r>
              <a:rPr lang="el-GR" dirty="0" smtClean="0">
                <a:solidFill>
                  <a:srgbClr val="FFFF00"/>
                </a:solidFill>
              </a:rPr>
              <a:t>τραχήλου-θώρακος</a:t>
            </a:r>
            <a:endParaRPr lang="el-GR" dirty="0">
              <a:solidFill>
                <a:srgbClr val="FFFF00"/>
              </a:solidFill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4429124" y="1928802"/>
            <a:ext cx="35719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r>
              <a:rPr lang="el-GR" sz="4000" dirty="0" smtClean="0">
                <a:solidFill>
                  <a:srgbClr val="00B050"/>
                </a:solidFill>
              </a:rPr>
              <a:t>Διερεύνηση με </a:t>
            </a:r>
            <a:r>
              <a:rPr lang="en-US" sz="4000" dirty="0" smtClean="0">
                <a:solidFill>
                  <a:srgbClr val="00B050"/>
                </a:solidFill>
              </a:rPr>
              <a:t>CT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u="sng" dirty="0" smtClean="0">
                <a:solidFill>
                  <a:schemeClr val="bg1"/>
                </a:solidFill>
              </a:rPr>
              <a:t>Πλεονεκτήματα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Πορεία του βλήματος ή μαχαιριού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Αγγειακές κακώσεις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Γειτνίαση με οισοφάγο-τραχεία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Κατάγματα αυχένα με κάκωση νωτιαίου μυελού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Επέκταση της κάκωσης σε κεφαλή ή θώρακα</a:t>
            </a:r>
          </a:p>
          <a:p>
            <a:r>
              <a:rPr lang="el-GR" u="sng" dirty="0" smtClean="0">
                <a:solidFill>
                  <a:schemeClr val="bg1"/>
                </a:solidFill>
              </a:rPr>
              <a:t>Μειονεκτήματα: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Artifacts (</a:t>
            </a:r>
            <a:r>
              <a:rPr lang="el-GR" sz="2400" dirty="0" smtClean="0">
                <a:solidFill>
                  <a:schemeClr val="bg1"/>
                </a:solidFill>
              </a:rPr>
              <a:t>σφαίρα, σκάγια, θραύσματα οστών)</a:t>
            </a:r>
          </a:p>
          <a:p>
            <a:pPr>
              <a:buNone/>
            </a:pP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857224" y="5643578"/>
            <a:ext cx="7286676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CTA</a:t>
            </a:r>
            <a:r>
              <a:rPr lang="el-GR" sz="2800" dirty="0" smtClean="0">
                <a:solidFill>
                  <a:srgbClr val="FFFF00"/>
                </a:solidFill>
              </a:rPr>
              <a:t>: 90% ευαισθησία και 100% ειδικότητα για αγγειακές κακώσεις  που χρειάζονται θεραπεία</a:t>
            </a:r>
            <a:endParaRPr lang="el-GR" sz="2800" dirty="0">
              <a:solidFill>
                <a:srgbClr val="FFFF00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6733234" y="5190186"/>
            <a:ext cx="42862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215206" y="4929198"/>
            <a:ext cx="192879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αγγειογραφία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r>
              <a:rPr lang="el-GR" sz="4000" dirty="0" smtClean="0">
                <a:solidFill>
                  <a:srgbClr val="00B050"/>
                </a:solidFill>
              </a:rPr>
              <a:t>Διερεύνηση με </a:t>
            </a:r>
            <a:r>
              <a:rPr lang="en-US" sz="4000" dirty="0" smtClean="0">
                <a:solidFill>
                  <a:srgbClr val="00B050"/>
                </a:solidFill>
              </a:rPr>
              <a:t>U/S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Ζώνη ΙΙ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Μειονεκτήματα: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Αέρας στο υποδόριο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Θραύσματα οστών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Αιματώματα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6082" name="Picture 2" descr="Αποτέλεσμα εικόνας για carotid tra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325755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Συντηρητική 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85000" lnSpcReduction="10000"/>
          </a:bodyPr>
          <a:lstStyle/>
          <a:p>
            <a:r>
              <a:rPr lang="el-GR" sz="3300" dirty="0" smtClean="0">
                <a:solidFill>
                  <a:schemeClr val="bg1"/>
                </a:solidFill>
              </a:rPr>
              <a:t>Ενδοθηλιακός  κρημνός</a:t>
            </a:r>
            <a:r>
              <a:rPr lang="en-US" sz="3300" dirty="0" smtClean="0">
                <a:solidFill>
                  <a:schemeClr val="bg1"/>
                </a:solidFill>
              </a:rPr>
              <a:t> (</a:t>
            </a:r>
            <a:r>
              <a:rPr lang="el-GR" sz="3300" dirty="0" smtClean="0">
                <a:solidFill>
                  <a:schemeClr val="bg1"/>
                </a:solidFill>
              </a:rPr>
              <a:t>προσκολλημένος</a:t>
            </a:r>
            <a:r>
              <a:rPr lang="en-US" sz="3300" dirty="0" smtClean="0">
                <a:solidFill>
                  <a:schemeClr val="bg1"/>
                </a:solidFill>
              </a:rPr>
              <a:t>)</a:t>
            </a:r>
            <a:endParaRPr lang="el-GR" sz="3300" dirty="0" smtClean="0">
              <a:solidFill>
                <a:schemeClr val="bg1"/>
              </a:solidFill>
            </a:endParaRPr>
          </a:p>
          <a:p>
            <a:r>
              <a:rPr lang="el-GR" sz="3300" dirty="0" err="1" smtClean="0">
                <a:solidFill>
                  <a:schemeClr val="bg1"/>
                </a:solidFill>
              </a:rPr>
              <a:t>Ψευδοανεύρυσμα</a:t>
            </a:r>
            <a:r>
              <a:rPr lang="el-GR" sz="3300" dirty="0" smtClean="0">
                <a:solidFill>
                  <a:schemeClr val="bg1"/>
                </a:solidFill>
              </a:rPr>
              <a:t> (&lt;5</a:t>
            </a:r>
            <a:r>
              <a:rPr lang="en-US" sz="3300" dirty="0" smtClean="0">
                <a:solidFill>
                  <a:schemeClr val="bg1"/>
                </a:solidFill>
              </a:rPr>
              <a:t>mm</a:t>
            </a:r>
            <a:r>
              <a:rPr lang="el-GR" sz="3300" dirty="0" smtClean="0">
                <a:solidFill>
                  <a:schemeClr val="bg1"/>
                </a:solidFill>
              </a:rPr>
              <a:t>)</a:t>
            </a:r>
          </a:p>
          <a:p>
            <a:endParaRPr lang="el-GR" sz="3300" dirty="0" smtClean="0">
              <a:solidFill>
                <a:schemeClr val="bg1"/>
              </a:solidFill>
            </a:endParaRPr>
          </a:p>
          <a:p>
            <a:r>
              <a:rPr lang="el-GR" sz="3300" dirty="0" smtClean="0">
                <a:solidFill>
                  <a:schemeClr val="bg1"/>
                </a:solidFill>
              </a:rPr>
              <a:t>Αποκατάσταση μόνο σε συμπτωματικούς</a:t>
            </a:r>
          </a:p>
          <a:p>
            <a:r>
              <a:rPr lang="el-GR" sz="3300" dirty="0" smtClean="0">
                <a:solidFill>
                  <a:schemeClr val="bg1"/>
                </a:solidFill>
              </a:rPr>
              <a:t>Σε </a:t>
            </a:r>
            <a:r>
              <a:rPr lang="el-GR" sz="3300" dirty="0" err="1" smtClean="0">
                <a:solidFill>
                  <a:schemeClr val="bg1"/>
                </a:solidFill>
              </a:rPr>
              <a:t>ασυμπτωματικούς</a:t>
            </a:r>
            <a:r>
              <a:rPr lang="el-GR" sz="3300" dirty="0" smtClean="0">
                <a:solidFill>
                  <a:schemeClr val="bg1"/>
                </a:solidFill>
              </a:rPr>
              <a:t>: αντιπηκτική αγωγή και στενή παρακολούθηση (κίνδυνος </a:t>
            </a:r>
            <a:r>
              <a:rPr lang="el-GR" sz="3300" dirty="0" err="1" smtClean="0">
                <a:solidFill>
                  <a:schemeClr val="bg1"/>
                </a:solidFill>
              </a:rPr>
              <a:t>εμβολικών</a:t>
            </a:r>
            <a:r>
              <a:rPr lang="el-GR" sz="3300" dirty="0" smtClean="0">
                <a:solidFill>
                  <a:schemeClr val="bg1"/>
                </a:solidFill>
              </a:rPr>
              <a:t> επεισοδίων) με νέα απεικόνιση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endParaRPr lang="el-GR" sz="3300" dirty="0" smtClean="0">
              <a:solidFill>
                <a:schemeClr val="bg1"/>
              </a:solidFill>
            </a:endParaRPr>
          </a:p>
          <a:p>
            <a:endParaRPr lang="el-GR" sz="3300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300" dirty="0" smtClean="0">
                <a:solidFill>
                  <a:schemeClr val="bg1"/>
                </a:solidFill>
              </a:rPr>
              <a:t>Μεγάλο </a:t>
            </a:r>
            <a:r>
              <a:rPr lang="el-GR" sz="3300" dirty="0" err="1" smtClean="0">
                <a:solidFill>
                  <a:schemeClr val="bg1"/>
                </a:solidFill>
              </a:rPr>
              <a:t>ψευδοανεύρυσμα</a:t>
            </a:r>
            <a:r>
              <a:rPr lang="el-GR" sz="3300" dirty="0" smtClean="0">
                <a:solidFill>
                  <a:schemeClr val="bg1"/>
                </a:solidFill>
              </a:rPr>
              <a:t>: Πρώιμη αντιμετώπιση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8072430" y="1628800"/>
            <a:ext cx="107157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8316416" y="1628800"/>
            <a:ext cx="55976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2%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971" y="2348880"/>
            <a:ext cx="1752029" cy="21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Νευρολογική συνδρομή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Κώμα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Ημιπληγία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Θρόμβωση καρωτίδας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Επαναγγείωση</a:t>
            </a:r>
            <a:r>
              <a:rPr lang="el-GR" dirty="0" smtClean="0">
                <a:solidFill>
                  <a:schemeClr val="bg1"/>
                </a:solidFill>
              </a:rPr>
              <a:t> &lt;24 ώρες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Σταθεροποίηση ή βελτίωση στο 100% των ασθενών με νευρολογικό έλλειμμα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Στο(50%) με έκπτωση του επιπέδου συνείδησης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Rutherford’s vascular surgery 8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ed. Vascular trauma: Head and Neck. 2014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Νευρολογική συνδρομή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Νευρολογικό έλλειμμα με κώμα (</a:t>
            </a:r>
            <a:r>
              <a:rPr lang="en-US" dirty="0" smtClean="0">
                <a:solidFill>
                  <a:schemeClr val="bg1"/>
                </a:solidFill>
              </a:rPr>
              <a:t>CT:</a:t>
            </a:r>
            <a:r>
              <a:rPr lang="el-GR" dirty="0" smtClean="0">
                <a:solidFill>
                  <a:schemeClr val="bg1"/>
                </a:solidFill>
              </a:rPr>
              <a:t>εγκεφαλικά </a:t>
            </a:r>
            <a:r>
              <a:rPr lang="el-GR" dirty="0" err="1" smtClean="0">
                <a:solidFill>
                  <a:schemeClr val="bg1"/>
                </a:solidFill>
              </a:rPr>
              <a:t>έμφρακτα</a:t>
            </a:r>
            <a:r>
              <a:rPr lang="el-GR" dirty="0" smtClean="0">
                <a:solidFill>
                  <a:schemeClr val="bg1"/>
                </a:solidFill>
              </a:rPr>
              <a:t>): μόνο παρακολούθηση, πτωχή πρόγνωση (διχογνωμία)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Απόφραξη καρωτίδας χωρίς νευρολογικά συμπτώματα: αντιπηκτική αγωγή για 3-6 μήνες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Bromberg WJ et al. Blunt </a:t>
            </a:r>
            <a:r>
              <a:rPr lang="en-US" dirty="0" err="1" smtClean="0">
                <a:solidFill>
                  <a:srgbClr val="00B0F0"/>
                </a:solidFill>
              </a:rPr>
              <a:t>Cerebrovascular</a:t>
            </a:r>
            <a:r>
              <a:rPr lang="en-US" dirty="0" smtClean="0">
                <a:solidFill>
                  <a:srgbClr val="00B0F0"/>
                </a:solidFill>
              </a:rPr>
              <a:t> Injury Practice Management Guidelines: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Eastern Association for the Surgery of Trauma J Trauma 2010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1421" y="5845142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Rutherford’s vascular surgery 8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ed. Vascular trauma: Head and Neck. 2014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Επεμβατική θεραπεία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Ζώνες Ι και ΙΙΙ: </a:t>
            </a:r>
            <a:r>
              <a:rPr lang="el-GR" dirty="0" err="1" smtClean="0">
                <a:solidFill>
                  <a:srgbClr val="FFFF00"/>
                </a:solidFill>
              </a:rPr>
              <a:t>Ενδαγγειακή</a:t>
            </a:r>
            <a:r>
              <a:rPr lang="el-GR" dirty="0" smtClean="0">
                <a:solidFill>
                  <a:srgbClr val="FFFF00"/>
                </a:solidFill>
              </a:rPr>
              <a:t> αντιμετώπιση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			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ΑΙΜΟΔΥΝΑΜΙΚΑ ΣΤΑΘΕΡΟΣ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u="sng" dirty="0" smtClean="0">
                <a:solidFill>
                  <a:schemeClr val="bg1"/>
                </a:solidFill>
              </a:rPr>
              <a:t>Πλεονεκτήματα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Αποφυγή μέσης </a:t>
            </a:r>
            <a:r>
              <a:rPr lang="el-GR" dirty="0" err="1" smtClean="0">
                <a:solidFill>
                  <a:schemeClr val="bg1"/>
                </a:solidFill>
              </a:rPr>
              <a:t>στερνο</a:t>
            </a:r>
            <a:r>
              <a:rPr lang="el-GR" dirty="0" smtClean="0">
                <a:solidFill>
                  <a:schemeClr val="bg1"/>
                </a:solidFill>
              </a:rPr>
              <a:t>/</a:t>
            </a:r>
            <a:r>
              <a:rPr lang="el-GR" dirty="0" err="1" smtClean="0">
                <a:solidFill>
                  <a:schemeClr val="bg1"/>
                </a:solidFill>
              </a:rPr>
              <a:t>θωρακοτομής</a:t>
            </a:r>
            <a:r>
              <a:rPr lang="el-GR" dirty="0" smtClean="0">
                <a:solidFill>
                  <a:schemeClr val="bg1"/>
                </a:solidFill>
              </a:rPr>
              <a:t> (ζώνη Ι)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Δύσκολης χειρουργικής προσπέλασης στη περιοχή της βάσης του κρανίου (ζώνη ΙΙΙ)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Αυτό-εκτεινόμενα κεκαλυμμένα </a:t>
            </a:r>
            <a:r>
              <a:rPr lang="en-US" dirty="0" smtClean="0">
                <a:solidFill>
                  <a:schemeClr val="bg1"/>
                </a:solidFill>
              </a:rPr>
              <a:t>stents</a:t>
            </a:r>
            <a:r>
              <a:rPr lang="el-GR" dirty="0" smtClean="0">
                <a:solidFill>
                  <a:schemeClr val="bg1"/>
                </a:solidFill>
              </a:rPr>
              <a:t>  (</a:t>
            </a:r>
            <a:r>
              <a:rPr lang="el-GR" dirty="0" err="1" smtClean="0">
                <a:solidFill>
                  <a:schemeClr val="bg1"/>
                </a:solidFill>
              </a:rPr>
              <a:t>ψευδοανευρυσμάτων</a:t>
            </a:r>
            <a:r>
              <a:rPr lang="el-GR" dirty="0" smtClean="0">
                <a:solidFill>
                  <a:schemeClr val="bg1"/>
                </a:solidFill>
              </a:rPr>
              <a:t>, μερικής διατομής, </a:t>
            </a:r>
            <a:r>
              <a:rPr lang="el-GR" dirty="0" err="1" smtClean="0">
                <a:solidFill>
                  <a:schemeClr val="bg1"/>
                </a:solidFill>
              </a:rPr>
              <a:t>αρτηριοφλεβικής</a:t>
            </a:r>
            <a:r>
              <a:rPr lang="el-GR" dirty="0" smtClean="0">
                <a:solidFill>
                  <a:schemeClr val="bg1"/>
                </a:solidFill>
              </a:rPr>
              <a:t> επικοινωνίας)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Έλεγχος νευρολογικού </a:t>
            </a:r>
            <a:r>
              <a:rPr lang="en-US" dirty="0" smtClean="0">
                <a:solidFill>
                  <a:schemeClr val="bg1"/>
                </a:solidFill>
              </a:rPr>
              <a:t>status </a:t>
            </a:r>
            <a:r>
              <a:rPr lang="el-GR" dirty="0" smtClean="0">
                <a:solidFill>
                  <a:schemeClr val="bg1"/>
                </a:solidFill>
              </a:rPr>
              <a:t>όταν γίνεται με τοπική αναισθησία</a:t>
            </a: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Ζώνη ΙΙ: Ανοικτή χειρουργική αντιμετώπιση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εκτός αν ο ασθενής είναι </a:t>
            </a:r>
            <a:r>
              <a:rPr lang="el-GR" dirty="0" err="1" smtClean="0">
                <a:solidFill>
                  <a:schemeClr val="bg1"/>
                </a:solidFill>
              </a:rPr>
              <a:t>ασυμπτωματικός</a:t>
            </a:r>
            <a:r>
              <a:rPr lang="el-GR" dirty="0" smtClean="0">
                <a:solidFill>
                  <a:schemeClr val="bg1"/>
                </a:solidFill>
              </a:rPr>
              <a:t> και η </a:t>
            </a:r>
            <a:r>
              <a:rPr lang="en-US" dirty="0" smtClean="0">
                <a:solidFill>
                  <a:schemeClr val="bg1"/>
                </a:solidFill>
              </a:rPr>
              <a:t>CT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έχει αποκλείσει την ύπαρξη κακώσεων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Δεν διαπερνά το μυώδες πλάτυσμα </a:t>
            </a:r>
          </a:p>
          <a:p>
            <a:endParaRPr lang="el-GR" dirty="0" smtClean="0">
              <a:solidFill>
                <a:srgbClr val="FFFF00"/>
              </a:solidFill>
            </a:endParaRP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8186" y="980728"/>
            <a:ext cx="1515814" cy="163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E. </a:t>
            </a:r>
            <a:r>
              <a:rPr lang="en-US" dirty="0" err="1" smtClean="0">
                <a:solidFill>
                  <a:srgbClr val="00B0F0"/>
                </a:solidFill>
              </a:rPr>
              <a:t>Wahlberg</a:t>
            </a:r>
            <a:r>
              <a:rPr lang="en-US" dirty="0" smtClean="0">
                <a:solidFill>
                  <a:srgbClr val="00B0F0"/>
                </a:solidFill>
              </a:rPr>
              <a:t> et al. Emergency vascular surgery: Vascular injuries to the neck. A Practical guide. 2007 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927"/>
            <a:ext cx="4355976" cy="53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581275"/>
            <a:ext cx="47720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Αποτέλεσμα εικόνας για carotid tra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8414739" cy="631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Χειρουργική Τεχνική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hard signs</a:t>
            </a:r>
            <a:r>
              <a:rPr lang="el-GR" dirty="0" smtClean="0">
                <a:solidFill>
                  <a:srgbClr val="FFFF00"/>
                </a:solidFill>
              </a:rPr>
              <a:t>)-ΑΙΜΟΔΥΝΑΜΙΚΑ ΑΣΤΑΘΗΣ: 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Προετοιμασία θώρακα-μηρού</a:t>
            </a:r>
          </a:p>
          <a:p>
            <a:pPr lvl="1"/>
            <a:r>
              <a:rPr lang="el-GR" u="sng" dirty="0" smtClean="0">
                <a:solidFill>
                  <a:schemeClr val="bg1"/>
                </a:solidFill>
              </a:rPr>
              <a:t>Ζώνη Ι</a:t>
            </a:r>
            <a:endParaRPr lang="el-GR" u="sng" dirty="0" smtClean="0">
              <a:solidFill>
                <a:srgbClr val="FFFF00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Τραχηλική προσπέλαση (</a:t>
            </a:r>
            <a:r>
              <a:rPr lang="en-US" dirty="0" err="1" smtClean="0">
                <a:solidFill>
                  <a:schemeClr val="bg1"/>
                </a:solidFill>
              </a:rPr>
              <a:t>fogarty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ανάστροφα)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Στερνοτομή</a:t>
            </a:r>
            <a:r>
              <a:rPr lang="el-GR" dirty="0" smtClean="0">
                <a:solidFill>
                  <a:schemeClr val="bg1"/>
                </a:solidFill>
              </a:rPr>
              <a:t> ή </a:t>
            </a:r>
            <a:r>
              <a:rPr lang="el-GR" dirty="0" err="1" smtClean="0">
                <a:solidFill>
                  <a:schemeClr val="bg1"/>
                </a:solidFill>
              </a:rPr>
              <a:t>θωρακοτομή</a:t>
            </a:r>
            <a:r>
              <a:rPr lang="el-GR" dirty="0" smtClean="0">
                <a:solidFill>
                  <a:schemeClr val="bg1"/>
                </a:solidFill>
              </a:rPr>
              <a:t> (ασταθής ασθενής)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Ενδαγγειακά</a:t>
            </a:r>
            <a:r>
              <a:rPr lang="el-GR" dirty="0" smtClean="0">
                <a:solidFill>
                  <a:schemeClr val="bg1"/>
                </a:solidFill>
              </a:rPr>
              <a:t>,  μπαλόνι απόφραξης (σταθερός ασθενής)</a:t>
            </a:r>
          </a:p>
          <a:p>
            <a:pPr lvl="2"/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u="sng" dirty="0" smtClean="0">
                <a:solidFill>
                  <a:schemeClr val="bg1"/>
                </a:solidFill>
              </a:rPr>
              <a:t>Ζώνη ΙΙ: </a:t>
            </a:r>
            <a:r>
              <a:rPr lang="el-GR" dirty="0" smtClean="0">
                <a:solidFill>
                  <a:schemeClr val="bg1"/>
                </a:solidFill>
              </a:rPr>
              <a:t>Ανοικτή αποκατάσταση (σε επείγουσες            καταστάσεις)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Εύκολη προσπέλαση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Σφαγίτιδα</a:t>
            </a:r>
            <a:r>
              <a:rPr lang="el-GR" dirty="0" smtClean="0">
                <a:solidFill>
                  <a:schemeClr val="bg1"/>
                </a:solidFill>
              </a:rPr>
              <a:t> πιο συχνά, μετά η καρωτίδα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Έλεγχος αεροφόρου-γαστρεντερικής οδού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836712"/>
            <a:ext cx="1907704" cy="234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Αποτέλεσμα εικόνας για neck trau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90121"/>
            <a:ext cx="1403648" cy="116787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783" y="5129917"/>
            <a:ext cx="1928217" cy="17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Χειρουργική Τεχνική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hard signs</a:t>
            </a:r>
            <a:r>
              <a:rPr lang="el-GR" dirty="0" smtClean="0">
                <a:solidFill>
                  <a:srgbClr val="FFFF00"/>
                </a:solidFill>
              </a:rPr>
              <a:t>)-ΑΙΜΟΔΥΝΑΜΙΚΑ ΑΣΤΑΘΗΣ: </a:t>
            </a:r>
            <a:endParaRPr lang="el-GR" u="sng" dirty="0" smtClean="0">
              <a:solidFill>
                <a:schemeClr val="bg1"/>
              </a:solidFill>
            </a:endParaRPr>
          </a:p>
          <a:p>
            <a:r>
              <a:rPr lang="el-GR" u="sng" dirty="0" smtClean="0">
                <a:solidFill>
                  <a:schemeClr val="bg1"/>
                </a:solidFill>
              </a:rPr>
              <a:t>Ζώνη ΙΙΙ</a:t>
            </a:r>
            <a:r>
              <a:rPr lang="el-GR" dirty="0" smtClean="0">
                <a:solidFill>
                  <a:schemeClr val="bg1"/>
                </a:solidFill>
              </a:rPr>
              <a:t>: Έλεγχος αιμορραγίας (</a:t>
            </a:r>
            <a:r>
              <a:rPr lang="en-US" dirty="0" smtClean="0">
                <a:solidFill>
                  <a:schemeClr val="bg1"/>
                </a:solidFill>
              </a:rPr>
              <a:t>inflow</a:t>
            </a:r>
            <a:r>
              <a:rPr lang="el-GR" dirty="0" smtClean="0">
                <a:solidFill>
                  <a:schemeClr val="bg1"/>
                </a:solidFill>
              </a:rPr>
              <a:t>)με ανοικτή τραχηλική προσπέλαση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Απεξάρθρωση κάτω γνάθου, διατομή </a:t>
            </a:r>
            <a:r>
              <a:rPr lang="el-GR" dirty="0" err="1" smtClean="0">
                <a:solidFill>
                  <a:schemeClr val="bg1"/>
                </a:solidFill>
              </a:rPr>
              <a:t>διγάστορα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Θηκάρι στην κοινή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Fogarty No. 3-4</a:t>
            </a:r>
            <a:r>
              <a:rPr lang="el-GR" dirty="0" smtClean="0">
                <a:solidFill>
                  <a:schemeClr val="bg1"/>
                </a:solidFill>
              </a:rPr>
              <a:t> δια της κάκωσης για περιφερικό έλεγχο της αιμορραγίας, αγγειογραφία από το θηκάρι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Χειρουργική αποκατάσταση, εμβολισμός, </a:t>
            </a:r>
            <a:r>
              <a:rPr lang="en-US" dirty="0" err="1" smtClean="0">
                <a:solidFill>
                  <a:schemeClr val="bg1"/>
                </a:solidFill>
              </a:rPr>
              <a:t>stenting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l-GR" dirty="0" smtClean="0">
                <a:solidFill>
                  <a:schemeClr val="bg1"/>
                </a:solidFill>
              </a:rPr>
              <a:t>προσωρινό </a:t>
            </a:r>
            <a:r>
              <a:rPr lang="en-US" dirty="0" smtClean="0">
                <a:solidFill>
                  <a:schemeClr val="bg1"/>
                </a:solidFill>
              </a:rPr>
              <a:t>shunting</a:t>
            </a:r>
            <a:r>
              <a:rPr lang="el-GR" dirty="0" smtClean="0">
                <a:solidFill>
                  <a:schemeClr val="bg1"/>
                </a:solidFill>
              </a:rPr>
              <a:t>, ή μεταφορά στη ΜΕΘ, απεικόνιση του εγκεφάλου και καθυστερημένη αποκατάσταση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Damage control approach: </a:t>
            </a:r>
            <a:r>
              <a:rPr lang="el-GR" dirty="0" smtClean="0">
                <a:solidFill>
                  <a:schemeClr val="bg1"/>
                </a:solidFill>
              </a:rPr>
              <a:t>Επαναλαμβανόμενη απεικόνιση εγκεφάλου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 descr="An external file that holds a picture, illustration, etc.&#10;Object name is 10-1055-s-0034-1372521-i130881re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484783"/>
            <a:ext cx="1331640" cy="183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Χειρουργική Τεχνική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Μετά τον έλεγχο της αιμορραγίας: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Αποκατάσταση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Απολίνωση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Προσωρινό </a:t>
            </a:r>
            <a:r>
              <a:rPr lang="en-US" dirty="0" smtClean="0">
                <a:solidFill>
                  <a:schemeClr val="bg1"/>
                </a:solidFill>
              </a:rPr>
              <a:t>shunt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 </a:t>
            </a:r>
            <a:r>
              <a:rPr lang="el-GR" dirty="0" smtClean="0">
                <a:solidFill>
                  <a:schemeClr val="bg1"/>
                </a:solidFill>
              </a:rPr>
              <a:t>έσω </a:t>
            </a:r>
            <a:r>
              <a:rPr lang="el-GR" dirty="0" err="1" smtClean="0">
                <a:solidFill>
                  <a:schemeClr val="bg1"/>
                </a:solidFill>
              </a:rPr>
              <a:t>σφαγίτιδα</a:t>
            </a:r>
            <a:r>
              <a:rPr lang="el-GR" dirty="0" smtClean="0">
                <a:solidFill>
                  <a:schemeClr val="bg1"/>
                </a:solidFill>
              </a:rPr>
              <a:t> και η έξω καρωτίδα μπορούν να απολινωθούν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 απολίνωση της έσω καρωτίδας έχει θνητότητα 45% και θα πρέπει να φυλάσσεται για βλάβες στην περιοχή της βάσης του κρανίου που είναι αδύνατη η αποκατάσταση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 (Ισχαιμικό </a:t>
            </a:r>
            <a:r>
              <a:rPr lang="el-GR" dirty="0" err="1" smtClean="0">
                <a:solidFill>
                  <a:schemeClr val="bg1"/>
                </a:solidFill>
              </a:rPr>
              <a:t>έμφρακτο</a:t>
            </a:r>
            <a:r>
              <a:rPr lang="el-GR" dirty="0" smtClean="0">
                <a:solidFill>
                  <a:schemeClr val="bg1"/>
                </a:solidFill>
              </a:rPr>
              <a:t> ή σοβαρό εγκεφαλικό οίδημα στη </a:t>
            </a:r>
            <a:r>
              <a:rPr lang="en-US" dirty="0" smtClean="0">
                <a:solidFill>
                  <a:schemeClr val="bg1"/>
                </a:solidFill>
              </a:rPr>
              <a:t>CT, </a:t>
            </a:r>
            <a:r>
              <a:rPr lang="el-GR" dirty="0" smtClean="0">
                <a:solidFill>
                  <a:schemeClr val="bg1"/>
                </a:solidFill>
              </a:rPr>
              <a:t>κώμα &gt;4-6 ώρες, έλλειψη </a:t>
            </a:r>
            <a:r>
              <a:rPr lang="en-US" dirty="0" smtClean="0">
                <a:solidFill>
                  <a:schemeClr val="bg1"/>
                </a:solidFill>
              </a:rPr>
              <a:t>backflow, </a:t>
            </a:r>
            <a:r>
              <a:rPr lang="el-GR" dirty="0" smtClean="0">
                <a:solidFill>
                  <a:schemeClr val="bg1"/>
                </a:solidFill>
              </a:rPr>
              <a:t>εκτεταμένη θρόμβωση στην αγγειογραφία)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(ΑΠ&lt;70</a:t>
            </a:r>
            <a:r>
              <a:rPr lang="en-US" dirty="0" smtClean="0">
                <a:solidFill>
                  <a:schemeClr val="bg1"/>
                </a:solidFill>
              </a:rPr>
              <a:t>mmHg, </a:t>
            </a:r>
            <a:r>
              <a:rPr lang="el-GR" dirty="0" err="1" smtClean="0">
                <a:solidFill>
                  <a:schemeClr val="bg1"/>
                </a:solidFill>
              </a:rPr>
              <a:t>άμφω</a:t>
            </a:r>
            <a:r>
              <a:rPr lang="el-GR" dirty="0" smtClean="0">
                <a:solidFill>
                  <a:schemeClr val="bg1"/>
                </a:solidFill>
              </a:rPr>
              <a:t> μυδρίαση, </a:t>
            </a:r>
            <a:r>
              <a:rPr lang="en-US" dirty="0" smtClean="0">
                <a:solidFill>
                  <a:schemeClr val="bg1"/>
                </a:solidFill>
              </a:rPr>
              <a:t>GCS&lt;6)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Χειρουργική Τεχνική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Διατομή (μαχαίρι): απ’ ευθείας συρραφή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Εκτεταμένες βλάβες (σφαίρα, σκάγια κλπ): αποκατάσταση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Shunt: </a:t>
            </a:r>
            <a:r>
              <a:rPr lang="el-GR" dirty="0" smtClean="0">
                <a:solidFill>
                  <a:schemeClr val="bg1"/>
                </a:solidFill>
              </a:rPr>
              <a:t>σε κακώσεις της έσω καρωτίδας ή σε </a:t>
            </a:r>
            <a:r>
              <a:rPr lang="en-US" dirty="0" smtClean="0">
                <a:solidFill>
                  <a:schemeClr val="bg1"/>
                </a:solidFill>
              </a:rPr>
              <a:t>shock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Ηπαρίνη: 50 </a:t>
            </a:r>
            <a:r>
              <a:rPr lang="en-US" dirty="0" smtClean="0">
                <a:solidFill>
                  <a:schemeClr val="bg1"/>
                </a:solidFill>
              </a:rPr>
              <a:t>units/kg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Μείζων σαφηνής           έσω καρωτίδα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PTFE</a:t>
            </a:r>
            <a:r>
              <a:rPr lang="el-GR" dirty="0" smtClean="0">
                <a:solidFill>
                  <a:schemeClr val="bg1"/>
                </a:solidFill>
              </a:rPr>
              <a:t>: κοινή           καρωτίδα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Μετάθεση έξω καρωτίδας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Αποκατάσταση αεροφόρου-πεπτικής οδού: </a:t>
            </a:r>
            <a:r>
              <a:rPr lang="el-GR" dirty="0" err="1" smtClean="0">
                <a:solidFill>
                  <a:schemeClr val="bg1"/>
                </a:solidFill>
              </a:rPr>
              <a:t>μυικός</a:t>
            </a:r>
            <a:r>
              <a:rPr lang="el-GR" dirty="0" smtClean="0">
                <a:solidFill>
                  <a:schemeClr val="bg1"/>
                </a:solidFill>
              </a:rPr>
              <a:t> κρημνός (</a:t>
            </a:r>
            <a:r>
              <a:rPr lang="el-GR" dirty="0" err="1" smtClean="0">
                <a:solidFill>
                  <a:schemeClr val="bg1"/>
                </a:solidFill>
              </a:rPr>
              <a:t>στερνοκλ</a:t>
            </a:r>
            <a:r>
              <a:rPr lang="el-GR" dirty="0" smtClean="0">
                <a:solidFill>
                  <a:schemeClr val="bg1"/>
                </a:solidFill>
              </a:rPr>
              <a:t>/ης, </a:t>
            </a:r>
            <a:r>
              <a:rPr lang="el-GR" dirty="0" err="1" smtClean="0">
                <a:solidFill>
                  <a:schemeClr val="bg1"/>
                </a:solidFill>
              </a:rPr>
              <a:t>ομουοειδή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διγάστορα</a:t>
            </a:r>
            <a:r>
              <a:rPr lang="el-GR" dirty="0" smtClean="0">
                <a:solidFill>
                  <a:schemeClr val="bg1"/>
                </a:solidFill>
              </a:rPr>
              <a:t>, μυς κάτωθεν του υοειδούς)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3286116" y="3786190"/>
            <a:ext cx="76800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571736" y="4214818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Χειρουργική Τεχνική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Μετεγχειρητικά: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Νευρολογικός έλεγχος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Έλεγχος για εγκεφαλικό οίδημα (επαναλαμβανόμενη απεικόνιση)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Ενδοκράνια</a:t>
            </a:r>
            <a:r>
              <a:rPr lang="el-GR" dirty="0" smtClean="0">
                <a:solidFill>
                  <a:schemeClr val="bg1"/>
                </a:solidFill>
              </a:rPr>
              <a:t> υπέρταση (μέτρηση πίεσης)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Επιδημιολογία αγγειακού τραύματος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1% όλων των θλαστικών κακώσεων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ΑΕΕ: 25-58%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Θνητότητα: 31-59%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Μηχανισμός: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Σοβαρή υπερέκταση και στροφή (αρθρικές αποφύσεις Α1-Α3)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Άμεση πλήξη (ζώνη ασφαλείας, απαγχονισμός)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Θραύσματα οστών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Κατάγματα βάσης κρανίου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7890" name="AutoShape 2" descr="Αποτέλεσμα εικόνας για neck trauma"/>
          <p:cNvSpPr>
            <a:spLocks noChangeAspect="1" noChangeArrowheads="1"/>
          </p:cNvSpPr>
          <p:nvPr/>
        </p:nvSpPr>
        <p:spPr bwMode="auto">
          <a:xfrm>
            <a:off x="155575" y="-1004888"/>
            <a:ext cx="373380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892" name="AutoShape 4" descr="Αποτέλεσμα εικόνας για neck trauma"/>
          <p:cNvSpPr>
            <a:spLocks noChangeAspect="1" noChangeArrowheads="1"/>
          </p:cNvSpPr>
          <p:nvPr/>
        </p:nvSpPr>
        <p:spPr bwMode="auto">
          <a:xfrm>
            <a:off x="155575" y="-1004888"/>
            <a:ext cx="373380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894" name="AutoShape 6" descr="Αποτέλεσμα εικόνας για neck trauma"/>
          <p:cNvSpPr>
            <a:spLocks noChangeAspect="1" noChangeArrowheads="1"/>
          </p:cNvSpPr>
          <p:nvPr/>
        </p:nvSpPr>
        <p:spPr bwMode="auto">
          <a:xfrm>
            <a:off x="155575" y="-1004888"/>
            <a:ext cx="373380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896" name="AutoShape 8" descr="Αποτέλεσμα εικόνας για neck trauma"/>
          <p:cNvSpPr>
            <a:spLocks noChangeAspect="1" noChangeArrowheads="1"/>
          </p:cNvSpPr>
          <p:nvPr/>
        </p:nvSpPr>
        <p:spPr bwMode="auto">
          <a:xfrm>
            <a:off x="155575" y="-1004888"/>
            <a:ext cx="373380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7898" name="Picture 10" descr="Αποτέλεσμα εικόνας για neck tra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3116"/>
            <a:ext cx="2714612" cy="156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Επιδημιολογία αγγειακού τραύματος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Τροχαία: 41-70%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Άμεση πλήξη: 10-20%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Πεζός (σύγκρουση με ΙΧ): 12-18%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Πτώση από ύψος: 5-15%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Απαγχονισμός: 5%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Συνοδές</a:t>
            </a:r>
            <a:r>
              <a:rPr lang="el-GR" dirty="0" smtClean="0">
                <a:solidFill>
                  <a:schemeClr val="bg1"/>
                </a:solidFill>
              </a:rPr>
              <a:t> κακώσεις: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ΚΕΚ: 50-65%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Κατάγματα προσωπικού κρανίου: 60%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Κατάγματα αυχενικής μοίρας: 50%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Κακώσεις θώρακος: 40-51%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Κλινική εικόνα αγγειακού τραύματος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Ασυμπτωματικοί</a:t>
            </a:r>
            <a:r>
              <a:rPr lang="el-GR" dirty="0" smtClean="0">
                <a:solidFill>
                  <a:schemeClr val="bg1"/>
                </a:solidFill>
              </a:rPr>
              <a:t> ασθενείς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Συμπτωματικοί ασθενείς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Κεφαλαλγία, άλγος τραχήλου,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νευρολογική συνδρομή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Εγκεφαλική ισχαιμία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Ετερόπλευρο</a:t>
            </a:r>
            <a:r>
              <a:rPr lang="el-GR" dirty="0" smtClean="0">
                <a:solidFill>
                  <a:schemeClr val="bg1"/>
                </a:solidFill>
              </a:rPr>
              <a:t> αισθητικό ή κινητικό έλλειμμα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Πτώση επιπέδου συνείδησης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Νευρολογικό έλλειμμα  που δεν εξηγείται από την συνοδό ΚΕΚ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Καρωτιδο</a:t>
            </a:r>
            <a:r>
              <a:rPr lang="el-GR" dirty="0" smtClean="0">
                <a:solidFill>
                  <a:schemeClr val="bg1"/>
                </a:solidFill>
              </a:rPr>
              <a:t>-σηραγγώδης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επικοινωνία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Οφθαλμικός πόνος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Πρόπτωση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Υπεραιμία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Εγκεφαλικό οίδημα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Σπασμοί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Συνυπάρχουσα ΚΕΚ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Αποκρύψει σημεία και συμπτώματα κάκωσης καρωτίδας</a:t>
            </a:r>
          </a:p>
          <a:p>
            <a:pPr lvl="1"/>
            <a:endParaRPr lang="el-G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Κλινική εικόνα αγγειακού τραύματος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 smtClean="0">
                <a:solidFill>
                  <a:schemeClr val="bg1"/>
                </a:solidFill>
              </a:rPr>
              <a:t>Συμπτώματα από 1 ώρα ως μερικές βδομάδες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Επιζήσαντες: 12,5 ώρες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Αποβιώσαντες: 19,5 ώρες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Η εμφάνιση συμπτωμάτων δεν σχετίζεται με το αρχικό </a:t>
            </a:r>
            <a:r>
              <a:rPr lang="en-US" dirty="0" smtClean="0">
                <a:solidFill>
                  <a:schemeClr val="bg1"/>
                </a:solidFill>
              </a:rPr>
              <a:t>GCS score </a:t>
            </a:r>
            <a:r>
              <a:rPr lang="el-GR" dirty="0" smtClean="0">
                <a:solidFill>
                  <a:schemeClr val="bg1"/>
                </a:solidFill>
              </a:rPr>
              <a:t>ούτε με την αρχική νευρολογική εξέταση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43608" y="4797152"/>
            <a:ext cx="712879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Συχνότερη κάκωση στην περιφερική έσω καρωτίδα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3100" dirty="0" err="1" smtClean="0">
                <a:solidFill>
                  <a:srgbClr val="00B050"/>
                </a:solidFill>
              </a:rPr>
              <a:t>Ασυμπτωματικοί</a:t>
            </a:r>
            <a:r>
              <a:rPr lang="el-GR" sz="3100" dirty="0" smtClean="0">
                <a:solidFill>
                  <a:srgbClr val="00B050"/>
                </a:solidFill>
              </a:rPr>
              <a:t> ασθενείς</a:t>
            </a:r>
            <a:br>
              <a:rPr lang="el-GR" sz="3100" dirty="0" smtClean="0">
                <a:solidFill>
                  <a:srgbClr val="00B050"/>
                </a:solidFill>
              </a:rPr>
            </a:br>
            <a:r>
              <a:rPr lang="el-GR" sz="3100" dirty="0" smtClean="0">
                <a:solidFill>
                  <a:srgbClr val="00B050"/>
                </a:solidFill>
              </a:rPr>
              <a:t>Υψηλού κινδύνου για </a:t>
            </a:r>
            <a:r>
              <a:rPr lang="en-US" sz="3100" dirty="0" smtClean="0">
                <a:solidFill>
                  <a:srgbClr val="00B050"/>
                </a:solidFill>
              </a:rPr>
              <a:t>BCI</a:t>
            </a:r>
            <a:endParaRPr lang="el-GR" sz="31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13" y="1643050"/>
            <a:ext cx="90768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5357826"/>
            <a:ext cx="550072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Υψηλού κινδύνου: 4,8%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Θλαστική αγγειακή κάκωση: 18% (0,86% του συνόλου)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2714612" y="5072074"/>
            <a:ext cx="42862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Έλλειψη"/>
          <p:cNvSpPr/>
          <p:nvPr/>
        </p:nvSpPr>
        <p:spPr>
          <a:xfrm>
            <a:off x="1643042" y="1857364"/>
            <a:ext cx="1428760" cy="357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Τραύμα τραχήλου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Πολλές ανατομικές δομές περικλείονται σε ένα στενό ανατομικό χώρο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Συνοδές</a:t>
            </a:r>
            <a:r>
              <a:rPr lang="el-GR" dirty="0" smtClean="0">
                <a:solidFill>
                  <a:schemeClr val="bg1"/>
                </a:solidFill>
              </a:rPr>
              <a:t> κακώσεις τραχείας-οισοφάγου ή κατάγματα αυχενικής μοίρας σπονδυλικής στήλης: </a:t>
            </a:r>
            <a:r>
              <a:rPr lang="el-GR" dirty="0" smtClean="0">
                <a:solidFill>
                  <a:srgbClr val="FFFF00"/>
                </a:solidFill>
              </a:rPr>
              <a:t>1-7%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Συνοδές</a:t>
            </a:r>
            <a:r>
              <a:rPr lang="el-GR" dirty="0" smtClean="0">
                <a:solidFill>
                  <a:schemeClr val="bg1"/>
                </a:solidFill>
              </a:rPr>
              <a:t> κακώσεις </a:t>
            </a:r>
            <a:r>
              <a:rPr lang="el-GR" dirty="0" err="1" smtClean="0">
                <a:solidFill>
                  <a:schemeClr val="bg1"/>
                </a:solidFill>
              </a:rPr>
              <a:t>κεφαλής,θώρακα</a:t>
            </a:r>
            <a:r>
              <a:rPr lang="el-GR" dirty="0" smtClean="0">
                <a:solidFill>
                  <a:schemeClr val="bg1"/>
                </a:solidFill>
              </a:rPr>
              <a:t>, κοιλιάς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Διατιτραίνων</a:t>
            </a:r>
            <a:r>
              <a:rPr lang="el-GR" dirty="0" smtClean="0">
                <a:solidFill>
                  <a:schemeClr val="bg1"/>
                </a:solidFill>
              </a:rPr>
              <a:t>-θλαστικό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710" y="1600200"/>
            <a:ext cx="38755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Απεικόνιση αγγειακής κάκωσης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Υπερηχογράφημα </a:t>
            </a:r>
            <a:r>
              <a:rPr lang="en-US" dirty="0" smtClean="0">
                <a:solidFill>
                  <a:schemeClr val="bg1"/>
                </a:solidFill>
              </a:rPr>
              <a:t>Duplex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Ευαισθησία: </a:t>
            </a:r>
            <a:r>
              <a:rPr lang="en-US" dirty="0" smtClean="0">
                <a:solidFill>
                  <a:schemeClr val="bg1"/>
                </a:solidFill>
              </a:rPr>
              <a:t>38-86%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Δυσκολία στη περιοχή της βάσης του κρανίου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και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Σε μικρές ρήξεις του ενδοθηλίου και μη αποφρακτικούς διαχωρισμούς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Ψηφιακή Αγγειογραφία </a:t>
            </a:r>
            <a:r>
              <a:rPr lang="en-US" dirty="0" smtClean="0">
                <a:solidFill>
                  <a:schemeClr val="bg1"/>
                </a:solidFill>
              </a:rPr>
              <a:t>DSA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‘</a:t>
            </a:r>
            <a:r>
              <a:rPr lang="en-US" dirty="0" smtClean="0">
                <a:solidFill>
                  <a:schemeClr val="bg1"/>
                </a:solidFill>
              </a:rPr>
              <a:t>gold standard’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Επιπλοκές&lt;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Απεικονιστικές μέθοδοι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16-</a:t>
            </a:r>
            <a:r>
              <a:rPr lang="en-US" dirty="0" smtClean="0">
                <a:solidFill>
                  <a:schemeClr val="bg1"/>
                </a:solidFill>
              </a:rPr>
              <a:t>slice CTA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&lt; 5</a:t>
            </a:r>
            <a:r>
              <a:rPr lang="en-US" dirty="0" smtClean="0">
                <a:solidFill>
                  <a:schemeClr val="bg1"/>
                </a:solidFill>
              </a:rPr>
              <a:t> min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Αρχική απεικόνιση (κεφάλι, θώρακας, κοιλιά)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60</a:t>
            </a:r>
            <a:r>
              <a:rPr lang="en-US" dirty="0" smtClean="0">
                <a:solidFill>
                  <a:schemeClr val="bg1"/>
                </a:solidFill>
              </a:rPr>
              <a:t>sec </a:t>
            </a:r>
            <a:r>
              <a:rPr lang="el-GR" dirty="0" smtClean="0">
                <a:solidFill>
                  <a:schemeClr val="bg1"/>
                </a:solidFill>
              </a:rPr>
              <a:t>και 100</a:t>
            </a:r>
            <a:r>
              <a:rPr lang="en-US" dirty="0" smtClean="0">
                <a:solidFill>
                  <a:schemeClr val="bg1"/>
                </a:solidFill>
              </a:rPr>
              <a:t>ml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3D </a:t>
            </a:r>
            <a:r>
              <a:rPr lang="el-GR" dirty="0" smtClean="0">
                <a:solidFill>
                  <a:schemeClr val="bg1"/>
                </a:solidFill>
              </a:rPr>
              <a:t>απεικόνιση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Ευαισθησία και ειδικότητα: 100%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Θλαστικό τραύμα τραχήλου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Κλίμακα βαθμολόγησης</a:t>
            </a:r>
            <a:endParaRPr lang="el-GR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1403648" y="4973988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0" y="4077072"/>
            <a:ext cx="1259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συχνότερη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1259632" y="4437112"/>
            <a:ext cx="1440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924944"/>
            <a:ext cx="1115616" cy="16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Fig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154682" cy="2996952"/>
          </a:xfrm>
          <a:prstGeom prst="rect">
            <a:avLst/>
          </a:prstGeom>
          <a:noFill/>
        </p:spPr>
      </p:pic>
      <p:pic>
        <p:nvPicPr>
          <p:cNvPr id="31748" name="Picture 4" descr="Fig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479" y="31561"/>
            <a:ext cx="2952328" cy="2952328"/>
          </a:xfrm>
          <a:prstGeom prst="rect">
            <a:avLst/>
          </a:prstGeom>
          <a:noFill/>
        </p:spPr>
      </p:pic>
      <p:pic>
        <p:nvPicPr>
          <p:cNvPr id="31750" name="Picture 6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624"/>
            <a:ext cx="2896716" cy="2896716"/>
          </a:xfrm>
          <a:prstGeom prst="rect">
            <a:avLst/>
          </a:prstGeom>
          <a:noFill/>
        </p:spPr>
      </p:pic>
      <p:pic>
        <p:nvPicPr>
          <p:cNvPr id="31752" name="Picture 8" descr="Fig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7298"/>
            <a:ext cx="2843808" cy="3810702"/>
          </a:xfrm>
          <a:prstGeom prst="rect">
            <a:avLst/>
          </a:prstGeom>
          <a:noFill/>
        </p:spPr>
      </p:pic>
      <p:pic>
        <p:nvPicPr>
          <p:cNvPr id="31754" name="Picture 10" descr="Fig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2404" y="3048540"/>
            <a:ext cx="4904682" cy="380946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588224" y="2564904"/>
            <a:ext cx="5040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292080" y="2564904"/>
            <a:ext cx="4675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52400" y="2429272"/>
            <a:ext cx="459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411760" y="5013176"/>
            <a:ext cx="4675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516216" y="3501008"/>
            <a:ext cx="3955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6211669"/>
            <a:ext cx="518457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Lee et al. Management of carotid artery trauma. </a:t>
            </a:r>
            <a:r>
              <a:rPr lang="en-US" dirty="0" err="1" smtClean="0">
                <a:solidFill>
                  <a:srgbClr val="00B0F0"/>
                </a:solidFill>
              </a:rPr>
              <a:t>Craniomaxillofacial</a:t>
            </a:r>
            <a:r>
              <a:rPr lang="en-US" dirty="0" smtClean="0">
                <a:solidFill>
                  <a:srgbClr val="00B0F0"/>
                </a:solidFill>
              </a:rPr>
              <a:t> Trauma Reconstruction 2014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220072" y="5903893"/>
            <a:ext cx="3923928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B0F0"/>
                </a:solidFill>
              </a:rPr>
              <a:t>Paraskevas</a:t>
            </a:r>
            <a:r>
              <a:rPr lang="en-US" sz="1400" dirty="0" smtClean="0">
                <a:solidFill>
                  <a:srgbClr val="00B0F0"/>
                </a:solidFill>
              </a:rPr>
              <a:t> et al. Fate of Distal False Aneurysms Complicating Internal Carotid Artery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Dissection: A Systematic Review </a:t>
            </a:r>
            <a:r>
              <a:rPr lang="en-US" sz="1400" dirty="0" err="1" smtClean="0">
                <a:solidFill>
                  <a:srgbClr val="00B0F0"/>
                </a:solidFill>
              </a:rPr>
              <a:t>Eur</a:t>
            </a:r>
            <a:r>
              <a:rPr lang="en-US" sz="1400" dirty="0" smtClean="0">
                <a:solidFill>
                  <a:srgbClr val="00B0F0"/>
                </a:solidFill>
              </a:rPr>
              <a:t> J </a:t>
            </a:r>
            <a:r>
              <a:rPr lang="en-US" sz="1400" dirty="0" err="1" smtClean="0">
                <a:solidFill>
                  <a:srgbClr val="00B0F0"/>
                </a:solidFill>
              </a:rPr>
              <a:t>Vasc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Endovasc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Surg</a:t>
            </a:r>
            <a:r>
              <a:rPr lang="en-US" sz="1400" dirty="0" smtClean="0">
                <a:solidFill>
                  <a:srgbClr val="00B0F0"/>
                </a:solidFill>
              </a:rPr>
              <a:t> (2016)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V="1">
            <a:off x="8964488" y="4725144"/>
            <a:ext cx="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Στόχοι θεραπείας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Μείωση πιθανής επέκτασης της κάκωσης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Μείωση της επίπτωσης ισχαιμικών εγκεφαλικών επεισοδίων σε </a:t>
            </a:r>
            <a:r>
              <a:rPr lang="el-GR" dirty="0" err="1" smtClean="0">
                <a:solidFill>
                  <a:schemeClr val="bg1"/>
                </a:solidFill>
              </a:rPr>
              <a:t>ασυμπτωματικούς</a:t>
            </a:r>
            <a:r>
              <a:rPr lang="el-GR" dirty="0" smtClean="0">
                <a:solidFill>
                  <a:schemeClr val="bg1"/>
                </a:solidFill>
              </a:rPr>
              <a:t> ασθενείς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Βελτίωση της νευρολογικής εικόνας και της επιβίωσης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Συντηρητική αγωγή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u="sng" dirty="0" smtClean="0">
                <a:solidFill>
                  <a:schemeClr val="bg1"/>
                </a:solidFill>
              </a:rPr>
              <a:t>Αντιθρομβωτική αγωγή για 3 μήνες: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Ηπαρίνη  (χωρίς </a:t>
            </a:r>
            <a:r>
              <a:rPr lang="en-US" dirty="0" smtClean="0">
                <a:solidFill>
                  <a:schemeClr val="bg1"/>
                </a:solidFill>
              </a:rPr>
              <a:t>bolus </a:t>
            </a:r>
            <a:r>
              <a:rPr lang="el-GR" dirty="0" smtClean="0">
                <a:solidFill>
                  <a:schemeClr val="bg1"/>
                </a:solidFill>
              </a:rPr>
              <a:t>δόση, </a:t>
            </a:r>
            <a:r>
              <a:rPr lang="en-US" dirty="0" smtClean="0">
                <a:solidFill>
                  <a:schemeClr val="bg1"/>
                </a:solidFill>
              </a:rPr>
              <a:t>PTT: 50-60sec, INR: 2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Μείωση νέων νευρολογικών </a:t>
            </a:r>
            <a:r>
              <a:rPr lang="el-GR" dirty="0" err="1" smtClean="0">
                <a:solidFill>
                  <a:schemeClr val="bg1"/>
                </a:solidFill>
              </a:rPr>
              <a:t>συμβαμάτων</a:t>
            </a:r>
            <a:r>
              <a:rPr lang="el-GR" dirty="0" smtClean="0">
                <a:solidFill>
                  <a:schemeClr val="bg1"/>
                </a:solidFill>
              </a:rPr>
              <a:t> και βελτίωση των ήδη εγκατεστημένων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Αιμορραγία: 25-54%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Αντιαιμοπεταλιακά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(Ι&amp;ΙΙ: Αντιθρομβωτική αγωγή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Ι</a:t>
            </a:r>
            <a:r>
              <a:rPr lang="en-US" dirty="0" smtClean="0">
                <a:solidFill>
                  <a:schemeClr val="bg1"/>
                </a:solidFill>
              </a:rPr>
              <a:t>II&amp;IV</a:t>
            </a:r>
            <a:r>
              <a:rPr lang="el-GR" dirty="0" smtClean="0">
                <a:solidFill>
                  <a:schemeClr val="bg1"/>
                </a:solidFill>
              </a:rPr>
              <a:t>: Αντιθρομβωτική </a:t>
            </a:r>
            <a:r>
              <a:rPr lang="el-GR" dirty="0" err="1" smtClean="0">
                <a:solidFill>
                  <a:schemeClr val="bg1"/>
                </a:solidFill>
              </a:rPr>
              <a:t>αγωγή+Ενδαγγειακή</a:t>
            </a:r>
            <a:r>
              <a:rPr lang="el-GR" dirty="0" smtClean="0">
                <a:solidFill>
                  <a:schemeClr val="bg1"/>
                </a:solidFill>
              </a:rPr>
              <a:t> αντιμετώπιση)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n-US" u="sng" dirty="0" smtClean="0">
                <a:solidFill>
                  <a:schemeClr val="bg1"/>
                </a:solidFill>
              </a:rPr>
              <a:t>follow-up: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16-</a:t>
            </a:r>
            <a:r>
              <a:rPr lang="en-US" dirty="0" smtClean="0">
                <a:solidFill>
                  <a:schemeClr val="bg1"/>
                </a:solidFill>
              </a:rPr>
              <a:t>slice CTA </a:t>
            </a:r>
            <a:r>
              <a:rPr lang="el-GR" dirty="0" smtClean="0">
                <a:solidFill>
                  <a:schemeClr val="bg1"/>
                </a:solidFill>
              </a:rPr>
              <a:t>σε 1 βδομάδα και 3 μήνες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3-μήνες πρόγνωση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61349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429488" y="2714620"/>
            <a:ext cx="163723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72% επούλωση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358018" y="3429000"/>
            <a:ext cx="1708709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33% βελτίωση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33% σταθερές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33%επιδείνωση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334645" y="4694747"/>
            <a:ext cx="172158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50% σταθερά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40% αύξηση</a:t>
            </a:r>
            <a:endParaRPr lang="el-GR" dirty="0">
              <a:solidFill>
                <a:srgbClr val="FFFF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6286512" y="2857496"/>
            <a:ext cx="100013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6000760" y="4000504"/>
            <a:ext cx="1214446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3786182" y="4786322"/>
            <a:ext cx="3429024" cy="71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0" y="3143248"/>
            <a:ext cx="7143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7%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>
            <a:stCxn id="12" idx="2"/>
          </p:cNvCxnSpPr>
          <p:nvPr/>
        </p:nvCxnSpPr>
        <p:spPr>
          <a:xfrm rot="5400000">
            <a:off x="220361" y="3649377"/>
            <a:ext cx="273610" cy="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>
            <a:endCxn id="12" idx="0"/>
          </p:cNvCxnSpPr>
          <p:nvPr/>
        </p:nvCxnSpPr>
        <p:spPr>
          <a:xfrm rot="16200000" flipH="1">
            <a:off x="285728" y="3071802"/>
            <a:ext cx="142876" cy="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4214818"/>
            <a:ext cx="7143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70%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20" name="19 - Ευθύγραμμο βέλος σύνδεσης"/>
          <p:cNvCxnSpPr>
            <a:stCxn id="19" idx="2"/>
          </p:cNvCxnSpPr>
          <p:nvPr/>
        </p:nvCxnSpPr>
        <p:spPr>
          <a:xfrm rot="5400000">
            <a:off x="297870" y="4643438"/>
            <a:ext cx="118592" cy="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714348" y="4429132"/>
            <a:ext cx="6429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43%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24" name="23 - Ευθύγραμμο βέλος σύνδεσης"/>
          <p:cNvCxnSpPr>
            <a:stCxn id="22" idx="3"/>
          </p:cNvCxnSpPr>
          <p:nvPr/>
        </p:nvCxnSpPr>
        <p:spPr>
          <a:xfrm>
            <a:off x="1357290" y="4613798"/>
            <a:ext cx="142876" cy="101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Ασυμπτωματικοί</a:t>
            </a:r>
            <a:r>
              <a:rPr lang="el-GR" dirty="0" smtClean="0">
                <a:solidFill>
                  <a:schemeClr val="bg1"/>
                </a:solidFill>
              </a:rPr>
              <a:t> ασθενείς με διαχωρισμό καρωτίδας: αντιπηκτική αγωγή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Συμπτωματικοί ασθενείς ή υψηλού κινδύνου βλάβη για εμβολή: αποκατάσταση αν είναι εφικτή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Απόφραξη έσω καρωτίδας με πτώση επιπέδου συνείδησης (χωρίς ή με σοβαρά νευρολογικά συμπτώματα)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l-GR" dirty="0" smtClean="0">
                <a:solidFill>
                  <a:schemeClr val="bg1"/>
                </a:solidFill>
              </a:rPr>
              <a:t>παρακολούθηση (διχογνωμία)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0658" name="Picture 2" descr="An external file that holds a picture, illustration, etc.&#10;Object name is 10-1055-s-0034-1372521-i130881re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224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l-GR" sz="3000" u="sng" dirty="0" smtClean="0">
                <a:solidFill>
                  <a:srgbClr val="FF0000"/>
                </a:solidFill>
              </a:rPr>
              <a:t>Ανοικτή ή </a:t>
            </a:r>
            <a:r>
              <a:rPr lang="el-GR" sz="3000" u="sng" dirty="0" err="1" smtClean="0">
                <a:solidFill>
                  <a:srgbClr val="FF0000"/>
                </a:solidFill>
              </a:rPr>
              <a:t>ενδαγγειακή</a:t>
            </a:r>
            <a:r>
              <a:rPr lang="en-US" sz="3000" dirty="0" smtClean="0">
                <a:solidFill>
                  <a:srgbClr val="FF0000"/>
                </a:solidFill>
              </a:rPr>
              <a:t>;</a:t>
            </a:r>
            <a:endParaRPr lang="el-GR" sz="3000" dirty="0" smtClean="0">
              <a:solidFill>
                <a:srgbClr val="FF0000"/>
              </a:solidFill>
            </a:endParaRPr>
          </a:p>
          <a:p>
            <a:r>
              <a:rPr lang="el-GR" sz="3000" dirty="0" err="1" smtClean="0">
                <a:solidFill>
                  <a:schemeClr val="bg1"/>
                </a:solidFill>
              </a:rPr>
              <a:t>Συνοδές</a:t>
            </a:r>
            <a:r>
              <a:rPr lang="el-GR" sz="3000" dirty="0" smtClean="0">
                <a:solidFill>
                  <a:schemeClr val="bg1"/>
                </a:solidFill>
              </a:rPr>
              <a:t> κακώσεις</a:t>
            </a:r>
          </a:p>
          <a:p>
            <a:r>
              <a:rPr lang="el-GR" sz="3000" dirty="0" smtClean="0">
                <a:solidFill>
                  <a:schemeClr val="bg1"/>
                </a:solidFill>
              </a:rPr>
              <a:t>Εντόπιση της κάκωσης</a:t>
            </a:r>
          </a:p>
          <a:p>
            <a:r>
              <a:rPr lang="el-GR" sz="3000" dirty="0" smtClean="0">
                <a:solidFill>
                  <a:schemeClr val="bg1"/>
                </a:solidFill>
              </a:rPr>
              <a:t>Συμμόρφωση με την </a:t>
            </a:r>
            <a:r>
              <a:rPr lang="el-GR" sz="3000" dirty="0" err="1" smtClean="0">
                <a:solidFill>
                  <a:schemeClr val="bg1"/>
                </a:solidFill>
              </a:rPr>
              <a:t>αντιαιμοπεταλιακή</a:t>
            </a:r>
            <a:r>
              <a:rPr lang="el-GR" sz="3000" dirty="0" smtClean="0">
                <a:solidFill>
                  <a:schemeClr val="bg1"/>
                </a:solidFill>
              </a:rPr>
              <a:t> αγωγή</a:t>
            </a:r>
          </a:p>
          <a:p>
            <a:r>
              <a:rPr lang="el-GR" sz="3000" dirty="0" smtClean="0">
                <a:solidFill>
                  <a:schemeClr val="bg1"/>
                </a:solidFill>
              </a:rPr>
              <a:t>Συμμόρφωση στο </a:t>
            </a:r>
            <a:r>
              <a:rPr lang="en-US" sz="3000" dirty="0" smtClean="0">
                <a:solidFill>
                  <a:schemeClr val="bg1"/>
                </a:solidFill>
              </a:rPr>
              <a:t>follow-up</a:t>
            </a:r>
            <a:endParaRPr lang="el-GR" sz="30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Αίτια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Μαχαίρι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Σφαίρα (πυροβόλα όπλα)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Σκάγια (κυνηγετικά όπλα)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Έκρηξη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Διατιτραίνουσες</a:t>
            </a:r>
            <a:r>
              <a:rPr lang="el-GR" dirty="0" smtClean="0">
                <a:solidFill>
                  <a:schemeClr val="bg1"/>
                </a:solidFill>
              </a:rPr>
              <a:t> αγγειακές κακώσεις: 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7-27% ΑΕΕ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7-50% θνητότητα </a:t>
            </a:r>
            <a:r>
              <a:rPr lang="el-GR" dirty="0" smtClean="0">
                <a:solidFill>
                  <a:schemeClr val="bg1"/>
                </a:solidFill>
              </a:rPr>
              <a:t>(80% θανάτων οφείλονται σε ΑΕΕ)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84784"/>
            <a:ext cx="1544960" cy="11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742" y="2780928"/>
            <a:ext cx="2453258" cy="14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</a:t>
            </a:r>
            <a:r>
              <a:rPr lang="el-GR" dirty="0" err="1" smtClean="0">
                <a:solidFill>
                  <a:srgbClr val="FF0000"/>
                </a:solidFill>
              </a:rPr>
              <a:t>Ενδαγγειακή</a:t>
            </a:r>
            <a:r>
              <a:rPr lang="el-GR" dirty="0" smtClean="0">
                <a:solidFill>
                  <a:srgbClr val="FF0000"/>
                </a:solidFill>
              </a:rPr>
              <a:t> αποκατάσταση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2" indent="-342900"/>
            <a:r>
              <a:rPr lang="el-GR" sz="3300" u="sng" dirty="0" smtClean="0">
                <a:solidFill>
                  <a:schemeClr val="bg1"/>
                </a:solidFill>
              </a:rPr>
              <a:t>Ενδείξεις</a:t>
            </a:r>
            <a:r>
              <a:rPr lang="el-GR" sz="3200" dirty="0" smtClean="0">
                <a:solidFill>
                  <a:schemeClr val="bg1"/>
                </a:solidFill>
              </a:rPr>
              <a:t>:</a:t>
            </a:r>
          </a:p>
          <a:p>
            <a:pPr marL="800100" lvl="3" indent="-342900"/>
            <a:r>
              <a:rPr lang="el-GR" sz="2800" dirty="0" smtClean="0">
                <a:solidFill>
                  <a:schemeClr val="bg1"/>
                </a:solidFill>
              </a:rPr>
              <a:t>Αποτυχία φαρμακευτικής αγωγής (νέο εγκεφαλικό επεισόδιο, επιδείνωση συμπτωμάτων, αύξηση </a:t>
            </a:r>
            <a:r>
              <a:rPr lang="el-GR" sz="2800" dirty="0" err="1" smtClean="0">
                <a:solidFill>
                  <a:schemeClr val="bg1"/>
                </a:solidFill>
              </a:rPr>
              <a:t>ψευδοανευρύσματος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</a:p>
          <a:p>
            <a:pPr marL="800100" lvl="3" indent="-342900"/>
            <a:r>
              <a:rPr lang="el-GR" sz="2800" dirty="0" smtClean="0">
                <a:solidFill>
                  <a:schemeClr val="bg1"/>
                </a:solidFill>
              </a:rPr>
              <a:t>Ισχαιμικό Εγκεφαλικό επεισόδιο</a:t>
            </a:r>
          </a:p>
          <a:p>
            <a:pPr marL="800100" lvl="3" indent="-342900"/>
            <a:r>
              <a:rPr lang="el-GR" sz="2800" dirty="0" smtClean="0">
                <a:solidFill>
                  <a:schemeClr val="bg1"/>
                </a:solidFill>
              </a:rPr>
              <a:t>Αντένδειξη αντιπηκτικής αγωγής</a:t>
            </a:r>
          </a:p>
          <a:p>
            <a:pPr marL="800100" lvl="3" indent="-342900"/>
            <a:r>
              <a:rPr lang="el-GR" sz="2800" dirty="0" smtClean="0">
                <a:solidFill>
                  <a:schemeClr val="bg1"/>
                </a:solidFill>
              </a:rPr>
              <a:t>Εξελισσόμενος διαχωρισμός (αδύνατη η χειρουργική προσπέλαση, 33% οδηγούν σε </a:t>
            </a:r>
            <a:r>
              <a:rPr lang="el-GR" sz="2800" dirty="0" err="1" smtClean="0">
                <a:solidFill>
                  <a:schemeClr val="bg1"/>
                </a:solidFill>
              </a:rPr>
              <a:t>ψευδοανεύρυσμα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</a:p>
          <a:p>
            <a:pPr marL="800100" lvl="3" indent="-342900"/>
            <a:r>
              <a:rPr lang="el-GR" sz="2800" dirty="0" smtClean="0">
                <a:solidFill>
                  <a:schemeClr val="bg1"/>
                </a:solidFill>
              </a:rPr>
              <a:t>Εντόπιση κάκωσης στη βάση του κρανίου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lvl="2" indent="-342900"/>
            <a:r>
              <a:rPr lang="en-US" sz="3300" dirty="0" smtClean="0">
                <a:solidFill>
                  <a:schemeClr val="bg1"/>
                </a:solidFill>
              </a:rPr>
              <a:t>Stent </a:t>
            </a:r>
            <a:r>
              <a:rPr lang="el-GR" sz="3300" dirty="0" smtClean="0">
                <a:solidFill>
                  <a:schemeClr val="bg1"/>
                </a:solidFill>
              </a:rPr>
              <a:t>(</a:t>
            </a:r>
            <a:r>
              <a:rPr lang="en-US" sz="3300" dirty="0" smtClean="0">
                <a:solidFill>
                  <a:schemeClr val="bg1"/>
                </a:solidFill>
              </a:rPr>
              <a:t>bare </a:t>
            </a:r>
            <a:r>
              <a:rPr lang="el-GR" sz="3300" dirty="0" smtClean="0">
                <a:solidFill>
                  <a:schemeClr val="bg1"/>
                </a:solidFill>
              </a:rPr>
              <a:t>/</a:t>
            </a:r>
            <a:r>
              <a:rPr lang="en-US" sz="3300" dirty="0" smtClean="0">
                <a:solidFill>
                  <a:schemeClr val="bg1"/>
                </a:solidFill>
              </a:rPr>
              <a:t>covered stents, balloon expandable/self-expanding stents)</a:t>
            </a:r>
            <a:endParaRPr lang="el-GR" sz="3300" dirty="0" smtClean="0">
              <a:solidFill>
                <a:schemeClr val="bg1"/>
              </a:solidFill>
            </a:endParaRPr>
          </a:p>
          <a:p>
            <a:r>
              <a:rPr lang="el-GR" sz="3300" dirty="0" smtClean="0">
                <a:solidFill>
                  <a:schemeClr val="bg1"/>
                </a:solidFill>
              </a:rPr>
              <a:t>Διπλή </a:t>
            </a:r>
            <a:r>
              <a:rPr lang="el-GR" sz="3300" dirty="0" err="1" smtClean="0">
                <a:solidFill>
                  <a:schemeClr val="bg1"/>
                </a:solidFill>
              </a:rPr>
              <a:t>αντιαιμοπεταλιακή</a:t>
            </a:r>
            <a:r>
              <a:rPr lang="el-GR" sz="3300" dirty="0" smtClean="0">
                <a:solidFill>
                  <a:schemeClr val="bg1"/>
                </a:solidFill>
              </a:rPr>
              <a:t> αγωγή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Follow-up</a:t>
            </a:r>
            <a:endParaRPr lang="el-GR" sz="3300" dirty="0" smtClean="0">
              <a:solidFill>
                <a:schemeClr val="bg1"/>
              </a:solidFill>
            </a:endParaRPr>
          </a:p>
          <a:p>
            <a:pPr marL="342900" lvl="2" indent="-342900"/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876" y="4714884"/>
            <a:ext cx="1992124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7358082" y="3286124"/>
            <a:ext cx="1785918" cy="6155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     </a:t>
            </a:r>
            <a:r>
              <a:rPr lang="el-GR" sz="1600" dirty="0" smtClean="0">
                <a:solidFill>
                  <a:srgbClr val="FFFF00"/>
                </a:solidFill>
              </a:rPr>
              <a:t>Κίνδυνος ρήξης</a:t>
            </a:r>
          </a:p>
          <a:p>
            <a:r>
              <a:rPr lang="el-GR" sz="1600" dirty="0" smtClean="0">
                <a:solidFill>
                  <a:srgbClr val="FFFF00"/>
                </a:solidFill>
              </a:rPr>
              <a:t>     Πηγή εμβόλων</a:t>
            </a:r>
            <a:endParaRPr lang="el-GR" sz="1600" dirty="0">
              <a:solidFill>
                <a:srgbClr val="FFFF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7429520" y="3500438"/>
            <a:ext cx="286546" cy="79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>
            <a:off x="7143768" y="3643314"/>
            <a:ext cx="214314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6" idx="2"/>
          </p:cNvCxnSpPr>
          <p:nvPr/>
        </p:nvCxnSpPr>
        <p:spPr>
          <a:xfrm rot="16200000" flipH="1">
            <a:off x="7959301" y="4193417"/>
            <a:ext cx="586102" cy="26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Ανοικτή αποκατάσταση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Σπάνια απαιτείται λόγω συχνής εντόπισης στην περιφερική έσω καρωτίδα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Ένδειξη: Εντόπιση κάκωσης στην εγγύς έσω ή στην κοινή καρωτίδα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Αποκατάσταση: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Απ’ευθείας</a:t>
            </a:r>
            <a:r>
              <a:rPr lang="el-GR" dirty="0" smtClean="0">
                <a:solidFill>
                  <a:schemeClr val="bg1"/>
                </a:solidFill>
              </a:rPr>
              <a:t> συρραφή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Πλαστική με </a:t>
            </a:r>
            <a:r>
              <a:rPr lang="el-GR" dirty="0" err="1" smtClean="0">
                <a:solidFill>
                  <a:schemeClr val="bg1"/>
                </a:solidFill>
              </a:rPr>
              <a:t>εμβάλωμα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Παράθεση φλέβας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Παράθεση συνθετικού μοσχεύματος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u="sng" dirty="0" smtClean="0">
                <a:solidFill>
                  <a:srgbClr val="FFFF00"/>
                </a:solidFill>
              </a:rPr>
              <a:t>Συστάσεις (</a:t>
            </a:r>
            <a:r>
              <a:rPr lang="en-US" u="sng" dirty="0" smtClean="0">
                <a:solidFill>
                  <a:srgbClr val="FFFF00"/>
                </a:solidFill>
              </a:rPr>
              <a:t>Level III</a:t>
            </a:r>
            <a:r>
              <a:rPr lang="el-GR" u="sng" dirty="0" smtClean="0">
                <a:solidFill>
                  <a:srgbClr val="FFFF00"/>
                </a:solidFill>
              </a:rPr>
              <a:t>)</a:t>
            </a:r>
            <a:r>
              <a:rPr lang="en-US" u="sng" dirty="0" smtClean="0">
                <a:solidFill>
                  <a:srgbClr val="FFFF00"/>
                </a:solidFill>
              </a:rPr>
              <a:t>:</a:t>
            </a:r>
            <a:endParaRPr lang="el-GR" u="sng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Κακώσεις </a:t>
            </a:r>
            <a:r>
              <a:rPr lang="en-US" dirty="0" smtClean="0">
                <a:solidFill>
                  <a:schemeClr val="bg1"/>
                </a:solidFill>
              </a:rPr>
              <a:t>Grade III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l-GR" dirty="0" err="1" smtClean="0">
                <a:solidFill>
                  <a:schemeClr val="bg1"/>
                </a:solidFill>
              </a:rPr>
              <a:t>ψευδοανεύρυσμα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u="sng" dirty="0" smtClean="0">
                <a:solidFill>
                  <a:schemeClr val="bg1"/>
                </a:solidFill>
              </a:rPr>
              <a:t>σπάνια</a:t>
            </a:r>
            <a:r>
              <a:rPr lang="el-GR" dirty="0" smtClean="0">
                <a:solidFill>
                  <a:schemeClr val="bg1"/>
                </a:solidFill>
              </a:rPr>
              <a:t> επουλώνονται με παρατήρηση ή με χορήγηση ηπαρίνης, και γι’ αυτό θα πρέπει να εξετάζεται η επεμβατική θεραπεία (χειρουργική ή </a:t>
            </a:r>
            <a:r>
              <a:rPr lang="el-GR" dirty="0" err="1" smtClean="0">
                <a:solidFill>
                  <a:schemeClr val="bg1"/>
                </a:solidFill>
              </a:rPr>
              <a:t>ενδαγγειακή</a:t>
            </a:r>
            <a:r>
              <a:rPr lang="el-GR" dirty="0" smtClean="0">
                <a:solidFill>
                  <a:schemeClr val="bg1"/>
                </a:solidFill>
              </a:rPr>
              <a:t>)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Σε ασθενείς με </a:t>
            </a:r>
            <a:r>
              <a:rPr lang="el-GR" dirty="0" err="1" smtClean="0">
                <a:solidFill>
                  <a:schemeClr val="bg1"/>
                </a:solidFill>
              </a:rPr>
              <a:t>πρώϊμο</a:t>
            </a:r>
            <a:r>
              <a:rPr lang="el-GR" dirty="0" smtClean="0">
                <a:solidFill>
                  <a:schemeClr val="bg1"/>
                </a:solidFill>
              </a:rPr>
              <a:t> νευρολογικό έλλειμμα και προσπελάσιμη κάκωση καρωτίδας θα πρέπει να εξετάζεται χειρουργική ή </a:t>
            </a:r>
            <a:r>
              <a:rPr lang="el-GR" dirty="0" err="1" smtClean="0">
                <a:solidFill>
                  <a:schemeClr val="bg1"/>
                </a:solidFill>
              </a:rPr>
              <a:t>ενδαγγειακή</a:t>
            </a:r>
            <a:r>
              <a:rPr lang="el-GR" dirty="0" smtClean="0">
                <a:solidFill>
                  <a:schemeClr val="bg1"/>
                </a:solidFill>
              </a:rPr>
              <a:t> θεραπεία για αποκατάσταση της ροής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Bromberg WJ et al. Blunt </a:t>
            </a:r>
            <a:r>
              <a:rPr lang="en-US" dirty="0" err="1" smtClean="0">
                <a:solidFill>
                  <a:srgbClr val="00B0F0"/>
                </a:solidFill>
              </a:rPr>
              <a:t>Cerebrovascular</a:t>
            </a:r>
            <a:r>
              <a:rPr lang="en-US" dirty="0" smtClean="0">
                <a:solidFill>
                  <a:srgbClr val="00B0F0"/>
                </a:solidFill>
              </a:rPr>
              <a:t> Injury Practice Management Guidelines: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Eastern Association for the Surgery of Trauma J Trauma 2010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Θλαστική αγγειακή κάκωση τραχήλου 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Ασθενείς με ελάχιστα ή καθόλου συμπτώματα και προσπελάσιμη κάκωση καρωτίδας βαίνουν καλώς με χειρουργική αντιμετώπιση, γι’ αυτό συνιστάται εκτός από μικρές βλάβες του ενδοθηλίου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Όταν υπάρχει σοβαρό νευρολογικό έλλειμμα η </a:t>
            </a:r>
            <a:r>
              <a:rPr lang="el-GR" dirty="0" err="1" smtClean="0">
                <a:solidFill>
                  <a:schemeClr val="bg1"/>
                </a:solidFill>
              </a:rPr>
              <a:t>επαναγγείωση</a:t>
            </a:r>
            <a:r>
              <a:rPr lang="el-GR" dirty="0" smtClean="0">
                <a:solidFill>
                  <a:schemeClr val="bg1"/>
                </a:solidFill>
              </a:rPr>
              <a:t> δεν βελτιώνει το αποτέλεσμα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Bromberg WJ et al. Blunt </a:t>
            </a:r>
            <a:r>
              <a:rPr lang="en-US" dirty="0" err="1" smtClean="0">
                <a:solidFill>
                  <a:srgbClr val="00B0F0"/>
                </a:solidFill>
              </a:rPr>
              <a:t>Cerebrovascular</a:t>
            </a:r>
            <a:r>
              <a:rPr lang="en-US" dirty="0" smtClean="0">
                <a:solidFill>
                  <a:srgbClr val="00B0F0"/>
                </a:solidFill>
              </a:rPr>
              <a:t> Injury Practice Management Guidelines: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Eastern Association for the Surgery of Trauma J Trauma 2010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err="1" smtClean="0">
                <a:solidFill>
                  <a:srgbClr val="FF0000"/>
                </a:solidFill>
              </a:rPr>
              <a:t>γγειακή</a:t>
            </a:r>
            <a:r>
              <a:rPr lang="el-GR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Κάκωση σπονδυλικών αρτηριών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0,2-0,7% όλων των τραυμάτων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V1: </a:t>
            </a:r>
            <a:r>
              <a:rPr lang="el-GR" dirty="0" smtClean="0">
                <a:solidFill>
                  <a:schemeClr val="bg1"/>
                </a:solidFill>
              </a:rPr>
              <a:t>ανοικτή προσπέλαση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V2:</a:t>
            </a:r>
            <a:r>
              <a:rPr lang="el-GR" dirty="0" smtClean="0">
                <a:solidFill>
                  <a:schemeClr val="bg1"/>
                </a:solidFill>
              </a:rPr>
              <a:t>δύσκολη προσπέλαση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V3:</a:t>
            </a:r>
            <a:r>
              <a:rPr lang="el-GR" dirty="0" smtClean="0">
                <a:solidFill>
                  <a:schemeClr val="bg1"/>
                </a:solidFill>
              </a:rPr>
              <a:t>        »               »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V4:</a:t>
            </a:r>
            <a:r>
              <a:rPr lang="el-GR" dirty="0" smtClean="0">
                <a:solidFill>
                  <a:schemeClr val="bg1"/>
                </a:solidFill>
              </a:rPr>
              <a:t>        »               »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μαχαίρι-σφαίρα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Συνοδές</a:t>
            </a:r>
            <a:r>
              <a:rPr lang="el-GR" dirty="0" smtClean="0">
                <a:solidFill>
                  <a:schemeClr val="bg1"/>
                </a:solidFill>
              </a:rPr>
              <a:t> αγγειακές κακώσεις (σε </a:t>
            </a:r>
            <a:r>
              <a:rPr lang="el-GR" dirty="0" err="1" smtClean="0">
                <a:solidFill>
                  <a:schemeClr val="bg1"/>
                </a:solidFill>
              </a:rPr>
              <a:t>διατιτραίνουσες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u="sng" dirty="0" smtClean="0">
                <a:solidFill>
                  <a:schemeClr val="bg1"/>
                </a:solidFill>
              </a:rPr>
              <a:t>Κάταγμα</a:t>
            </a:r>
            <a:r>
              <a:rPr lang="el-GR" dirty="0" smtClean="0">
                <a:solidFill>
                  <a:schemeClr val="bg1"/>
                </a:solidFill>
              </a:rPr>
              <a:t> εγκάρσιου τρήματος (</a:t>
            </a:r>
            <a:r>
              <a:rPr lang="en-US" dirty="0" smtClean="0">
                <a:solidFill>
                  <a:schemeClr val="bg1"/>
                </a:solidFill>
              </a:rPr>
              <a:t>A2-6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ή υπερέκταση</a:t>
            </a:r>
          </a:p>
          <a:p>
            <a:pPr lvl="1"/>
            <a:endParaRPr lang="el-GR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Αποτέλεσμα εικόνας για vertebral ar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43050"/>
            <a:ext cx="2786050" cy="322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425"/>
            <a:ext cx="5474434" cy="681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Κλινική εικόνα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l-GR" dirty="0" smtClean="0">
                <a:solidFill>
                  <a:schemeClr val="bg1"/>
                </a:solidFill>
              </a:rPr>
              <a:t>80% </a:t>
            </a:r>
            <a:r>
              <a:rPr lang="el-GR" dirty="0" err="1" smtClean="0">
                <a:solidFill>
                  <a:schemeClr val="bg1"/>
                </a:solidFill>
              </a:rPr>
              <a:t>ασυμπτωματικές</a:t>
            </a:r>
            <a:r>
              <a:rPr lang="el-GR" dirty="0" smtClean="0">
                <a:solidFill>
                  <a:schemeClr val="bg1"/>
                </a:solidFill>
              </a:rPr>
              <a:t> λόγω παράπλευρης κυκλοφορίας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Αιμορραγία από το στόμα, μύτη, αυτί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Νευρολογική σημειολογία ή πίεση από αιμάτωμα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Αμβλύς πόνος αυχένα ή οπίσθια κεφαλαλγία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Ζάλη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Ίλιγγος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Ναυτία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Εμβοές</a:t>
            </a:r>
            <a:endParaRPr lang="el-GR" dirty="0" smtClean="0">
              <a:solidFill>
                <a:schemeClr val="bg1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Δυσαρθρία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Δυσφαγία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Αταξία</a:t>
            </a: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Οπτικές διαταραχές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Βράγχος</a:t>
            </a:r>
            <a:r>
              <a:rPr lang="el-GR" dirty="0" smtClean="0">
                <a:solidFill>
                  <a:schemeClr val="bg1"/>
                </a:solidFill>
              </a:rPr>
              <a:t> φωνής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Άμφω</a:t>
            </a:r>
            <a:r>
              <a:rPr lang="el-GR" dirty="0" smtClean="0">
                <a:solidFill>
                  <a:schemeClr val="bg1"/>
                </a:solidFill>
              </a:rPr>
              <a:t> απόφραξη: κώμα, απουσία </a:t>
            </a:r>
            <a:r>
              <a:rPr lang="el-GR" dirty="0" err="1" smtClean="0">
                <a:solidFill>
                  <a:schemeClr val="bg1"/>
                </a:solidFill>
              </a:rPr>
              <a:t>φωτοκινητικού</a:t>
            </a:r>
            <a:r>
              <a:rPr lang="el-GR" dirty="0" smtClean="0">
                <a:solidFill>
                  <a:schemeClr val="bg1"/>
                </a:solidFill>
              </a:rPr>
              <a:t>, καταστολή αναπνευστικού κέντρου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Διαγνωστική διερεύνηση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 err="1" smtClean="0">
                <a:solidFill>
                  <a:schemeClr val="bg2"/>
                </a:solidFill>
              </a:rPr>
              <a:t>Διατιτραίνουσα</a:t>
            </a:r>
            <a:r>
              <a:rPr lang="el-GR" u="sng" dirty="0" smtClean="0">
                <a:solidFill>
                  <a:schemeClr val="bg2"/>
                </a:solidFill>
              </a:rPr>
              <a:t> κάκωση</a:t>
            </a:r>
            <a:r>
              <a:rPr lang="el-GR" dirty="0" smtClean="0">
                <a:solidFill>
                  <a:schemeClr val="bg2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2"/>
                </a:solidFill>
              </a:rPr>
              <a:t>Ανθιστάμενο </a:t>
            </a:r>
            <a:r>
              <a:rPr lang="en-US" dirty="0" smtClean="0">
                <a:solidFill>
                  <a:schemeClr val="bg2"/>
                </a:solidFill>
              </a:rPr>
              <a:t>shock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Hard signs </a:t>
            </a:r>
            <a:r>
              <a:rPr lang="el-GR" dirty="0" smtClean="0">
                <a:solidFill>
                  <a:schemeClr val="bg2"/>
                </a:solidFill>
              </a:rPr>
              <a:t>αγγειακής κάκωσης ή κάκωσης τραχείας (έξοδος φυσαλίδων αέρα από το τραύμα)</a:t>
            </a:r>
          </a:p>
          <a:p>
            <a:pPr lvl="1">
              <a:buNone/>
            </a:pPr>
            <a:r>
              <a:rPr lang="el-GR" dirty="0" smtClean="0">
                <a:solidFill>
                  <a:srgbClr val="FFC000"/>
                </a:solidFill>
              </a:rPr>
              <a:t>Άμεση μεταφορά στο χειρουργείο μετά </a:t>
            </a:r>
            <a:r>
              <a:rPr lang="en-US" dirty="0" smtClean="0">
                <a:solidFill>
                  <a:srgbClr val="FFC000"/>
                </a:solidFill>
              </a:rPr>
              <a:t>X-ray</a:t>
            </a:r>
            <a:endParaRPr lang="el-GR" dirty="0" smtClean="0">
              <a:solidFill>
                <a:srgbClr val="FFC000"/>
              </a:solidFill>
            </a:endParaRPr>
          </a:p>
          <a:p>
            <a:pPr lvl="1"/>
            <a:r>
              <a:rPr lang="el-GR" dirty="0" err="1" smtClean="0">
                <a:solidFill>
                  <a:schemeClr val="bg2"/>
                </a:solidFill>
              </a:rPr>
              <a:t>Αιμοδυναμικά</a:t>
            </a:r>
            <a:r>
              <a:rPr lang="el-GR" dirty="0" smtClean="0">
                <a:solidFill>
                  <a:schemeClr val="bg2"/>
                </a:solidFill>
              </a:rPr>
              <a:t> σταθεροί ασθενείς με </a:t>
            </a:r>
            <a:r>
              <a:rPr lang="en-US" dirty="0" smtClean="0">
                <a:solidFill>
                  <a:schemeClr val="bg2"/>
                </a:solidFill>
              </a:rPr>
              <a:t>GCS: </a:t>
            </a:r>
            <a:r>
              <a:rPr lang="el-GR" dirty="0" err="1" smtClean="0">
                <a:solidFill>
                  <a:schemeClr val="bg2"/>
                </a:solidFill>
              </a:rPr>
              <a:t>κφ</a:t>
            </a:r>
            <a:r>
              <a:rPr lang="el-GR" dirty="0" smtClean="0">
                <a:solidFill>
                  <a:schemeClr val="bg2"/>
                </a:solidFill>
              </a:rPr>
              <a:t> και χωρίς </a:t>
            </a:r>
            <a:r>
              <a:rPr lang="en-US" dirty="0" smtClean="0">
                <a:solidFill>
                  <a:schemeClr val="bg2"/>
                </a:solidFill>
              </a:rPr>
              <a:t>hard signs </a:t>
            </a:r>
            <a:r>
              <a:rPr lang="el-GR" dirty="0" smtClean="0">
                <a:solidFill>
                  <a:schemeClr val="bg2"/>
                </a:solidFill>
              </a:rPr>
              <a:t>αγγειακής κάκωσης</a:t>
            </a:r>
          </a:p>
          <a:p>
            <a:pPr lvl="1">
              <a:buNone/>
            </a:pPr>
            <a:r>
              <a:rPr lang="el-GR" dirty="0" smtClean="0">
                <a:solidFill>
                  <a:srgbClr val="FFC000"/>
                </a:solidFill>
              </a:rPr>
              <a:t>16-</a:t>
            </a:r>
            <a:r>
              <a:rPr lang="en-US" dirty="0" smtClean="0">
                <a:solidFill>
                  <a:srgbClr val="FFC000"/>
                </a:solidFill>
              </a:rPr>
              <a:t>slice CTA </a:t>
            </a:r>
            <a:r>
              <a:rPr lang="el-GR" dirty="0" smtClean="0">
                <a:solidFill>
                  <a:srgbClr val="FFC000"/>
                </a:solidFill>
              </a:rPr>
              <a:t>κεφαλής-αυχένα-θώρακος</a:t>
            </a:r>
          </a:p>
          <a:p>
            <a:pPr lvl="1"/>
            <a:r>
              <a:rPr lang="el-GR" dirty="0" smtClean="0">
                <a:solidFill>
                  <a:schemeClr val="bg2"/>
                </a:solidFill>
              </a:rPr>
              <a:t>Υποψία κάκωσης αεροφόρου-πεπτικής οδού</a:t>
            </a:r>
          </a:p>
          <a:p>
            <a:pPr lvl="2"/>
            <a:r>
              <a:rPr lang="el-GR" dirty="0" smtClean="0">
                <a:solidFill>
                  <a:schemeClr val="bg2"/>
                </a:solidFill>
              </a:rPr>
              <a:t>Βρογχοσκόπηση</a:t>
            </a:r>
          </a:p>
          <a:p>
            <a:pPr lvl="2"/>
            <a:r>
              <a:rPr lang="el-GR" dirty="0" smtClean="0">
                <a:solidFill>
                  <a:schemeClr val="bg2"/>
                </a:solidFill>
              </a:rPr>
              <a:t>Άκαμπτη </a:t>
            </a:r>
            <a:r>
              <a:rPr lang="el-GR" dirty="0" err="1" smtClean="0">
                <a:solidFill>
                  <a:schemeClr val="bg2"/>
                </a:solidFill>
              </a:rPr>
              <a:t>οισοφαγοσκόπηση</a:t>
            </a:r>
            <a:r>
              <a:rPr lang="el-GR" dirty="0" smtClean="0">
                <a:solidFill>
                  <a:schemeClr val="bg2"/>
                </a:solidFill>
              </a:rPr>
              <a:t> </a:t>
            </a:r>
          </a:p>
          <a:p>
            <a:pPr lvl="2"/>
            <a:r>
              <a:rPr lang="el-GR" dirty="0" smtClean="0">
                <a:solidFill>
                  <a:schemeClr val="bg2"/>
                </a:solidFill>
              </a:rPr>
              <a:t>Διάβαση ανώτερου πεπτικού</a:t>
            </a:r>
          </a:p>
          <a:p>
            <a:pPr>
              <a:buNone/>
            </a:pP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bg2"/>
                </a:solidFill>
              </a:rPr>
              <a:t>Θλαστικές κακώσεις: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Ίδια κλίμακα βαθμολόγησης</a:t>
            </a:r>
          </a:p>
          <a:p>
            <a:pPr lvl="1"/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90038"/>
            <a:ext cx="5458541" cy="40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436096" y="2780928"/>
            <a:ext cx="194421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Κίνδυνος ΑΕΕ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156176" y="4509120"/>
            <a:ext cx="79208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20%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148064" y="3933056"/>
            <a:ext cx="864096" cy="50405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5292080" y="4725144"/>
            <a:ext cx="792088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5004048" y="4941168"/>
            <a:ext cx="1080120" cy="6480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5148064" y="4941168"/>
            <a:ext cx="936104" cy="10801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5292080" y="5085184"/>
            <a:ext cx="864096" cy="13681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7380312" y="2780928"/>
            <a:ext cx="176368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θνητότητα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7956376" y="4509120"/>
            <a:ext cx="72008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8%</a:t>
            </a:r>
            <a:endParaRPr lang="el-GR" sz="2400" dirty="0">
              <a:solidFill>
                <a:srgbClr val="FFC000"/>
              </a:solidFill>
            </a:endParaRPr>
          </a:p>
        </p:txBody>
      </p:sp>
      <p:cxnSp>
        <p:nvCxnSpPr>
          <p:cNvPr id="28" name="27 - Ευθύγραμμο βέλος σύνδεσης"/>
          <p:cNvCxnSpPr>
            <a:stCxn id="25" idx="2"/>
            <a:endCxn id="26" idx="0"/>
          </p:cNvCxnSpPr>
          <p:nvPr/>
        </p:nvCxnSpPr>
        <p:spPr>
          <a:xfrm>
            <a:off x="8262156" y="3242593"/>
            <a:ext cx="54260" cy="12665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>
            <a:stCxn id="5" idx="2"/>
          </p:cNvCxnSpPr>
          <p:nvPr/>
        </p:nvCxnSpPr>
        <p:spPr>
          <a:xfrm>
            <a:off x="6408204" y="3242593"/>
            <a:ext cx="36004" cy="97849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l-GR" sz="2800" dirty="0" err="1" smtClean="0">
                <a:solidFill>
                  <a:srgbClr val="FF0000"/>
                </a:solidFill>
              </a:rPr>
              <a:t>γγειακή</a:t>
            </a:r>
            <a:r>
              <a:rPr lang="el-GR" sz="28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l-GR" sz="28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2800" dirty="0" smtClean="0">
                <a:solidFill>
                  <a:srgbClr val="FF0000"/>
                </a:solidFill>
              </a:rPr>
            </a:br>
            <a:r>
              <a:rPr lang="el-GR" sz="2800" dirty="0" smtClean="0">
                <a:solidFill>
                  <a:srgbClr val="FF0000"/>
                </a:solidFill>
              </a:rPr>
              <a:t>Υψηλού κινδύνου ασθενείς</a:t>
            </a:r>
            <a:endParaRPr lang="el-GR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3" y="1700807"/>
            <a:ext cx="9125052" cy="31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42910" y="535782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Κάταγμα αυχενικής μοίρας</a:t>
            </a:r>
            <a:r>
              <a:rPr lang="el-GR" sz="2400" dirty="0" smtClean="0">
                <a:solidFill>
                  <a:schemeClr val="bg1"/>
                </a:solidFill>
              </a:rPr>
              <a:t>: Ο πιο σημαντικός </a:t>
            </a:r>
            <a:r>
              <a:rPr lang="el-GR" sz="2400" dirty="0" err="1" smtClean="0">
                <a:solidFill>
                  <a:schemeClr val="bg1"/>
                </a:solidFill>
              </a:rPr>
              <a:t>προδιαθεσικός</a:t>
            </a:r>
            <a:r>
              <a:rPr lang="el-GR" sz="2400" dirty="0" smtClean="0">
                <a:solidFill>
                  <a:schemeClr val="bg1"/>
                </a:solidFill>
              </a:rPr>
              <a:t> παράγοντας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Ανατομική ταξινόμηση</a:t>
            </a:r>
            <a:endParaRPr lang="el-GR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3016"/>
            <a:ext cx="5342133" cy="523498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929454" y="2786058"/>
            <a:ext cx="178595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Συχνότητα εντόπισης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857884" y="478632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18%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715008" y="157161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 19%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814207" y="276895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47%</a:t>
            </a:r>
            <a:endParaRPr lang="el-GR" sz="2800" dirty="0">
              <a:solidFill>
                <a:srgbClr val="FFFF00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>
            <a:off x="5429256" y="1857364"/>
            <a:ext cx="35719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>
            <a:off x="5429256" y="3064766"/>
            <a:ext cx="35719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>
            <a:off x="5500694" y="5072074"/>
            <a:ext cx="35719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948264" y="3861048"/>
            <a:ext cx="180020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Συχνότερη κάκωση: Κοινή καρωτίδα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Συντηρητική αγωγή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Μόνο σε θλαστικές κακώσεις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Ηπαρίνη (    κίνδυνο ΑΕΕ από 20-35% σε 0-14%)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Αντένδειξη σε ηπαρίνη: χορήγηση ασπιρίνης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Επαναλαμβανόμενη νευρολογική εξέταση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Θεραπεία για 3-6 μήνες</a:t>
            </a:r>
          </a:p>
          <a:p>
            <a:pPr lvl="1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2843808" y="2276872"/>
            <a:ext cx="0" cy="3600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err="1" smtClean="0">
                <a:solidFill>
                  <a:srgbClr val="FF0000"/>
                </a:solidFill>
              </a:rPr>
              <a:t>Ενδαγγειακή</a:t>
            </a:r>
            <a:r>
              <a:rPr lang="el-GR" sz="3200" dirty="0" smtClean="0">
                <a:solidFill>
                  <a:srgbClr val="FF0000"/>
                </a:solidFill>
              </a:rPr>
              <a:t>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Εμβολισμός: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 Αιμορραγίας που δεν ελέγχθηκε στο χειρουργείο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Παλίνδρομης αιμορραγίας από το </a:t>
            </a:r>
            <a:r>
              <a:rPr lang="en-US" dirty="0" smtClean="0">
                <a:solidFill>
                  <a:schemeClr val="bg1"/>
                </a:solidFill>
              </a:rPr>
              <a:t>V3 </a:t>
            </a:r>
            <a:r>
              <a:rPr lang="el-GR" dirty="0" smtClean="0">
                <a:solidFill>
                  <a:schemeClr val="bg1"/>
                </a:solidFill>
              </a:rPr>
              <a:t>τμήμα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Ψευδοανευρύσματα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Stenting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Όταν συνυπάρχει απόφραξη άλλων </a:t>
            </a:r>
            <a:r>
              <a:rPr lang="el-GR" dirty="0" err="1" smtClean="0">
                <a:solidFill>
                  <a:schemeClr val="bg1"/>
                </a:solidFill>
              </a:rPr>
              <a:t>εξωκρανιακών</a:t>
            </a:r>
            <a:r>
              <a:rPr lang="el-GR" dirty="0" smtClean="0">
                <a:solidFill>
                  <a:schemeClr val="bg1"/>
                </a:solidFill>
              </a:rPr>
              <a:t> αγγείων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σπονδυλικών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Χειρουργική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Αντιμετώπιση αιμορραγίας κατά την χειρουργική διερεύνηση του τραύματος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50% χρειάστηκαν </a:t>
            </a:r>
            <a:r>
              <a:rPr lang="el-GR" smtClean="0">
                <a:solidFill>
                  <a:schemeClr val="bg1"/>
                </a:solidFill>
              </a:rPr>
              <a:t>συμπληρωματικό εμβολισμό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Μονόπλευρη απολίνωση: 3-5% ΑΕΕ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</a:t>
            </a:r>
            <a:r>
              <a:rPr lang="el-GR" sz="3200" smtClean="0">
                <a:solidFill>
                  <a:srgbClr val="FF0000"/>
                </a:solidFill>
              </a:rPr>
              <a:t>υποκλειδίων αρτηριών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Προνοσοκομειακή</a:t>
            </a:r>
            <a:r>
              <a:rPr lang="el-GR" dirty="0" smtClean="0">
                <a:solidFill>
                  <a:schemeClr val="bg1"/>
                </a:solidFill>
              </a:rPr>
              <a:t> θνητότητα: 50-80%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Ενδονοσοκομειακή</a:t>
            </a:r>
            <a:r>
              <a:rPr lang="el-GR" dirty="0" smtClean="0">
                <a:solidFill>
                  <a:schemeClr val="bg1"/>
                </a:solidFill>
              </a:rPr>
              <a:t>          »       : 15%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Θλαστικές: </a:t>
            </a:r>
            <a:r>
              <a:rPr lang="el-GR" dirty="0" err="1" smtClean="0">
                <a:solidFill>
                  <a:schemeClr val="bg1"/>
                </a:solidFill>
              </a:rPr>
              <a:t>Συνοδές</a:t>
            </a:r>
            <a:r>
              <a:rPr lang="el-GR" dirty="0" smtClean="0">
                <a:solidFill>
                  <a:schemeClr val="bg1"/>
                </a:solidFill>
              </a:rPr>
              <a:t> κακώσεις κλείδας, </a:t>
            </a:r>
            <a:r>
              <a:rPr lang="el-GR" dirty="0" err="1" smtClean="0">
                <a:solidFill>
                  <a:schemeClr val="bg1"/>
                </a:solidFill>
              </a:rPr>
              <a:t>μεσοθωρακίου</a:t>
            </a:r>
            <a:r>
              <a:rPr lang="el-GR" dirty="0" smtClean="0">
                <a:solidFill>
                  <a:schemeClr val="bg1"/>
                </a:solidFill>
              </a:rPr>
              <a:t> και θλάσεις </a:t>
            </a:r>
            <a:r>
              <a:rPr lang="el-GR" dirty="0" err="1" smtClean="0">
                <a:solidFill>
                  <a:schemeClr val="bg1"/>
                </a:solidFill>
              </a:rPr>
              <a:t>πνεύμονος</a:t>
            </a:r>
            <a:r>
              <a:rPr lang="el-GR" dirty="0" smtClean="0">
                <a:solidFill>
                  <a:schemeClr val="bg1"/>
                </a:solidFill>
              </a:rPr>
              <a:t> και </a:t>
            </a:r>
            <a:r>
              <a:rPr lang="el-GR" dirty="0" err="1" smtClean="0">
                <a:solidFill>
                  <a:schemeClr val="bg1"/>
                </a:solidFill>
              </a:rPr>
              <a:t>βραχιονίου</a:t>
            </a:r>
            <a:r>
              <a:rPr lang="el-GR" smtClean="0">
                <a:solidFill>
                  <a:schemeClr val="bg1"/>
                </a:solidFill>
              </a:rPr>
              <a:t> πλέγματος (70</a:t>
            </a:r>
            <a:r>
              <a:rPr lang="el-GR" dirty="0" smtClean="0">
                <a:solidFill>
                  <a:schemeClr val="bg1"/>
                </a:solidFill>
              </a:rPr>
              <a:t>%)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Συνήθως </a:t>
            </a:r>
            <a:r>
              <a:rPr lang="el-GR" dirty="0" err="1" smtClean="0">
                <a:solidFill>
                  <a:schemeClr val="bg1"/>
                </a:solidFill>
              </a:rPr>
              <a:t>διατιτραίνουσες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signs: </a:t>
            </a:r>
            <a:r>
              <a:rPr lang="el-GR" dirty="0" smtClean="0">
                <a:solidFill>
                  <a:schemeClr val="bg1"/>
                </a:solidFill>
              </a:rPr>
              <a:t>επείγουσα χειρουργική διερεύνηση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Soft signs:</a:t>
            </a:r>
            <a:r>
              <a:rPr lang="el-GR" dirty="0" smtClean="0">
                <a:solidFill>
                  <a:schemeClr val="bg1"/>
                </a:solidFill>
              </a:rPr>
              <a:t> Απεικονιστική διερεύνηση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Ψηλάφηση </a:t>
            </a:r>
            <a:r>
              <a:rPr lang="el-GR" dirty="0" err="1" smtClean="0">
                <a:solidFill>
                  <a:schemeClr val="bg1"/>
                </a:solidFill>
              </a:rPr>
              <a:t>σφύξεων</a:t>
            </a:r>
            <a:r>
              <a:rPr lang="el-GR" dirty="0" smtClean="0">
                <a:solidFill>
                  <a:schemeClr val="bg1"/>
                </a:solidFill>
              </a:rPr>
              <a:t> στη </a:t>
            </a:r>
            <a:r>
              <a:rPr lang="el-GR" dirty="0" err="1" smtClean="0">
                <a:solidFill>
                  <a:schemeClr val="bg1"/>
                </a:solidFill>
              </a:rPr>
              <a:t>κερκιδική</a:t>
            </a:r>
            <a:r>
              <a:rPr lang="el-GR" dirty="0" smtClean="0">
                <a:solidFill>
                  <a:schemeClr val="bg1"/>
                </a:solidFill>
              </a:rPr>
              <a:t> δεν αποκλείει αγγειακή κάκωση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l-GR" dirty="0" err="1" smtClean="0">
                <a:solidFill>
                  <a:srgbClr val="FF0000"/>
                </a:solidFill>
              </a:rPr>
              <a:t>γγειακή</a:t>
            </a:r>
            <a:r>
              <a:rPr lang="el-GR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Κάκωση υποκλειδίων αρτηριών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Αιμάτωμα που περιορίζεται από τον τοιχωματικό υπεζωκότα και προβάλει στον </a:t>
            </a:r>
            <a:r>
              <a:rPr lang="el-GR" dirty="0" err="1" smtClean="0">
                <a:solidFill>
                  <a:schemeClr val="bg1"/>
                </a:solidFill>
              </a:rPr>
              <a:t>υπερκλείδιο</a:t>
            </a:r>
            <a:r>
              <a:rPr lang="el-GR" dirty="0" smtClean="0">
                <a:solidFill>
                  <a:schemeClr val="bg1"/>
                </a:solidFill>
              </a:rPr>
              <a:t> βόθρο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Ασύμμετρος σφυγμός, νευρολογικό έλλειμμα </a:t>
            </a:r>
            <a:r>
              <a:rPr lang="en-US" dirty="0" smtClean="0">
                <a:solidFill>
                  <a:schemeClr val="bg1"/>
                </a:solidFill>
              </a:rPr>
              <a:t>CTA</a:t>
            </a:r>
            <a:r>
              <a:rPr lang="el-GR" dirty="0" smtClean="0">
                <a:solidFill>
                  <a:schemeClr val="bg1"/>
                </a:solidFill>
              </a:rPr>
              <a:t> τραχήλου, θώρακος , άνω άκρου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Ρήξη ενδοθηλίου, </a:t>
            </a:r>
            <a:r>
              <a:rPr lang="el-GR" dirty="0" err="1" smtClean="0">
                <a:solidFill>
                  <a:schemeClr val="bg1"/>
                </a:solidFill>
              </a:rPr>
              <a:t>ψευδοανεύρυσμα</a:t>
            </a:r>
            <a:r>
              <a:rPr lang="el-GR" dirty="0" smtClean="0">
                <a:solidFill>
                  <a:schemeClr val="bg1"/>
                </a:solidFill>
              </a:rPr>
              <a:t>, διαχωρισμό ή θρόμβωση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Το άνω άκρο σπάνια κάνει ισχαιμία λόγω της πλούσιας παράπλευρης κυκλοφορίας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50% συνοδός κάκωση υποκλειδίου φλέβας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υποκλειδίων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Συντηρητική αγωγή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Ρήξεις ενδοθηλίου και διαχωρισμοί που δεν προκαλούν μεγάλες στενώσεις: κλινική παρακολούθηση ± αντιπηκτική ή </a:t>
            </a:r>
            <a:r>
              <a:rPr lang="el-GR" dirty="0" err="1" smtClean="0">
                <a:solidFill>
                  <a:schemeClr val="bg1"/>
                </a:solidFill>
              </a:rPr>
              <a:t>αντιαιμοπεταλιακή</a:t>
            </a:r>
            <a:r>
              <a:rPr lang="el-GR" dirty="0" smtClean="0">
                <a:solidFill>
                  <a:schemeClr val="bg1"/>
                </a:solidFill>
              </a:rPr>
              <a:t> αγωγή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Εμβολικά</a:t>
            </a:r>
            <a:r>
              <a:rPr lang="el-GR" dirty="0" smtClean="0">
                <a:solidFill>
                  <a:schemeClr val="bg1"/>
                </a:solidFill>
              </a:rPr>
              <a:t> επεισόδια: αντιθρομβωτική αγωγή και αγγειογραφία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υποκλειδίων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err="1" smtClean="0">
                <a:solidFill>
                  <a:srgbClr val="FF0000"/>
                </a:solidFill>
              </a:rPr>
              <a:t>Ενδαγγειακή</a:t>
            </a:r>
            <a:r>
              <a:rPr lang="el-GR" sz="3200" dirty="0" smtClean="0">
                <a:solidFill>
                  <a:srgbClr val="FF0000"/>
                </a:solidFill>
              </a:rPr>
              <a:t>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42-50%: υποψήφιοι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Covered stents: </a:t>
            </a:r>
            <a:r>
              <a:rPr lang="el-GR" dirty="0" err="1" smtClean="0">
                <a:solidFill>
                  <a:schemeClr val="bg1"/>
                </a:solidFill>
              </a:rPr>
              <a:t>ψευδοανευρύσματα</a:t>
            </a:r>
            <a:r>
              <a:rPr lang="el-GR" dirty="0" smtClean="0">
                <a:solidFill>
                  <a:schemeClr val="bg1"/>
                </a:solidFill>
              </a:rPr>
              <a:t>, ρήξεις, </a:t>
            </a:r>
            <a:r>
              <a:rPr lang="el-GR" dirty="0" err="1" smtClean="0">
                <a:solidFill>
                  <a:schemeClr val="bg1"/>
                </a:solidFill>
              </a:rPr>
              <a:t>αρτηριοφλεβική</a:t>
            </a:r>
            <a:r>
              <a:rPr lang="el-GR" dirty="0" smtClean="0">
                <a:solidFill>
                  <a:schemeClr val="bg1"/>
                </a:solidFill>
              </a:rPr>
              <a:t> επικοινωνία, πλήρεις διατομές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Προσπέλαση από μηριαία ή </a:t>
            </a:r>
            <a:r>
              <a:rPr lang="el-GR" dirty="0" err="1" smtClean="0">
                <a:solidFill>
                  <a:schemeClr val="bg1"/>
                </a:solidFill>
              </a:rPr>
              <a:t>βραχιόνιο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Αποφυγή του κινδύνου κάκωσης </a:t>
            </a:r>
            <a:r>
              <a:rPr lang="el-GR" dirty="0" err="1" smtClean="0">
                <a:solidFill>
                  <a:schemeClr val="bg1"/>
                </a:solidFill>
              </a:rPr>
              <a:t>βραχιονίου</a:t>
            </a:r>
            <a:r>
              <a:rPr lang="el-GR" dirty="0" smtClean="0">
                <a:solidFill>
                  <a:schemeClr val="bg1"/>
                </a:solidFill>
              </a:rPr>
              <a:t> πλέγματος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υποκλειδίων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Χειρουργική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Προετοιμασία τραχήλου, θώρακος και βουβώνων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Μέση </a:t>
            </a:r>
            <a:r>
              <a:rPr lang="el-GR" dirty="0" err="1" smtClean="0">
                <a:solidFill>
                  <a:schemeClr val="bg1"/>
                </a:solidFill>
              </a:rPr>
              <a:t>στερνοτομή</a:t>
            </a:r>
            <a:r>
              <a:rPr lang="el-GR" dirty="0" smtClean="0">
                <a:solidFill>
                  <a:schemeClr val="bg1"/>
                </a:solidFill>
              </a:rPr>
              <a:t>: ανώνυμη και δεξιά υποκλείδιο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Υψηλή αρ </a:t>
            </a:r>
            <a:r>
              <a:rPr lang="el-GR" dirty="0" err="1" smtClean="0">
                <a:solidFill>
                  <a:schemeClr val="bg1"/>
                </a:solidFill>
              </a:rPr>
              <a:t>προσθιοπλάγια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θωρακοτομή</a:t>
            </a:r>
            <a:r>
              <a:rPr lang="el-GR" dirty="0" smtClean="0">
                <a:solidFill>
                  <a:schemeClr val="bg1"/>
                </a:solidFill>
              </a:rPr>
              <a:t>: αρ υποκλείδιο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Εναλλακτικά μπαλόνι αποκλεισμού από μηριαία ή </a:t>
            </a:r>
            <a:r>
              <a:rPr lang="el-GR" dirty="0" err="1" smtClean="0">
                <a:solidFill>
                  <a:schemeClr val="bg1"/>
                </a:solidFill>
              </a:rPr>
              <a:t>βραχιόνιο</a:t>
            </a:r>
            <a:r>
              <a:rPr lang="el-GR" dirty="0" smtClean="0">
                <a:solidFill>
                  <a:schemeClr val="bg1"/>
                </a:solidFill>
              </a:rPr>
              <a:t> και αγγειογραφία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Ενδαγγειακή</a:t>
            </a:r>
            <a:r>
              <a:rPr lang="el-GR" dirty="0" smtClean="0">
                <a:solidFill>
                  <a:schemeClr val="bg1"/>
                </a:solidFill>
              </a:rPr>
              <a:t> θεραπεία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Χειρουργική αποκατάσταση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υποκλειδίων αρτηριών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Χειρουργική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Απολίνωση υποκλειδίου: σπάνια ισχαιμία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Αποκατάσταση με </a:t>
            </a:r>
            <a:r>
              <a:rPr lang="en-US" dirty="0" smtClean="0">
                <a:solidFill>
                  <a:schemeClr val="bg1"/>
                </a:solidFill>
              </a:rPr>
              <a:t>PTFE </a:t>
            </a:r>
            <a:r>
              <a:rPr lang="el-GR" dirty="0" smtClean="0">
                <a:solidFill>
                  <a:schemeClr val="bg1"/>
                </a:solidFill>
              </a:rPr>
              <a:t>μόσχευμα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Επιμολυσμένο πεδίο: σαφηνής, έσω </a:t>
            </a:r>
            <a:r>
              <a:rPr lang="el-GR" dirty="0" err="1" smtClean="0">
                <a:solidFill>
                  <a:schemeClr val="bg1"/>
                </a:solidFill>
              </a:rPr>
              <a:t>σφαγίτιδα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l-GR" dirty="0" err="1" smtClean="0">
                <a:solidFill>
                  <a:schemeClr val="bg1"/>
                </a:solidFill>
              </a:rPr>
              <a:t>επιπολής</a:t>
            </a:r>
            <a:r>
              <a:rPr lang="el-GR" dirty="0" smtClean="0">
                <a:solidFill>
                  <a:schemeClr val="bg1"/>
                </a:solidFill>
              </a:rPr>
              <a:t> μηριαία αρτηρία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φλεβών τραχήλου</a:t>
            </a:r>
            <a:br>
              <a:rPr lang="el-GR" sz="3200" dirty="0" smtClean="0">
                <a:solidFill>
                  <a:srgbClr val="FF0000"/>
                </a:solidFill>
              </a:rPr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Συνήθως </a:t>
            </a:r>
            <a:r>
              <a:rPr lang="el-GR" dirty="0" err="1" smtClean="0">
                <a:solidFill>
                  <a:schemeClr val="bg1"/>
                </a:solidFill>
              </a:rPr>
              <a:t>διατιτραίνουσες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Σπάνια θλαστικές σε συνδυασμό με κατάγματα κλείδας και στέρνου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Hard </a:t>
            </a:r>
            <a:r>
              <a:rPr lang="el-GR" dirty="0" smtClean="0">
                <a:solidFill>
                  <a:schemeClr val="bg1"/>
                </a:solidFill>
              </a:rPr>
              <a:t>ή </a:t>
            </a:r>
            <a:r>
              <a:rPr lang="en-US" dirty="0" smtClean="0">
                <a:solidFill>
                  <a:schemeClr val="bg1"/>
                </a:solidFill>
              </a:rPr>
              <a:t>Soft signs</a:t>
            </a:r>
            <a:r>
              <a:rPr lang="el-GR" dirty="0" smtClean="0">
                <a:solidFill>
                  <a:schemeClr val="bg1"/>
                </a:solidFill>
              </a:rPr>
              <a:t>, σπάνια υπόταση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CTA: </a:t>
            </a:r>
            <a:r>
              <a:rPr lang="el-GR" dirty="0" smtClean="0">
                <a:solidFill>
                  <a:schemeClr val="bg1"/>
                </a:solidFill>
              </a:rPr>
              <a:t>Καθυστερημένες λήψεις (30</a:t>
            </a:r>
            <a:r>
              <a:rPr lang="en-US" dirty="0" smtClean="0">
                <a:solidFill>
                  <a:schemeClr val="bg1"/>
                </a:solidFill>
              </a:rPr>
              <a:t>sec – 3 min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Ενδαγγειακή</a:t>
            </a:r>
            <a:r>
              <a:rPr lang="el-GR" dirty="0" smtClean="0">
                <a:solidFill>
                  <a:schemeClr val="bg1"/>
                </a:solidFill>
              </a:rPr>
              <a:t> αποκατάσταση: υποκλείδιο και άνω κοίλη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Κλινική εικόνα αγγειακής κάκωσης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‘Hard signs’ </a:t>
            </a:r>
            <a:r>
              <a:rPr lang="el-GR" dirty="0" smtClean="0">
                <a:solidFill>
                  <a:srgbClr val="FFFF00"/>
                </a:solidFill>
              </a:rPr>
              <a:t>         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Χειρουργική διερεύνηση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Σφύζουσα </a:t>
            </a:r>
            <a:r>
              <a:rPr lang="el-GR" u="sng" dirty="0" smtClean="0">
                <a:solidFill>
                  <a:schemeClr val="bg1"/>
                </a:solidFill>
              </a:rPr>
              <a:t>αιμορραγία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Επεκτεινόμενο αιμάτωμα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Shock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Επιμένουσα υπόταση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Φύσημα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Απουσία </a:t>
            </a:r>
            <a:r>
              <a:rPr lang="el-GR" dirty="0" err="1" smtClean="0">
                <a:solidFill>
                  <a:schemeClr val="bg1"/>
                </a:solidFill>
              </a:rPr>
              <a:t>σφύξεων</a:t>
            </a:r>
            <a:r>
              <a:rPr lang="el-GR" dirty="0" smtClean="0">
                <a:solidFill>
                  <a:schemeClr val="bg1"/>
                </a:solidFill>
              </a:rPr>
              <a:t> με σταθερό ή επιδεινούμενο νευρολογικό έλλειμμα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Πιθανότητα κάκωσης: 97%</a:t>
            </a: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>
            <a:off x="3143240" y="1857364"/>
            <a:ext cx="42862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220072" y="2492896"/>
            <a:ext cx="3923928" cy="576064"/>
            <a:chOff x="528" y="1526"/>
            <a:chExt cx="2712" cy="436"/>
          </a:xfrm>
        </p:grpSpPr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528" y="1536"/>
              <a:ext cx="380" cy="42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048" y="1536"/>
              <a:ext cx="380" cy="426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2304" y="1536"/>
              <a:ext cx="380" cy="426"/>
            </a:xfrm>
            <a:prstGeom prst="cube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9" name="AutoShape 28"/>
            <p:cNvSpPr>
              <a:spLocks noChangeArrowheads="1"/>
            </p:cNvSpPr>
            <p:nvPr/>
          </p:nvSpPr>
          <p:spPr bwMode="auto">
            <a:xfrm>
              <a:off x="2860" y="1526"/>
              <a:ext cx="380" cy="42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705545" y="2097886"/>
            <a:ext cx="904875" cy="1014413"/>
            <a:chOff x="1564" y="1396"/>
            <a:chExt cx="570" cy="639"/>
          </a:xfrm>
        </p:grpSpPr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1564" y="1396"/>
              <a:ext cx="570" cy="639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3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598" y="1571"/>
              <a:ext cx="1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Calibri" pitchFamily="34" charset="0"/>
                </a:rPr>
                <a:t>C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1584" y="1560"/>
              <a:ext cx="3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latin typeface="Calibri" pitchFamily="34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l-GR" sz="3200" dirty="0" err="1" smtClean="0">
                <a:solidFill>
                  <a:srgbClr val="FF0000"/>
                </a:solidFill>
              </a:rPr>
              <a:t>γγειακή</a:t>
            </a:r>
            <a:r>
              <a:rPr lang="el-GR" sz="3200" dirty="0" smtClean="0">
                <a:solidFill>
                  <a:srgbClr val="FF0000"/>
                </a:solidFill>
              </a:rPr>
              <a:t> κάκωση τραχήλου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Κάκωση φλεβών τραχήλου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Χειρουργική θεραπεία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Ασθενής σε σοβαρή κατάσταση: απολίνωση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Πολύ σπάνια εγκεφαλικό οίδημα μετά απολίνωση και των 2 </a:t>
            </a:r>
            <a:r>
              <a:rPr lang="el-GR" dirty="0" err="1" smtClean="0">
                <a:solidFill>
                  <a:schemeClr val="bg1"/>
                </a:solidFill>
              </a:rPr>
              <a:t>σφαγίτιδων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Αποκατάσταση </a:t>
            </a:r>
            <a:r>
              <a:rPr lang="el-GR" dirty="0" err="1" smtClean="0">
                <a:solidFill>
                  <a:schemeClr val="bg1"/>
                </a:solidFill>
              </a:rPr>
              <a:t>σφαγίτιδας</a:t>
            </a:r>
            <a:r>
              <a:rPr lang="el-GR" dirty="0" smtClean="0">
                <a:solidFill>
                  <a:schemeClr val="bg1"/>
                </a:solidFill>
              </a:rPr>
              <a:t> με </a:t>
            </a:r>
            <a:r>
              <a:rPr lang="en-US" dirty="0" smtClean="0">
                <a:solidFill>
                  <a:schemeClr val="bg1"/>
                </a:solidFill>
              </a:rPr>
              <a:t>spiral vein grafts </a:t>
            </a:r>
            <a:r>
              <a:rPr lang="el-GR" dirty="0" smtClean="0">
                <a:solidFill>
                  <a:schemeClr val="bg1"/>
                </a:solidFill>
              </a:rPr>
              <a:t>ή </a:t>
            </a:r>
            <a:r>
              <a:rPr lang="en-US" dirty="0" smtClean="0">
                <a:solidFill>
                  <a:schemeClr val="bg1"/>
                </a:solidFill>
              </a:rPr>
              <a:t>PTFE </a:t>
            </a:r>
            <a:r>
              <a:rPr lang="el-GR" dirty="0" smtClean="0">
                <a:solidFill>
                  <a:schemeClr val="bg1"/>
                </a:solidFill>
              </a:rPr>
              <a:t>με δακτυλίους: βατότητα 64% στους 18 μήνες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Απολίνωση υποκλειδίου φλέβας: ανύψωση άκρου και ελαστική περίδεση, ύφεση οιδήματος σε 7-10 μέρες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Απ’ευθείας</a:t>
            </a:r>
            <a:r>
              <a:rPr lang="el-GR" dirty="0" smtClean="0">
                <a:solidFill>
                  <a:schemeClr val="bg1"/>
                </a:solidFill>
              </a:rPr>
              <a:t> συρραφή &lt;50% διατομή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Κίνδυνος θρόμβωσης, </a:t>
            </a:r>
            <a:r>
              <a:rPr lang="el-GR" smtClean="0">
                <a:solidFill>
                  <a:schemeClr val="bg1"/>
                </a:solidFill>
              </a:rPr>
              <a:t>θρομβοπροφύλαξη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CT\29188 STATHELOS\STATHELOS_VASILIOS\30_12_2015_2_43_34___\IMG-0002-00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3429000"/>
          </a:xfrm>
          <a:prstGeom prst="rect">
            <a:avLst/>
          </a:prstGeom>
          <a:noFill/>
        </p:spPr>
      </p:pic>
      <p:pic>
        <p:nvPicPr>
          <p:cNvPr id="1028" name="Picture 4" descr="D:\CT\29188 STATHELOS\STATHELOS_VASILIOS\30_12_2015_2_43_34___\IMG-0009-000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3429000" cy="3429000"/>
          </a:xfrm>
          <a:prstGeom prst="rect">
            <a:avLst/>
          </a:prstGeom>
          <a:noFill/>
        </p:spPr>
      </p:pic>
      <p:pic>
        <p:nvPicPr>
          <p:cNvPr id="1029" name="Picture 5" descr="D:\CT\29188 STATHELOS\STATHELOS_VASILIOS\30_12_2015_2_43_34___\IMG-0013-000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3500438" cy="3500438"/>
          </a:xfrm>
          <a:prstGeom prst="rect">
            <a:avLst/>
          </a:prstGeom>
          <a:noFill/>
        </p:spPr>
      </p:pic>
      <p:pic>
        <p:nvPicPr>
          <p:cNvPr id="1030" name="Picture 6" descr="D:\CT\29188 STATHELOS\STATHELOS_VASILIOS\30_12_2015_2_43_34___\IMG-0016-000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84" y="3429000"/>
            <a:ext cx="3429000" cy="342900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929454" y="1428736"/>
            <a:ext cx="2214546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err="1" smtClean="0">
                <a:solidFill>
                  <a:srgbClr val="FFFF00"/>
                </a:solidFill>
              </a:rPr>
              <a:t>Ιατρογενής</a:t>
            </a:r>
            <a:r>
              <a:rPr lang="el-GR" sz="2800" dirty="0" smtClean="0">
                <a:solidFill>
                  <a:srgbClr val="FFFF00"/>
                </a:solidFill>
              </a:rPr>
              <a:t> κάκωση καρωτίδας-υποκλειδίου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Arial" charset="0"/>
              </a:rPr>
              <a:t>Θρόμβωση κοινής καρωτίδας</a:t>
            </a:r>
            <a:endParaRPr lang="el-GR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Γυναίκα 30 χρ.</a:t>
            </a:r>
          </a:p>
          <a:p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Τροχαίο, συνοδηγός</a:t>
            </a:r>
          </a:p>
          <a:p>
            <a:r>
              <a:rPr lang="el-GR" sz="2800" i="1" dirty="0" err="1">
                <a:solidFill>
                  <a:schemeClr val="bg1"/>
                </a:solidFill>
                <a:latin typeface="Arial" charset="0"/>
              </a:rPr>
              <a:t>Νύσσον</a:t>
            </a:r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 τραύμα τραχήλου, κάμψη-υπερέκταση κεφαλής</a:t>
            </a:r>
          </a:p>
          <a:p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Αντιμετώπιση σε άλλο Νοσοκομείο με άμεση διασωλήνωση, αιμόσταση και διακομιδή μετά 8 ώρες.</a:t>
            </a:r>
          </a:p>
          <a:p>
            <a:endParaRPr lang="el-GR" sz="28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35204" name="Picture 4" descr="DSC00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628775"/>
            <a:ext cx="1800225" cy="1350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  <a:latin typeface="Arial" charset="0"/>
              </a:rPr>
              <a:t>Θρόμβωση κοινής καρωτίδας</a:t>
            </a:r>
            <a:endParaRPr lang="el-GR" sz="3600" b="1" i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5181600" cy="4114800"/>
          </a:xfrm>
        </p:spPr>
        <p:txBody>
          <a:bodyPr/>
          <a:lstStyle/>
          <a:p>
            <a:r>
              <a:rPr lang="en-US" sz="2800" i="1" dirty="0">
                <a:solidFill>
                  <a:schemeClr val="bg1"/>
                </a:solidFill>
                <a:latin typeface="Arial" charset="0"/>
              </a:rPr>
              <a:t>CT </a:t>
            </a:r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εγκεφάλου: </a:t>
            </a:r>
            <a:r>
              <a:rPr lang="el-GR" sz="2800" i="1" dirty="0" err="1">
                <a:solidFill>
                  <a:schemeClr val="bg1"/>
                </a:solidFill>
                <a:latin typeface="Arial" charset="0"/>
              </a:rPr>
              <a:t>κφ</a:t>
            </a:r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 charset="0"/>
              </a:rPr>
              <a:t>CTA </a:t>
            </a:r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καρωτίδων: θρόμβωση αρ. κοινής καρωτίδας</a:t>
            </a:r>
          </a:p>
          <a:p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Συντηρητική αντιμετώπιση με αντιπηκτική αγωγή για 3 μήνες</a:t>
            </a:r>
          </a:p>
          <a:p>
            <a:r>
              <a:rPr lang="el-GR" sz="2800" i="1" dirty="0">
                <a:solidFill>
                  <a:schemeClr val="bg1"/>
                </a:solidFill>
                <a:latin typeface="Arial" charset="0"/>
              </a:rPr>
              <a:t>Ομαλή πορεία</a:t>
            </a:r>
          </a:p>
          <a:p>
            <a:endParaRPr lang="el-GR" sz="28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36228" name="Picture 4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00213"/>
            <a:ext cx="2520950" cy="2520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36229" name="Picture 5" descr="imag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149725"/>
            <a:ext cx="2520950" cy="2520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4716463" y="3213100"/>
            <a:ext cx="1584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Ρήξη κοινής καρωτίδας-σφαγίτιδας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CT\459081 RADKOVA\DSC0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810027" cy="2857520"/>
          </a:xfrm>
          <a:prstGeom prst="rect">
            <a:avLst/>
          </a:prstGeom>
          <a:noFill/>
        </p:spPr>
      </p:pic>
      <p:pic>
        <p:nvPicPr>
          <p:cNvPr id="6" name="Picture 2" descr="D:\CT\459081 RADKOVA\DSC01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129" y="4648597"/>
            <a:ext cx="2945871" cy="2209403"/>
          </a:xfrm>
          <a:prstGeom prst="rect">
            <a:avLst/>
          </a:prstGeom>
          <a:noFill/>
        </p:spPr>
      </p:pic>
      <p:pic>
        <p:nvPicPr>
          <p:cNvPr id="5123" name="Picture 3" descr="D:\CT\459081 RADKOVA\image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2947974" cy="294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Ψευδοανεύρυσμα</a:t>
            </a:r>
            <a:r>
              <a:rPr lang="el-GR" dirty="0" smtClean="0">
                <a:solidFill>
                  <a:srgbClr val="FF0000"/>
                </a:solidFill>
              </a:rPr>
              <a:t> κοινής καρωτίδας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CT\658011 CAROTID PSEUDO\100_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2952138" cy="2214578"/>
          </a:xfrm>
          <a:prstGeom prst="rect">
            <a:avLst/>
          </a:prstGeom>
          <a:noFill/>
        </p:spPr>
      </p:pic>
      <p:pic>
        <p:nvPicPr>
          <p:cNvPr id="7172" name="Picture 4" descr="D:\CT\658011 CAROTID PSEUDO\100_1370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71612"/>
            <a:ext cx="2857520" cy="2143140"/>
          </a:xfrm>
          <a:prstGeom prst="rect">
            <a:avLst/>
          </a:prstGeom>
          <a:noFill/>
        </p:spPr>
      </p:pic>
      <p:pic>
        <p:nvPicPr>
          <p:cNvPr id="7173" name="Picture 5" descr="D:\CT\658011 CAROTID PSEUDO\100_1374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743" y="4286256"/>
            <a:ext cx="3428257" cy="2571744"/>
          </a:xfrm>
          <a:prstGeom prst="rect">
            <a:avLst/>
          </a:prstGeom>
          <a:noFill/>
        </p:spPr>
      </p:pic>
      <p:pic>
        <p:nvPicPr>
          <p:cNvPr id="7174" name="Picture 6" descr="D:\CT\658011 CAROTID PSEUDO\9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64"/>
            <a:ext cx="2571736" cy="2571736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307305"/>
            <a:ext cx="2550695" cy="25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308304" y="4941168"/>
            <a:ext cx="79208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caroti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CT\SEGKIOUL RAMANTANOVA ΣΕΓΚΙΟΥΛ ΡΑΜΑΝΤΑΝΟΒΑ\IMFAR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86" y="2357430"/>
            <a:ext cx="450057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00B050"/>
                </a:solidFill>
              </a:rPr>
              <a:t> Κλινική εικόνα αγγειακής κάκωσης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‘Soft signs’</a:t>
            </a:r>
            <a:r>
              <a:rPr lang="el-GR" dirty="0" smtClean="0">
                <a:solidFill>
                  <a:srgbClr val="FFFF00"/>
                </a:solidFill>
              </a:rPr>
              <a:t>  (Απεικόνιση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παρακολούθησης)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Σταθερό αιμάτωμα</a:t>
            </a:r>
          </a:p>
          <a:p>
            <a:pPr lvl="1"/>
            <a:r>
              <a:rPr lang="el-GR" u="sng" dirty="0" smtClean="0">
                <a:solidFill>
                  <a:schemeClr val="bg1"/>
                </a:solidFill>
              </a:rPr>
              <a:t>Γειτνίαση με αγγειακές δομές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Κάκωση νεύρου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Διαφορά πίεσης στα άνω άκρα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Ιστορικό αιμορραγίας στον τόπο του ατυχήματος</a:t>
            </a:r>
          </a:p>
          <a:p>
            <a:pPr lvl="1"/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Πιθανότητα κάκωσης: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sz="3600" dirty="0" smtClean="0">
                <a:solidFill>
                  <a:srgbClr val="00B050"/>
                </a:solidFill>
              </a:rPr>
              <a:t>Κλινική εικόνα κάκωσης τραχείας-οισοφάγου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‘Hard signs’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κάκωσης τραχειοβρογχικού δένδρου       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Χειρουργική διερεύνηση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Αναπνευστική δυσχέρεια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Έξοδος φυσαλίδων αέρα από το τραύμα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‘</a:t>
            </a:r>
            <a:r>
              <a:rPr lang="en-US" dirty="0" smtClean="0">
                <a:solidFill>
                  <a:schemeClr val="bg1"/>
                </a:solidFill>
              </a:rPr>
              <a:t>sucking wound</a:t>
            </a:r>
            <a:r>
              <a:rPr lang="el-GR" dirty="0" smtClean="0">
                <a:solidFill>
                  <a:schemeClr val="bg1"/>
                </a:solidFill>
              </a:rPr>
              <a:t>’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Αιμάτωμα που πιέζει την αεροφόρο οδό</a:t>
            </a:r>
            <a:endParaRPr lang="el-GR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‘Soft signs’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κάκωσης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τραχήλου: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Επώδυνη κατάποση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Υποδόριο εμφύσημα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Αιματέμεση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Κάκωση νεύρου 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l-GR" dirty="0" smtClean="0">
                <a:solidFill>
                  <a:schemeClr val="bg1"/>
                </a:solidFill>
              </a:rPr>
              <a:t>Κρανιακά νεύρα (</a:t>
            </a:r>
            <a:r>
              <a:rPr lang="en-US" dirty="0" smtClean="0">
                <a:solidFill>
                  <a:schemeClr val="bg1"/>
                </a:solidFill>
              </a:rPr>
              <a:t>IX, X, XI, XII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l-GR" dirty="0" err="1" smtClean="0">
                <a:solidFill>
                  <a:schemeClr val="bg1"/>
                </a:solidFill>
              </a:rPr>
              <a:t>Βραχιόνιο</a:t>
            </a:r>
            <a:r>
              <a:rPr lang="el-GR" dirty="0" smtClean="0">
                <a:solidFill>
                  <a:schemeClr val="bg1"/>
                </a:solidFill>
              </a:rPr>
              <a:t> πλέγμα (μασχαλιαίο, </a:t>
            </a:r>
            <a:r>
              <a:rPr lang="el-GR" dirty="0" err="1" smtClean="0">
                <a:solidFill>
                  <a:schemeClr val="bg1"/>
                </a:solidFill>
              </a:rPr>
              <a:t>μυοδερματικό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</a:p>
          <a:p>
            <a:pPr lvl="2">
              <a:buNone/>
            </a:pPr>
            <a:r>
              <a:rPr lang="el-GR" dirty="0" smtClean="0">
                <a:solidFill>
                  <a:schemeClr val="bg1"/>
                </a:solidFill>
              </a:rPr>
              <a:t>	</a:t>
            </a:r>
            <a:r>
              <a:rPr lang="el-GR" dirty="0" err="1" smtClean="0">
                <a:solidFill>
                  <a:schemeClr val="bg1"/>
                </a:solidFill>
              </a:rPr>
              <a:t>κερκιδικό</a:t>
            </a:r>
            <a:r>
              <a:rPr lang="el-GR" dirty="0" smtClean="0">
                <a:solidFill>
                  <a:schemeClr val="bg1"/>
                </a:solidFill>
              </a:rPr>
              <a:t>, μέσο και ωλένιο)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6444208" y="1772816"/>
            <a:ext cx="42862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321" y="2132856"/>
            <a:ext cx="260367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263" y="3879669"/>
            <a:ext cx="1815738" cy="12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1327" y="5137499"/>
            <a:ext cx="1802674" cy="172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Διατιτραίνων</a:t>
            </a:r>
            <a:r>
              <a:rPr lang="el-GR" dirty="0" smtClean="0">
                <a:solidFill>
                  <a:srgbClr val="FF0000"/>
                </a:solidFill>
              </a:rPr>
              <a:t> τραύμα τραχήλου-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rgbClr val="00B050"/>
                </a:solidFill>
              </a:rPr>
              <a:t>Φυσική εξέταση 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Η λεπτομερής κλινική εξέταση αναγνωρίζει τους ασθενείς με αγγειακή κάκωση που χρειάζονται θεραπεία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Φυσική εξέταση χωρίς παθολογικά ευρήματα έχει </a:t>
            </a:r>
            <a:r>
              <a:rPr lang="el-GR" dirty="0" smtClean="0">
                <a:solidFill>
                  <a:srgbClr val="FFFF00"/>
                </a:solidFill>
              </a:rPr>
              <a:t>90-100%</a:t>
            </a:r>
            <a:r>
              <a:rPr lang="el-GR" dirty="0" smtClean="0">
                <a:solidFill>
                  <a:schemeClr val="bg1"/>
                </a:solidFill>
              </a:rPr>
              <a:t> αρνητική προγνωστική αξία για αγγειακή κάκωση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2174</Words>
  <Application>Microsoft Office PowerPoint</Application>
  <PresentationFormat>Προβολή στην οθόνη (4:3)</PresentationFormat>
  <Paragraphs>437</Paragraphs>
  <Slides>66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7" baseType="lpstr">
      <vt:lpstr>Θέμα του Office</vt:lpstr>
      <vt:lpstr>ΤΡΑΥΜΑ ΤΡΑΧΗΛΟΥ</vt:lpstr>
      <vt:lpstr>Διαφάνεια 2</vt:lpstr>
      <vt:lpstr>Τραύμα τραχήλου</vt:lpstr>
      <vt:lpstr>Διατιτραίνων τραύμα τραχήλου- Αίτια</vt:lpstr>
      <vt:lpstr>Διατιτραίνων τραύμα τραχήλου-  Ανατομική ταξινόμηση</vt:lpstr>
      <vt:lpstr>Διατιτραίνων τραύμα τραχήλου-  Κλινική εικόνα αγγειακής κάκωσης</vt:lpstr>
      <vt:lpstr>Διατιτραίνων τραύμα τραχήλου-   Κλινική εικόνα αγγειακής κάκωσης</vt:lpstr>
      <vt:lpstr>Διατιτραίνων τραύμα τραχήλου-   Κλινική εικόνα κάκωσης τραχείας-οισοφάγου</vt:lpstr>
      <vt:lpstr>Διατιτραίνων τραύμα τραχήλου-   Φυσική εξέταση </vt:lpstr>
      <vt:lpstr>Διαφάνεια 10</vt:lpstr>
      <vt:lpstr>Διαφάνεια 11</vt:lpstr>
      <vt:lpstr>Διατιτραίνων τραύμα τραχήλου-  Αντιμετώπιση</vt:lpstr>
      <vt:lpstr>Διατιτραίνων τραύμα τραχήλου- Διερεύνηση με CT</vt:lpstr>
      <vt:lpstr>Διατιτραίνων τραύμα τραχήλου- Διερεύνηση με U/S</vt:lpstr>
      <vt:lpstr>Διατιτραίνων τραύμα τραχήλου-  Συντηρητική αγωγή</vt:lpstr>
      <vt:lpstr>Διατιτραίνων τραύμα τραχήλου-  Νευρολογική συνδρομή</vt:lpstr>
      <vt:lpstr>Διατιτραίνων τραύμα τραχήλου-  Νευρολογική συνδρομή</vt:lpstr>
      <vt:lpstr>Διατιτραίνων τραύμα τραχήλου-  Επεμβατική θεραπεία</vt:lpstr>
      <vt:lpstr>Διαφάνεια 19</vt:lpstr>
      <vt:lpstr>Διατιτραίνων τραύμα τραχήλου-  Χειρουργική Τεχνική</vt:lpstr>
      <vt:lpstr>Διατιτραίνων τραύμα τραχήλου-  Χειρουργική Τεχνική</vt:lpstr>
      <vt:lpstr>Διατιτραίνων τραύμα τραχήλου-  Χειρουργική Τεχνική</vt:lpstr>
      <vt:lpstr>Διατιτραίνων τραύμα τραχήλου-  Χειρουργική Τεχνική</vt:lpstr>
      <vt:lpstr>Διατιτραίνων τραύμα τραχήλου-  Χειρουργική Τεχνική</vt:lpstr>
      <vt:lpstr>Θλαστικό τραύμα τραχήλου Επιδημιολογία αγγειακού τραύματος</vt:lpstr>
      <vt:lpstr>Θλαστικό τραύμα τραχήλου Επιδημιολογία αγγειακού τραύματος </vt:lpstr>
      <vt:lpstr>Θλαστικό τραύμα τραχήλου Κλινική εικόνα αγγειακού τραύματος</vt:lpstr>
      <vt:lpstr>Θλαστικό τραύμα τραχήλου Κλινική εικόνα αγγειακού τραύματος</vt:lpstr>
      <vt:lpstr>Θλαστικό τραύμα τραχήλου  Ασυμπτωματικοί ασθενείς Υψηλού κινδύνου για BCI</vt:lpstr>
      <vt:lpstr>Θλαστικό τραύμα τραχήλου  Απεικόνιση αγγειακής κάκωσης</vt:lpstr>
      <vt:lpstr>Θλαστική αγγειακή κάκωση τραχήλου Απεικονιστικές μέθοδοι</vt:lpstr>
      <vt:lpstr>Θλαστικό τραύμα τραχήλου  Κλίμακα βαθμολόγησης</vt:lpstr>
      <vt:lpstr>Διαφάνεια 33</vt:lpstr>
      <vt:lpstr>Θλαστική αγγειακή κάκωση τραχήλου Θεραπεία</vt:lpstr>
      <vt:lpstr>Θλαστική αγγειακή κάκωση τραχήλου Συντηρητική αγωγή</vt:lpstr>
      <vt:lpstr>Θλαστική αγγειακή κάκωση τραχήλου 3-μήνες πρόγνωση</vt:lpstr>
      <vt:lpstr>Διαφάνεια 37</vt:lpstr>
      <vt:lpstr>Διαφάνεια 38</vt:lpstr>
      <vt:lpstr>Θλαστική αγγειακή κάκωση τραχήλου Θεραπεία</vt:lpstr>
      <vt:lpstr>Θλαστική αγγειακή κάκωση τραχήλου Ενδαγγειακή αποκατάσταση</vt:lpstr>
      <vt:lpstr>Θλαστική αγγειακή κάκωση τραχήλου Ανοικτή αποκατάσταση</vt:lpstr>
      <vt:lpstr>Θλαστική αγγειακή κάκωση τραχήλου Θεραπεία</vt:lpstr>
      <vt:lpstr>Θλαστική αγγειακή κάκωση τραχήλου Θεραπεία</vt:lpstr>
      <vt:lpstr>Aγγειακή κάκωση τραχήλου  Κάκωση σπονδυλικών αρτηριών</vt:lpstr>
      <vt:lpstr>Διαφάνεια 45</vt:lpstr>
      <vt:lpstr>Aγγειακή κάκωση τραχήλου  Κάκωση σπονδυλικών αρτηριών Κλινική εικόνα</vt:lpstr>
      <vt:lpstr>Aγγειακή κάκωση τραχήλου  Κάκωση σπονδυλικών αρτηριών Διαγνωστική διερεύνηση</vt:lpstr>
      <vt:lpstr>Aγγειακή κάκωση τραχήλου  Κάκωση σπονδυλικών αρτηριών</vt:lpstr>
      <vt:lpstr>Aγγειακή κάκωση τραχήλου  Κάκωση σπονδυλικών αρτηριών Υψηλού κινδύνου ασθενείς</vt:lpstr>
      <vt:lpstr>Aγγειακή κάκωση τραχήλου  Κάκωση σπονδυλικών αρτηριών Συντηρητική αγωγή</vt:lpstr>
      <vt:lpstr>Aγγειακή κάκωση τραχήλου  Κάκωση σπονδυλικών αρτηριών Ενδαγγειακή θεραπεία</vt:lpstr>
      <vt:lpstr>Aγγειακή κάκωση τραχήλου  Κάκωση σπονδυλικών αρτηριών Χειρουργική θεραπεία</vt:lpstr>
      <vt:lpstr>Aγγειακή κάκωση τραχήλου  Κάκωση υποκλειδίων αρτηριών</vt:lpstr>
      <vt:lpstr>Aγγειακή κάκωση τραχήλου  Κάκωση υποκλειδίων αρτηριών</vt:lpstr>
      <vt:lpstr>Aγγειακή κάκωση τραχήλου  Κάκωση υποκλειδίων αρτηριών Συντηρητική αγωγή</vt:lpstr>
      <vt:lpstr>Aγγειακή κάκωση τραχήλου  Κάκωση υποκλειδίων αρτηριών Ενδαγγειακή θεραπεία</vt:lpstr>
      <vt:lpstr>Aγγειακή κάκωση τραχήλου  Κάκωση υποκλειδίων αρτηριών Χειρουργική θεραπεία</vt:lpstr>
      <vt:lpstr>Aγγειακή κάκωση τραχήλου  Κάκωση υποκλειδίων αρτηριών Χειρουργική θεραπεία</vt:lpstr>
      <vt:lpstr>Aγγειακή κάκωση τραχήλου  Κάκωση φλεβών τραχήλου </vt:lpstr>
      <vt:lpstr>Aγγειακή κάκωση τραχήλου  Κάκωση φλεβών τραχήλου Χειρουργική θεραπεία</vt:lpstr>
      <vt:lpstr>Διαφάνεια 61</vt:lpstr>
      <vt:lpstr>Θρόμβωση κοινής καρωτίδας</vt:lpstr>
      <vt:lpstr>Θρόμβωση κοινής καρωτίδας</vt:lpstr>
      <vt:lpstr>Ρήξη κοινής καρωτίδας-σφαγίτιδας</vt:lpstr>
      <vt:lpstr>Ψευδοανεύρυσμα κοινής καρωτίδας</vt:lpstr>
      <vt:lpstr>Διαφάνεια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ΑΓΓΕΙΑΚΟ ΤΡΑΥΜΑ ΤΡΑΧΗΛΟΥ</dc:title>
  <dc:creator>Παπαδούλας Σ.</dc:creator>
  <cp:lastModifiedBy>Spapad</cp:lastModifiedBy>
  <cp:revision>260</cp:revision>
  <dcterms:modified xsi:type="dcterms:W3CDTF">2020-04-25T20:00:28Z</dcterms:modified>
</cp:coreProperties>
</file>