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564" r:id="rId2"/>
    <p:sldId id="642" r:id="rId3"/>
    <p:sldId id="643" r:id="rId4"/>
    <p:sldId id="660" r:id="rId5"/>
    <p:sldId id="661" r:id="rId6"/>
    <p:sldId id="644" r:id="rId7"/>
    <p:sldId id="608" r:id="rId8"/>
    <p:sldId id="623" r:id="rId9"/>
    <p:sldId id="645" r:id="rId10"/>
    <p:sldId id="619" r:id="rId11"/>
    <p:sldId id="659" r:id="rId12"/>
    <p:sldId id="663" r:id="rId13"/>
    <p:sldId id="666" r:id="rId14"/>
    <p:sldId id="722" r:id="rId15"/>
    <p:sldId id="723" r:id="rId16"/>
    <p:sldId id="626" r:id="rId17"/>
    <p:sldId id="634" r:id="rId18"/>
    <p:sldId id="757" r:id="rId19"/>
    <p:sldId id="727" r:id="rId20"/>
    <p:sldId id="728" r:id="rId21"/>
    <p:sldId id="765" r:id="rId22"/>
    <p:sldId id="772" r:id="rId23"/>
    <p:sldId id="773" r:id="rId24"/>
    <p:sldId id="729" r:id="rId25"/>
    <p:sldId id="730" r:id="rId26"/>
    <p:sldId id="731" r:id="rId27"/>
    <p:sldId id="732" r:id="rId28"/>
    <p:sldId id="733" r:id="rId29"/>
    <p:sldId id="770" r:id="rId30"/>
    <p:sldId id="735" r:id="rId31"/>
    <p:sldId id="737" r:id="rId32"/>
    <p:sldId id="736" r:id="rId33"/>
    <p:sldId id="739" r:id="rId34"/>
    <p:sldId id="740" r:id="rId35"/>
    <p:sldId id="741" r:id="rId36"/>
    <p:sldId id="738" r:id="rId37"/>
    <p:sldId id="758" r:id="rId38"/>
    <p:sldId id="742" r:id="rId39"/>
    <p:sldId id="743" r:id="rId40"/>
    <p:sldId id="769" r:id="rId41"/>
    <p:sldId id="766" r:id="rId42"/>
    <p:sldId id="760" r:id="rId43"/>
    <p:sldId id="761" r:id="rId44"/>
    <p:sldId id="762" r:id="rId45"/>
    <p:sldId id="744" r:id="rId46"/>
    <p:sldId id="771" r:id="rId47"/>
    <p:sldId id="767" r:id="rId48"/>
    <p:sldId id="745" r:id="rId49"/>
    <p:sldId id="746" r:id="rId50"/>
    <p:sldId id="748" r:id="rId51"/>
    <p:sldId id="750" r:id="rId52"/>
    <p:sldId id="753" r:id="rId53"/>
    <p:sldId id="764" r:id="rId54"/>
    <p:sldId id="752" r:id="rId55"/>
    <p:sldId id="754" r:id="rId5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0" autoAdjust="0"/>
    <p:restoredTop sz="94609" autoAdjust="0"/>
  </p:normalViewPr>
  <p:slideViewPr>
    <p:cSldViewPr>
      <p:cViewPr varScale="1">
        <p:scale>
          <a:sx n="69" d="100"/>
          <a:sy n="69" d="100"/>
        </p:scale>
        <p:origin x="-17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4EF6B303-24A6-44F9-9355-1429AFB654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A1A2BE88-3CC1-4F98-B4B8-EAD1639746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9268" name="Rectangle 4">
            <a:extLst>
              <a:ext uri="{FF2B5EF4-FFF2-40B4-BE49-F238E27FC236}">
                <a16:creationId xmlns="" xmlns:a16="http://schemas.microsoft.com/office/drawing/2014/main" id="{7D0C6631-973D-4656-A449-0596CD55246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A1333CA8-24D9-42F0-8D9D-64449C3C98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D00A6648-81F4-47E2-ADC1-62EA5094E8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44D9BCF9-22AA-42EC-8E53-43343B6BF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E8B8DE-FDF6-4616-B2B2-B929511CC056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l-GR" sz="1100" b="1">
                <a:latin typeface="Arial" pitchFamily="34" charset="0"/>
              </a:rPr>
              <a:t>Πως επουλώνονται οι πληγές</a:t>
            </a:r>
            <a:r>
              <a:rPr lang="en-US" sz="1100" b="1">
                <a:latin typeface="Arial" pitchFamily="34" charset="0"/>
              </a:rPr>
              <a:t> ?</a:t>
            </a:r>
          </a:p>
          <a:p>
            <a:pPr>
              <a:lnSpc>
                <a:spcPct val="80000"/>
              </a:lnSpc>
            </a:pPr>
            <a:r>
              <a:rPr lang="el-GR" sz="1100">
                <a:latin typeface="Arial" pitchFamily="34" charset="0"/>
              </a:rPr>
              <a:t>Όταν υπάρχει αιμορραγία</a:t>
            </a:r>
            <a:r>
              <a:rPr lang="en-US" sz="1100">
                <a:latin typeface="Arial" pitchFamily="34" charset="0"/>
              </a:rPr>
              <a:t>, </a:t>
            </a:r>
            <a:r>
              <a:rPr lang="el-GR" sz="1100">
                <a:latin typeface="Arial" pitchFamily="34" charset="0"/>
              </a:rPr>
              <a:t>προκύπτει αγγειοσυστολή</a:t>
            </a:r>
            <a:r>
              <a:rPr lang="en-US" sz="1100">
                <a:latin typeface="Arial" pitchFamily="34" charset="0"/>
              </a:rPr>
              <a:t>, </a:t>
            </a:r>
            <a:r>
              <a:rPr lang="el-GR" sz="1100">
                <a:latin typeface="Arial" pitchFamily="34" charset="0"/>
              </a:rPr>
              <a:t>που οδηγεί σε μείωση παροχής οξυγόνου στους ιστούς</a:t>
            </a:r>
            <a:r>
              <a:rPr lang="en-US" sz="1100">
                <a:latin typeface="Arial" pitchFamily="34" charset="0"/>
              </a:rPr>
              <a:t>, </a:t>
            </a:r>
            <a:r>
              <a:rPr lang="el-GR" sz="1100">
                <a:latin typeface="Arial" pitchFamily="34" charset="0"/>
              </a:rPr>
              <a:t>οξέωση ιστών και συνεπώς φλεγμωνή</a:t>
            </a:r>
            <a:r>
              <a:rPr lang="en-US" sz="1100">
                <a:latin typeface="Arial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l-GR" sz="1100">
                <a:latin typeface="Arial" pitchFamily="34" charset="0"/>
              </a:rPr>
              <a:t>Όταν υπάρχει καταστροφή ιστού</a:t>
            </a:r>
            <a:r>
              <a:rPr lang="en-US" sz="1100">
                <a:latin typeface="Arial" pitchFamily="34" charset="0"/>
              </a:rPr>
              <a:t>, </a:t>
            </a:r>
            <a:r>
              <a:rPr lang="el-GR" sz="1100">
                <a:latin typeface="Arial" pitchFamily="34" charset="0"/>
              </a:rPr>
              <a:t>μυνήματα στέλνονται στα κύτταρα (</a:t>
            </a:r>
            <a:r>
              <a:rPr lang="en-US" sz="1100">
                <a:latin typeface="Arial" pitchFamily="34" charset="0"/>
              </a:rPr>
              <a:t>cytokines</a:t>
            </a:r>
            <a:r>
              <a:rPr lang="el-GR" sz="1100">
                <a:latin typeface="Arial" pitchFamily="34" charset="0"/>
              </a:rPr>
              <a:t>)</a:t>
            </a:r>
            <a:r>
              <a:rPr lang="en-US" sz="1100">
                <a:latin typeface="Arial" pitchFamily="34" charset="0"/>
              </a:rPr>
              <a:t> (</a:t>
            </a:r>
            <a:r>
              <a:rPr lang="el-GR" sz="1100">
                <a:latin typeface="Arial" pitchFamily="34" charset="0"/>
              </a:rPr>
              <a:t>αυξητικοί ή ανασταλτικοί παράγοντες</a:t>
            </a:r>
            <a:r>
              <a:rPr lang="en-US" sz="1100">
                <a:latin typeface="Arial" pitchFamily="34" charset="0"/>
              </a:rPr>
              <a:t>) </a:t>
            </a:r>
            <a:r>
              <a:rPr lang="el-GR" sz="1100">
                <a:latin typeface="Arial" pitchFamily="34" charset="0"/>
              </a:rPr>
              <a:t>για να επιτευχθεί αιμόσταση</a:t>
            </a:r>
            <a:r>
              <a:rPr lang="en-US" sz="1100">
                <a:latin typeface="Arial" pitchFamily="34" charset="0"/>
              </a:rPr>
              <a:t>. </a:t>
            </a:r>
            <a:r>
              <a:rPr lang="el-GR" sz="1100">
                <a:latin typeface="Arial" pitchFamily="34" charset="0"/>
              </a:rPr>
              <a:t>Τα αιμοπετάλια επιτρέπουν στο αίμα να πήξει άρα προκαλείται αιμόσταση</a:t>
            </a:r>
            <a:r>
              <a:rPr lang="en-US" sz="1100">
                <a:latin typeface="Arial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en-US" sz="110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1100">
                <a:latin typeface="Arial" pitchFamily="34" charset="0"/>
              </a:rPr>
              <a:t>Τα λευκοκύτταρα</a:t>
            </a:r>
            <a:r>
              <a:rPr lang="en-US" sz="1100">
                <a:latin typeface="Arial" pitchFamily="34" charset="0"/>
              </a:rPr>
              <a:t> (WBC) </a:t>
            </a:r>
            <a:r>
              <a:rPr lang="el-GR" sz="1100">
                <a:latin typeface="Arial" pitchFamily="34" charset="0"/>
              </a:rPr>
              <a:t>δημιουργούν άμυνα κατά των βακτηριδίων και καθαρίζουν την πληγή</a:t>
            </a:r>
            <a:r>
              <a:rPr lang="en-US" sz="1100">
                <a:latin typeface="Arial" pitchFamily="34" charset="0"/>
              </a:rPr>
              <a:t>. </a:t>
            </a:r>
            <a:r>
              <a:rPr lang="el-GR" sz="1100">
                <a:latin typeface="Arial" pitchFamily="34" charset="0"/>
              </a:rPr>
              <a:t>Τα μακροφάγα κύτταρα τρώνε τα ξένα σωματίδια</a:t>
            </a:r>
            <a:r>
              <a:rPr lang="en-US" sz="1100">
                <a:latin typeface="Arial" pitchFamily="34" charset="0"/>
              </a:rPr>
              <a:t>. </a:t>
            </a:r>
            <a:r>
              <a:rPr lang="el-GR" sz="1100">
                <a:latin typeface="Arial" pitchFamily="34" charset="0"/>
              </a:rPr>
              <a:t>Ξεκινάνε τον σχηματισμό των ινοβλαστών</a:t>
            </a:r>
            <a:r>
              <a:rPr lang="en-US" sz="1100">
                <a:latin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l-GR" sz="1100" b="1">
                <a:latin typeface="Arial" pitchFamily="34" charset="0"/>
              </a:rPr>
              <a:t>Οι εκκρίσεις είναι υγρό που φτάνει στην πληγή και βοηθάει στην επούλωση</a:t>
            </a:r>
            <a:r>
              <a:rPr lang="en-US" sz="1100">
                <a:latin typeface="Arial" pitchFamily="34" charset="0"/>
              </a:rPr>
              <a:t>,</a:t>
            </a:r>
            <a:r>
              <a:rPr lang="el-GR" sz="1100">
                <a:latin typeface="Arial" pitchFamily="34" charset="0"/>
              </a:rPr>
              <a:t> αρκεί να είναι σε μέτρια ποσότητα</a:t>
            </a:r>
            <a:r>
              <a:rPr lang="en-US" sz="1100">
                <a:latin typeface="Arial" pitchFamily="34" charset="0"/>
              </a:rPr>
              <a:t>.</a:t>
            </a:r>
            <a:r>
              <a:rPr lang="el-GR" sz="1100">
                <a:latin typeface="Arial" pitchFamily="34" charset="0"/>
              </a:rPr>
              <a:t>Περιέχει θρεπτικά συστατικά, ένζυμα και αντισώματα</a:t>
            </a:r>
            <a:r>
              <a:rPr lang="en-US" sz="1100" b="1">
                <a:latin typeface="Arial" pitchFamily="34" charset="0"/>
              </a:rPr>
              <a:t>.</a:t>
            </a:r>
            <a:r>
              <a:rPr lang="en-US" sz="110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1100">
                <a:latin typeface="Arial" pitchFamily="34" charset="0"/>
              </a:rPr>
              <a:t>Αλλά στις χρόνιες πληγές</a:t>
            </a:r>
            <a:r>
              <a:rPr lang="en-US" sz="1100">
                <a:latin typeface="Arial" pitchFamily="34" charset="0"/>
              </a:rPr>
              <a:t>, </a:t>
            </a:r>
            <a:r>
              <a:rPr lang="el-GR" sz="1100">
                <a:latin typeface="Arial" pitchFamily="34" charset="0"/>
              </a:rPr>
              <a:t>μπορεί να περιέχει επίσης βακτήρια ή ένζυμα που επιτίθονται στον υγειή ιστό</a:t>
            </a:r>
            <a:r>
              <a:rPr lang="en-US" sz="1100">
                <a:latin typeface="Arial" pitchFamily="34" charset="0"/>
              </a:rPr>
              <a:t>. </a:t>
            </a:r>
            <a:r>
              <a:rPr lang="el-GR" sz="1100">
                <a:latin typeface="Arial" pitchFamily="34" charset="0"/>
              </a:rPr>
              <a:t>Τα ένζυμα μπορούν να μεταλλάξουν τα κύτταρα και να δημιουργήσουν επιπλοκές.</a:t>
            </a:r>
            <a:endParaRPr lang="en-US" sz="110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1100" b="1">
                <a:latin typeface="Arial" pitchFamily="34" charset="0"/>
              </a:rPr>
              <a:t>Στο στάδιο πολλαπλασιασμού των ινοβλαστών</a:t>
            </a:r>
            <a:r>
              <a:rPr lang="en-US" sz="1100">
                <a:latin typeface="Arial" pitchFamily="34" charset="0"/>
              </a:rPr>
              <a:t>, </a:t>
            </a:r>
            <a:r>
              <a:rPr lang="el-GR" sz="1100">
                <a:latin typeface="Arial" pitchFamily="34" charset="0"/>
              </a:rPr>
              <a:t>η κοκκίωση επιτρέπει τη δημιουργία νέου πλέγματος της πληγής.</a:t>
            </a:r>
            <a:r>
              <a:rPr lang="en-US" sz="1100">
                <a:latin typeface="Arial" pitchFamily="34" charset="0"/>
              </a:rPr>
              <a:t> </a:t>
            </a:r>
            <a:r>
              <a:rPr lang="el-GR" sz="1100">
                <a:latin typeface="Arial" pitchFamily="34" charset="0"/>
              </a:rPr>
              <a:t>Οι ινοβλάστες</a:t>
            </a:r>
            <a:r>
              <a:rPr lang="en-US" sz="1100">
                <a:latin typeface="Arial" pitchFamily="34" charset="0"/>
              </a:rPr>
              <a:t>,</a:t>
            </a:r>
            <a:r>
              <a:rPr lang="el-GR" sz="1100">
                <a:latin typeface="Arial" pitchFamily="34" charset="0"/>
              </a:rPr>
              <a:t>μαζί με τους αυξητικούς παράγοντες δημιουργούν ένα νέο πλέγμα</a:t>
            </a:r>
            <a:r>
              <a:rPr lang="en-US" sz="1100">
                <a:latin typeface="Arial" pitchFamily="34" charset="0"/>
              </a:rPr>
              <a:t> (</a:t>
            </a:r>
            <a:r>
              <a:rPr lang="el-GR" sz="1100">
                <a:latin typeface="Arial" pitchFamily="34" charset="0"/>
              </a:rPr>
              <a:t>καθαρό με τη βοήθεια των μακροφάγων κυττάρων</a:t>
            </a:r>
            <a:r>
              <a:rPr lang="en-US" sz="1100">
                <a:latin typeface="Arial" pitchFamily="34" charset="0"/>
              </a:rPr>
              <a:t>). </a:t>
            </a:r>
            <a:r>
              <a:rPr lang="el-GR" sz="1100">
                <a:latin typeface="Arial" pitchFamily="34" charset="0"/>
              </a:rPr>
              <a:t>Τα μακροφάγα επίσης προάγουν την αγγειογέννεση</a:t>
            </a:r>
            <a:r>
              <a:rPr lang="en-US" sz="1100">
                <a:latin typeface="Arial" pitchFamily="34" charset="0"/>
              </a:rPr>
              <a:t>, </a:t>
            </a:r>
            <a:r>
              <a:rPr lang="el-GR" sz="1100">
                <a:latin typeface="Arial" pitchFamily="34" charset="0"/>
              </a:rPr>
              <a:t>όταν τα νέα αγγεία άναπτυχθούν</a:t>
            </a:r>
            <a:r>
              <a:rPr lang="en-US" sz="1100">
                <a:latin typeface="Arial" pitchFamily="34" charset="0"/>
              </a:rPr>
              <a:t>. </a:t>
            </a:r>
            <a:r>
              <a:rPr lang="el-GR" sz="1100">
                <a:latin typeface="Arial" pitchFamily="34" charset="0"/>
              </a:rPr>
              <a:t>Συστολή προκύπτει κατά την διάρκεια της επούλωσης </a:t>
            </a:r>
            <a:r>
              <a:rPr lang="en-US" sz="1100">
                <a:latin typeface="Arial" pitchFamily="34" charset="0"/>
              </a:rPr>
              <a:t>,</a:t>
            </a:r>
            <a:r>
              <a:rPr lang="el-GR" sz="1100">
                <a:latin typeface="Arial" pitchFamily="34" charset="0"/>
              </a:rPr>
              <a:t>εξαιτίας ενός ινοβλάστη, που λέγεται μυοϊνοβλάστης</a:t>
            </a:r>
            <a:r>
              <a:rPr lang="en-US" sz="1100">
                <a:latin typeface="Arial" pitchFamily="34" charset="0"/>
              </a:rPr>
              <a:t>. </a:t>
            </a:r>
            <a:r>
              <a:rPr lang="el-GR" sz="1100">
                <a:latin typeface="Arial" pitchFamily="34" charset="0"/>
              </a:rPr>
              <a:t>Η επιθηλιοποίηση προκύπτει όταν τα κύτταρα φτάνουν στην επιφάνεια.</a:t>
            </a:r>
            <a:endParaRPr lang="en-US" sz="110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th-TH" sz="110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9451A-AE25-4A79-8B86-2939D8518D04}" type="slidenum">
              <a:rPr lang="en-US" smtClean="0">
                <a:latin typeface="Arial" pitchFamily="34" charset="0"/>
                <a:cs typeface="Cordia New" pitchFamily="34" charset="-34"/>
              </a:rPr>
              <a:pPr/>
              <a:t>4</a:t>
            </a:fld>
            <a:endParaRPr lang="th-TH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49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5392E-3778-4B73-8C5E-03101F66A78B}" type="slidenum">
              <a:rPr lang="en-US" smtClean="0">
                <a:latin typeface="Arial" pitchFamily="34" charset="0"/>
              </a:rPr>
              <a:pPr/>
              <a:t>5</a:t>
            </a:fld>
            <a:endParaRPr lang="th-TH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028" y="4191920"/>
            <a:ext cx="6399946" cy="411252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400" dirty="0">
                <a:latin typeface="Arial" pitchFamily="34" charset="0"/>
              </a:rPr>
              <a:t>Ας αρχίσουμε </a:t>
            </a:r>
            <a:r>
              <a:rPr lang="el-GR" sz="1400" dirty="0" err="1">
                <a:latin typeface="Arial" pitchFamily="34" charset="0"/>
              </a:rPr>
              <a:t>απο</a:t>
            </a:r>
            <a:r>
              <a:rPr lang="el-GR" sz="1400" dirty="0">
                <a:latin typeface="Arial" pitchFamily="34" charset="0"/>
              </a:rPr>
              <a:t> τις διαφορετικές φάσεις </a:t>
            </a:r>
            <a:r>
              <a:rPr lang="el-GR" sz="1400" dirty="0" err="1">
                <a:latin typeface="Arial" pitchFamily="34" charset="0"/>
              </a:rPr>
              <a:t>επόυλωσης</a:t>
            </a:r>
            <a:r>
              <a:rPr lang="fr-FR" sz="1400" dirty="0">
                <a:latin typeface="Arial" pitchFamily="34" charset="0"/>
              </a:rPr>
              <a:t>. </a:t>
            </a:r>
            <a:r>
              <a:rPr lang="el-GR" sz="1400" dirty="0">
                <a:latin typeface="Arial" pitchFamily="34" charset="0"/>
              </a:rPr>
              <a:t>3 φάσεις</a:t>
            </a:r>
            <a:r>
              <a:rPr lang="fr-FR" sz="1400" dirty="0">
                <a:latin typeface="Arial" pitchFamily="34" charset="0"/>
              </a:rPr>
              <a:t> : </a:t>
            </a:r>
            <a:r>
              <a:rPr lang="el-GR" sz="1400" dirty="0">
                <a:latin typeface="Arial" pitchFamily="34" charset="0"/>
              </a:rPr>
              <a:t>Καθαρισμός , κοκκίωση, </a:t>
            </a:r>
            <a:r>
              <a:rPr lang="el-GR" sz="1400" dirty="0" err="1">
                <a:latin typeface="Arial" pitchFamily="34" charset="0"/>
              </a:rPr>
              <a:t>επιθηλιοποίηση</a:t>
            </a: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l-GR" sz="1400" dirty="0">
                <a:latin typeface="Arial" pitchFamily="34" charset="0"/>
              </a:rPr>
              <a:t>Στην φάση καθαρισμού:</a:t>
            </a:r>
            <a:endParaRPr lang="fr-FR" sz="1400" b="1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1400" dirty="0">
                <a:latin typeface="Arial" pitchFamily="34" charset="0"/>
              </a:rPr>
              <a:t>Όταν έχουμε στεγνή νέκρωση</a:t>
            </a:r>
            <a:r>
              <a:rPr lang="fr-FR" sz="1400" dirty="0">
                <a:latin typeface="Arial" pitchFamily="34" charset="0"/>
              </a:rPr>
              <a:t>,</a:t>
            </a:r>
            <a:r>
              <a:rPr lang="el-GR" sz="1400" dirty="0">
                <a:latin typeface="Arial" pitchFamily="34" charset="0"/>
              </a:rPr>
              <a:t>χρειάζεται να αφαιρέσουμε το νεκρωτικό ιστό για να βελτιώσουμε την διαδικασία επούλωσης</a:t>
            </a:r>
            <a:r>
              <a:rPr lang="fr-FR" sz="1400" dirty="0">
                <a:latin typeface="Arial" pitchFamily="34" charset="0"/>
              </a:rPr>
              <a:t>. </a:t>
            </a:r>
            <a:r>
              <a:rPr lang="el-GR" sz="1400" dirty="0">
                <a:latin typeface="Arial" pitchFamily="34" charset="0"/>
              </a:rPr>
              <a:t>Ο καθαρισμός μπορεί να γίνει μηχανικά, χειρουργικά ή χημικά ή και με την  θεραπεία </a:t>
            </a:r>
            <a:r>
              <a:rPr lang="el-GR" sz="1400" dirty="0" err="1">
                <a:latin typeface="Arial" pitchFamily="34" charset="0"/>
              </a:rPr>
              <a:t>μάγκοτ</a:t>
            </a:r>
            <a:r>
              <a:rPr lang="el-GR" sz="1400" dirty="0">
                <a:latin typeface="Arial" pitchFamily="34" charset="0"/>
              </a:rPr>
              <a:t>. Επειδή είναι στεγνή σκοπός είναι να ενυδατώσουμε</a:t>
            </a:r>
            <a:r>
              <a:rPr lang="fr-FR" sz="1400" dirty="0">
                <a:latin typeface="Arial" pitchFamily="34" charset="0"/>
              </a:rPr>
              <a:t> </a:t>
            </a:r>
            <a:r>
              <a:rPr lang="el-GR" sz="1400" dirty="0">
                <a:latin typeface="Arial" pitchFamily="34" charset="0"/>
              </a:rPr>
              <a:t>με</a:t>
            </a:r>
            <a:r>
              <a:rPr lang="fr-FR" sz="1400" b="1" dirty="0">
                <a:latin typeface="Arial" pitchFamily="34" charset="0"/>
              </a:rPr>
              <a:t> Hydrogel </a:t>
            </a:r>
            <a:r>
              <a:rPr lang="el-GR" sz="1400" b="1" dirty="0">
                <a:latin typeface="Arial" pitchFamily="34" charset="0"/>
              </a:rPr>
              <a:t>ώστε να αφαιρεθεί ο νεκρός ιστός</a:t>
            </a:r>
            <a:r>
              <a:rPr lang="fr-FR" sz="1400" dirty="0">
                <a:latin typeface="Arial" pitchFamily="34" charset="0"/>
              </a:rPr>
              <a:t>. </a:t>
            </a:r>
            <a:r>
              <a:rPr lang="el-GR" sz="1400" dirty="0">
                <a:latin typeface="Arial" pitchFamily="34" charset="0"/>
              </a:rPr>
              <a:t>Καλύπτουμε το </a:t>
            </a:r>
            <a:r>
              <a:rPr lang="en-US" sz="1400" dirty="0">
                <a:latin typeface="Arial" pitchFamily="34" charset="0"/>
              </a:rPr>
              <a:t>HYDROGEL </a:t>
            </a:r>
            <a:r>
              <a:rPr lang="el-GR" sz="1400" dirty="0">
                <a:latin typeface="Arial" pitchFamily="34" charset="0"/>
              </a:rPr>
              <a:t>με ένα </a:t>
            </a:r>
            <a:r>
              <a:rPr lang="el-GR" sz="1400" dirty="0" err="1">
                <a:latin typeface="Arial" pitchFamily="34" charset="0"/>
              </a:rPr>
              <a:t>υδορκολλοειδές</a:t>
            </a:r>
            <a:r>
              <a:rPr lang="el-GR" sz="1400" dirty="0">
                <a:latin typeface="Arial" pitchFamily="34" charset="0"/>
              </a:rPr>
              <a:t>.</a:t>
            </a: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1400" dirty="0">
                <a:latin typeface="Arial" pitchFamily="34" charset="0"/>
              </a:rPr>
              <a:t>Στην υγρή νέκρωση </a:t>
            </a:r>
            <a:r>
              <a:rPr lang="fr-FR" sz="1400" dirty="0">
                <a:latin typeface="Arial" pitchFamily="34" charset="0"/>
              </a:rPr>
              <a:t>, </a:t>
            </a:r>
            <a:r>
              <a:rPr lang="el-GR" sz="1400" dirty="0">
                <a:latin typeface="Arial" pitchFamily="34" charset="0"/>
              </a:rPr>
              <a:t>χρησιμοποιούμε </a:t>
            </a:r>
            <a:r>
              <a:rPr lang="el-GR" sz="1400" dirty="0" err="1">
                <a:latin typeface="Arial" pitchFamily="34" charset="0"/>
              </a:rPr>
              <a:t>αλγινικό</a:t>
            </a:r>
            <a:r>
              <a:rPr lang="el-GR" sz="1400" dirty="0">
                <a:latin typeface="Arial" pitchFamily="34" charset="0"/>
              </a:rPr>
              <a:t> για να απορροφήσουμε</a:t>
            </a: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pitchFamily="34" charset="0"/>
              </a:rPr>
              <a:t>2. </a:t>
            </a:r>
            <a:r>
              <a:rPr lang="el-GR" sz="1400" b="1" dirty="0">
                <a:latin typeface="Arial" pitchFamily="34" charset="0"/>
              </a:rPr>
              <a:t>Στην κοκκίωση</a:t>
            </a:r>
            <a:r>
              <a:rPr lang="en-US" sz="1400" dirty="0">
                <a:latin typeface="Arial" pitchFamily="34" charset="0"/>
              </a:rPr>
              <a:t>, </a:t>
            </a:r>
            <a:r>
              <a:rPr lang="el-GR" sz="1400" dirty="0">
                <a:latin typeface="Arial" pitchFamily="34" charset="0"/>
              </a:rPr>
              <a:t>ο </a:t>
            </a:r>
            <a:r>
              <a:rPr lang="el-GR" sz="1400" dirty="0" err="1">
                <a:latin typeface="Arial" pitchFamily="34" charset="0"/>
              </a:rPr>
              <a:t>νεοσυσταθής</a:t>
            </a:r>
            <a:r>
              <a:rPr lang="el-GR" sz="1400" dirty="0">
                <a:latin typeface="Arial" pitchFamily="34" charset="0"/>
              </a:rPr>
              <a:t> ιστός γεμίζει την πληγή σταδιακά από τον πάτο προς την </a:t>
            </a:r>
            <a:r>
              <a:rPr lang="el-GR" sz="1400" dirty="0" err="1">
                <a:latin typeface="Arial" pitchFamily="34" charset="0"/>
              </a:rPr>
              <a:t>επιφάνεια.Επιθέματα</a:t>
            </a:r>
            <a:r>
              <a:rPr lang="el-GR" sz="1400" dirty="0">
                <a:latin typeface="Arial" pitchFamily="34" charset="0"/>
              </a:rPr>
              <a:t> που χρειάζεται είναι : </a:t>
            </a:r>
            <a:r>
              <a:rPr lang="el-GR" sz="1400" dirty="0" err="1">
                <a:latin typeface="Arial" pitchFamily="34" charset="0"/>
              </a:rPr>
              <a:t>αφρώδεσ</a:t>
            </a:r>
            <a:r>
              <a:rPr lang="el-GR" sz="1400" dirty="0">
                <a:latin typeface="Arial" pitchFamily="34" charset="0"/>
              </a:rPr>
              <a:t> αν το δέρμα είναι ευαίσθητο ή 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l-GR" sz="1400" dirty="0" err="1">
                <a:latin typeface="Arial" pitchFamily="34" charset="0"/>
              </a:rPr>
              <a:t>υδροκολλοειδή</a:t>
            </a:r>
            <a:r>
              <a:rPr lang="el-GR" sz="1400" dirty="0">
                <a:latin typeface="Arial" pitchFamily="34" charset="0"/>
              </a:rPr>
              <a:t> αν το περιβάλλον δέρμα είναι υγιές.</a:t>
            </a:r>
          </a:p>
          <a:p>
            <a:pPr eaLnBrk="1" hangingPunct="1">
              <a:lnSpc>
                <a:spcPct val="80000"/>
              </a:lnSpc>
            </a:pPr>
            <a:endParaRPr lang="el-G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pitchFamily="34" charset="0"/>
              </a:rPr>
              <a:t>3.  </a:t>
            </a:r>
            <a:r>
              <a:rPr lang="el-GR" sz="1400" b="1" dirty="0">
                <a:latin typeface="Arial" pitchFamily="34" charset="0"/>
              </a:rPr>
              <a:t>Φάση </a:t>
            </a:r>
            <a:r>
              <a:rPr lang="el-GR" sz="1400" b="1" dirty="0" err="1">
                <a:latin typeface="Arial" pitchFamily="34" charset="0"/>
              </a:rPr>
              <a:t>επιθηλιοποίησης</a:t>
            </a:r>
            <a:r>
              <a:rPr lang="en-US" sz="1400" b="1" dirty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:</a:t>
            </a:r>
            <a:r>
              <a:rPr lang="el-GR" sz="1400" dirty="0">
                <a:latin typeface="Arial" pitchFamily="34" charset="0"/>
              </a:rPr>
              <a:t>Στην φάση αυτή ο ιστός είναι </a:t>
            </a:r>
            <a:r>
              <a:rPr lang="el-GR" sz="1400" dirty="0" err="1">
                <a:latin typeface="Arial" pitchFamily="34" charset="0"/>
              </a:rPr>
              <a:t>ρόζ</a:t>
            </a:r>
            <a:r>
              <a:rPr lang="el-GR" sz="1400" dirty="0">
                <a:latin typeface="Arial" pitchFamily="34" charset="0"/>
              </a:rPr>
              <a:t>, πολύ ευαίσθητός και χρειάζεται προστασία και υγρό </a:t>
            </a:r>
            <a:r>
              <a:rPr lang="el-GR" sz="1400" dirty="0" err="1">
                <a:latin typeface="Arial" pitchFamily="34" charset="0"/>
              </a:rPr>
              <a:t>περιβάλλον.Αρά</a:t>
            </a:r>
            <a:r>
              <a:rPr lang="el-GR" sz="1400" dirty="0">
                <a:latin typeface="Arial" pitchFamily="34" charset="0"/>
              </a:rPr>
              <a:t> χρειάζεται λεπτό </a:t>
            </a:r>
            <a:r>
              <a:rPr lang="el-GR" sz="1400" dirty="0" err="1">
                <a:latin typeface="Arial" pitchFamily="34" charset="0"/>
              </a:rPr>
              <a:t>υδροκολλοειδές</a:t>
            </a:r>
            <a:r>
              <a:rPr lang="el-GR" sz="1400" dirty="0">
                <a:latin typeface="Arial" pitchFamily="34" charset="0"/>
              </a:rPr>
              <a:t>.</a:t>
            </a:r>
            <a:endParaRPr lang="fr-FR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18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5392E-3778-4B73-8C5E-03101F66A78B}" type="slidenum">
              <a:rPr lang="en-US" smtClean="0">
                <a:latin typeface="Arial" pitchFamily="34" charset="0"/>
              </a:rPr>
              <a:pPr/>
              <a:t>12</a:t>
            </a:fld>
            <a:endParaRPr lang="th-TH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028" y="4191920"/>
            <a:ext cx="6399946" cy="411252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400" dirty="0">
                <a:latin typeface="Arial" pitchFamily="34" charset="0"/>
              </a:rPr>
              <a:t>Ας αρχίσουμε </a:t>
            </a:r>
            <a:r>
              <a:rPr lang="el-GR" sz="1400" dirty="0" err="1">
                <a:latin typeface="Arial" pitchFamily="34" charset="0"/>
              </a:rPr>
              <a:t>απο</a:t>
            </a:r>
            <a:r>
              <a:rPr lang="el-GR" sz="1400" dirty="0">
                <a:latin typeface="Arial" pitchFamily="34" charset="0"/>
              </a:rPr>
              <a:t> τις διαφορετικές φάσεις </a:t>
            </a:r>
            <a:r>
              <a:rPr lang="el-GR" sz="1400" dirty="0" err="1">
                <a:latin typeface="Arial" pitchFamily="34" charset="0"/>
              </a:rPr>
              <a:t>επόυλωσης</a:t>
            </a:r>
            <a:r>
              <a:rPr lang="fr-FR" sz="1400" dirty="0">
                <a:latin typeface="Arial" pitchFamily="34" charset="0"/>
              </a:rPr>
              <a:t>. </a:t>
            </a:r>
            <a:r>
              <a:rPr lang="el-GR" sz="1400" dirty="0">
                <a:latin typeface="Arial" pitchFamily="34" charset="0"/>
              </a:rPr>
              <a:t>3 φάσεις</a:t>
            </a:r>
            <a:r>
              <a:rPr lang="fr-FR" sz="1400" dirty="0">
                <a:latin typeface="Arial" pitchFamily="34" charset="0"/>
              </a:rPr>
              <a:t> : </a:t>
            </a:r>
            <a:r>
              <a:rPr lang="el-GR" sz="1400" dirty="0">
                <a:latin typeface="Arial" pitchFamily="34" charset="0"/>
              </a:rPr>
              <a:t>Καθαρισμός , κοκκίωση, </a:t>
            </a:r>
            <a:r>
              <a:rPr lang="el-GR" sz="1400" dirty="0" err="1">
                <a:latin typeface="Arial" pitchFamily="34" charset="0"/>
              </a:rPr>
              <a:t>επιθηλιοποίηση</a:t>
            </a: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l-GR" sz="1400" dirty="0">
                <a:latin typeface="Arial" pitchFamily="34" charset="0"/>
              </a:rPr>
              <a:t>Στην φάση καθαρισμού:</a:t>
            </a:r>
            <a:endParaRPr lang="fr-FR" sz="1400" b="1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1400" dirty="0">
                <a:latin typeface="Arial" pitchFamily="34" charset="0"/>
              </a:rPr>
              <a:t>Όταν έχουμε στεγνή νέκρωση</a:t>
            </a:r>
            <a:r>
              <a:rPr lang="fr-FR" sz="1400" dirty="0">
                <a:latin typeface="Arial" pitchFamily="34" charset="0"/>
              </a:rPr>
              <a:t>,</a:t>
            </a:r>
            <a:r>
              <a:rPr lang="el-GR" sz="1400" dirty="0">
                <a:latin typeface="Arial" pitchFamily="34" charset="0"/>
              </a:rPr>
              <a:t>χρειάζεται να αφαιρέσουμε το νεκρωτικό ιστό για να βελτιώσουμε την διαδικασία επούλωσης</a:t>
            </a:r>
            <a:r>
              <a:rPr lang="fr-FR" sz="1400" dirty="0">
                <a:latin typeface="Arial" pitchFamily="34" charset="0"/>
              </a:rPr>
              <a:t>. </a:t>
            </a:r>
            <a:r>
              <a:rPr lang="el-GR" sz="1400" dirty="0">
                <a:latin typeface="Arial" pitchFamily="34" charset="0"/>
              </a:rPr>
              <a:t>Ο καθαρισμός μπορεί να γίνει μηχανικά, χειρουργικά ή χημικά ή και με την  θεραπεία </a:t>
            </a:r>
            <a:r>
              <a:rPr lang="el-GR" sz="1400" dirty="0" err="1">
                <a:latin typeface="Arial" pitchFamily="34" charset="0"/>
              </a:rPr>
              <a:t>μάγκοτ</a:t>
            </a:r>
            <a:r>
              <a:rPr lang="el-GR" sz="1400" dirty="0">
                <a:latin typeface="Arial" pitchFamily="34" charset="0"/>
              </a:rPr>
              <a:t>. Επειδή είναι στεγνή σκοπός είναι να ενυδατώσουμε</a:t>
            </a:r>
            <a:r>
              <a:rPr lang="fr-FR" sz="1400" dirty="0">
                <a:latin typeface="Arial" pitchFamily="34" charset="0"/>
              </a:rPr>
              <a:t> </a:t>
            </a:r>
            <a:r>
              <a:rPr lang="el-GR" sz="1400" dirty="0">
                <a:latin typeface="Arial" pitchFamily="34" charset="0"/>
              </a:rPr>
              <a:t>με</a:t>
            </a:r>
            <a:r>
              <a:rPr lang="fr-FR" sz="1400" b="1" dirty="0">
                <a:latin typeface="Arial" pitchFamily="34" charset="0"/>
              </a:rPr>
              <a:t> Hydrogel </a:t>
            </a:r>
            <a:r>
              <a:rPr lang="el-GR" sz="1400" b="1" dirty="0">
                <a:latin typeface="Arial" pitchFamily="34" charset="0"/>
              </a:rPr>
              <a:t>ώστε να αφαιρεθεί ο νεκρός ιστός</a:t>
            </a:r>
            <a:r>
              <a:rPr lang="fr-FR" sz="1400" dirty="0">
                <a:latin typeface="Arial" pitchFamily="34" charset="0"/>
              </a:rPr>
              <a:t>. </a:t>
            </a:r>
            <a:r>
              <a:rPr lang="el-GR" sz="1400" dirty="0">
                <a:latin typeface="Arial" pitchFamily="34" charset="0"/>
              </a:rPr>
              <a:t>Καλύπτουμε το </a:t>
            </a:r>
            <a:r>
              <a:rPr lang="en-US" sz="1400" dirty="0">
                <a:latin typeface="Arial" pitchFamily="34" charset="0"/>
              </a:rPr>
              <a:t>HYDROGEL </a:t>
            </a:r>
            <a:r>
              <a:rPr lang="el-GR" sz="1400" dirty="0">
                <a:latin typeface="Arial" pitchFamily="34" charset="0"/>
              </a:rPr>
              <a:t>με ένα </a:t>
            </a:r>
            <a:r>
              <a:rPr lang="el-GR" sz="1400" dirty="0" err="1">
                <a:latin typeface="Arial" pitchFamily="34" charset="0"/>
              </a:rPr>
              <a:t>υδορκολλοειδές</a:t>
            </a:r>
            <a:r>
              <a:rPr lang="el-GR" sz="1400" dirty="0">
                <a:latin typeface="Arial" pitchFamily="34" charset="0"/>
              </a:rPr>
              <a:t>.</a:t>
            </a: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1400" dirty="0">
                <a:latin typeface="Arial" pitchFamily="34" charset="0"/>
              </a:rPr>
              <a:t>Στην υγρή νέκρωση </a:t>
            </a:r>
            <a:r>
              <a:rPr lang="fr-FR" sz="1400" dirty="0">
                <a:latin typeface="Arial" pitchFamily="34" charset="0"/>
              </a:rPr>
              <a:t>, </a:t>
            </a:r>
            <a:r>
              <a:rPr lang="el-GR" sz="1400" dirty="0">
                <a:latin typeface="Arial" pitchFamily="34" charset="0"/>
              </a:rPr>
              <a:t>χρησιμοποιούμε </a:t>
            </a:r>
            <a:r>
              <a:rPr lang="el-GR" sz="1400" dirty="0" err="1">
                <a:latin typeface="Arial" pitchFamily="34" charset="0"/>
              </a:rPr>
              <a:t>αλγινικό</a:t>
            </a:r>
            <a:r>
              <a:rPr lang="el-GR" sz="1400" dirty="0">
                <a:latin typeface="Arial" pitchFamily="34" charset="0"/>
              </a:rPr>
              <a:t> για να απορροφήσουμε</a:t>
            </a: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pitchFamily="34" charset="0"/>
              </a:rPr>
              <a:t>2. </a:t>
            </a:r>
            <a:r>
              <a:rPr lang="el-GR" sz="1400" b="1" dirty="0">
                <a:latin typeface="Arial" pitchFamily="34" charset="0"/>
              </a:rPr>
              <a:t>Στην κοκκίωση</a:t>
            </a:r>
            <a:r>
              <a:rPr lang="en-US" sz="1400" dirty="0">
                <a:latin typeface="Arial" pitchFamily="34" charset="0"/>
              </a:rPr>
              <a:t>, </a:t>
            </a:r>
            <a:r>
              <a:rPr lang="el-GR" sz="1400" dirty="0">
                <a:latin typeface="Arial" pitchFamily="34" charset="0"/>
              </a:rPr>
              <a:t>ο </a:t>
            </a:r>
            <a:r>
              <a:rPr lang="el-GR" sz="1400" dirty="0" err="1">
                <a:latin typeface="Arial" pitchFamily="34" charset="0"/>
              </a:rPr>
              <a:t>νεοσυσταθής</a:t>
            </a:r>
            <a:r>
              <a:rPr lang="el-GR" sz="1400" dirty="0">
                <a:latin typeface="Arial" pitchFamily="34" charset="0"/>
              </a:rPr>
              <a:t> ιστός γεμίζει την πληγή σταδιακά από τον πάτο προς την </a:t>
            </a:r>
            <a:r>
              <a:rPr lang="el-GR" sz="1400" dirty="0" err="1">
                <a:latin typeface="Arial" pitchFamily="34" charset="0"/>
              </a:rPr>
              <a:t>επιφάνεια.Επιθέματα</a:t>
            </a:r>
            <a:r>
              <a:rPr lang="el-GR" sz="1400" dirty="0">
                <a:latin typeface="Arial" pitchFamily="34" charset="0"/>
              </a:rPr>
              <a:t> που χρειάζεται είναι : </a:t>
            </a:r>
            <a:r>
              <a:rPr lang="el-GR" sz="1400" dirty="0" err="1">
                <a:latin typeface="Arial" pitchFamily="34" charset="0"/>
              </a:rPr>
              <a:t>αφρώδεσ</a:t>
            </a:r>
            <a:r>
              <a:rPr lang="el-GR" sz="1400" dirty="0">
                <a:latin typeface="Arial" pitchFamily="34" charset="0"/>
              </a:rPr>
              <a:t> αν το δέρμα είναι ευαίσθητο ή 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l-GR" sz="1400" dirty="0" err="1">
                <a:latin typeface="Arial" pitchFamily="34" charset="0"/>
              </a:rPr>
              <a:t>υδροκολλοειδή</a:t>
            </a:r>
            <a:r>
              <a:rPr lang="el-GR" sz="1400" dirty="0">
                <a:latin typeface="Arial" pitchFamily="34" charset="0"/>
              </a:rPr>
              <a:t> αν το περιβάλλον δέρμα είναι υγιές.</a:t>
            </a:r>
          </a:p>
          <a:p>
            <a:pPr eaLnBrk="1" hangingPunct="1">
              <a:lnSpc>
                <a:spcPct val="80000"/>
              </a:lnSpc>
            </a:pPr>
            <a:endParaRPr lang="el-G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pitchFamily="34" charset="0"/>
              </a:rPr>
              <a:t>3.  </a:t>
            </a:r>
            <a:r>
              <a:rPr lang="el-GR" sz="1400" b="1" dirty="0">
                <a:latin typeface="Arial" pitchFamily="34" charset="0"/>
              </a:rPr>
              <a:t>Φάση </a:t>
            </a:r>
            <a:r>
              <a:rPr lang="el-GR" sz="1400" b="1" dirty="0" err="1">
                <a:latin typeface="Arial" pitchFamily="34" charset="0"/>
              </a:rPr>
              <a:t>επιθηλιοποίησης</a:t>
            </a:r>
            <a:r>
              <a:rPr lang="en-US" sz="1400" b="1" dirty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:</a:t>
            </a:r>
            <a:r>
              <a:rPr lang="el-GR" sz="1400" dirty="0">
                <a:latin typeface="Arial" pitchFamily="34" charset="0"/>
              </a:rPr>
              <a:t>Στην φάση αυτή ο ιστός είναι </a:t>
            </a:r>
            <a:r>
              <a:rPr lang="el-GR" sz="1400" dirty="0" err="1">
                <a:latin typeface="Arial" pitchFamily="34" charset="0"/>
              </a:rPr>
              <a:t>ρόζ</a:t>
            </a:r>
            <a:r>
              <a:rPr lang="el-GR" sz="1400" dirty="0">
                <a:latin typeface="Arial" pitchFamily="34" charset="0"/>
              </a:rPr>
              <a:t>, πολύ ευαίσθητός και χρειάζεται προστασία και υγρό </a:t>
            </a:r>
            <a:r>
              <a:rPr lang="el-GR" sz="1400" dirty="0" err="1">
                <a:latin typeface="Arial" pitchFamily="34" charset="0"/>
              </a:rPr>
              <a:t>περιβάλλον.Αρά</a:t>
            </a:r>
            <a:r>
              <a:rPr lang="el-GR" sz="1400" dirty="0">
                <a:latin typeface="Arial" pitchFamily="34" charset="0"/>
              </a:rPr>
              <a:t> χρειάζεται λεπτό </a:t>
            </a:r>
            <a:r>
              <a:rPr lang="el-GR" sz="1400" dirty="0" err="1">
                <a:latin typeface="Arial" pitchFamily="34" charset="0"/>
              </a:rPr>
              <a:t>υδροκολλοειδές</a:t>
            </a:r>
            <a:r>
              <a:rPr lang="el-GR" sz="1400" dirty="0">
                <a:latin typeface="Arial" pitchFamily="34" charset="0"/>
              </a:rPr>
              <a:t>.</a:t>
            </a:r>
            <a:endParaRPr lang="fr-FR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11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5392E-3778-4B73-8C5E-03101F66A78B}" type="slidenum">
              <a:rPr lang="en-US" smtClean="0">
                <a:latin typeface="Arial" pitchFamily="34" charset="0"/>
              </a:rPr>
              <a:pPr/>
              <a:t>45</a:t>
            </a:fld>
            <a:endParaRPr lang="th-TH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028" y="4191920"/>
            <a:ext cx="6399946" cy="411252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400" dirty="0">
                <a:latin typeface="Arial" pitchFamily="34" charset="0"/>
              </a:rPr>
              <a:t>Ας αρχίσουμε </a:t>
            </a:r>
            <a:r>
              <a:rPr lang="el-GR" sz="1400" dirty="0" err="1">
                <a:latin typeface="Arial" pitchFamily="34" charset="0"/>
              </a:rPr>
              <a:t>απο</a:t>
            </a:r>
            <a:r>
              <a:rPr lang="el-GR" sz="1400" dirty="0">
                <a:latin typeface="Arial" pitchFamily="34" charset="0"/>
              </a:rPr>
              <a:t> τις διαφορετικές φάσεις </a:t>
            </a:r>
            <a:r>
              <a:rPr lang="el-GR" sz="1400" dirty="0" err="1">
                <a:latin typeface="Arial" pitchFamily="34" charset="0"/>
              </a:rPr>
              <a:t>επόυλωσης</a:t>
            </a:r>
            <a:r>
              <a:rPr lang="fr-FR" sz="1400" dirty="0">
                <a:latin typeface="Arial" pitchFamily="34" charset="0"/>
              </a:rPr>
              <a:t>. </a:t>
            </a:r>
            <a:r>
              <a:rPr lang="el-GR" sz="1400" dirty="0">
                <a:latin typeface="Arial" pitchFamily="34" charset="0"/>
              </a:rPr>
              <a:t>3 φάσεις</a:t>
            </a:r>
            <a:r>
              <a:rPr lang="fr-FR" sz="1400" dirty="0">
                <a:latin typeface="Arial" pitchFamily="34" charset="0"/>
              </a:rPr>
              <a:t> : </a:t>
            </a:r>
            <a:r>
              <a:rPr lang="el-GR" sz="1400" dirty="0">
                <a:latin typeface="Arial" pitchFamily="34" charset="0"/>
              </a:rPr>
              <a:t>Καθαρισμός , κοκκίωση, </a:t>
            </a:r>
            <a:r>
              <a:rPr lang="el-GR" sz="1400" dirty="0" err="1">
                <a:latin typeface="Arial" pitchFamily="34" charset="0"/>
              </a:rPr>
              <a:t>επιθηλιοποίηση</a:t>
            </a: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l-GR" sz="1400" dirty="0">
                <a:latin typeface="Arial" pitchFamily="34" charset="0"/>
              </a:rPr>
              <a:t>Στην φάση καθαρισμού:</a:t>
            </a:r>
            <a:endParaRPr lang="fr-FR" sz="1400" b="1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1400" dirty="0">
                <a:latin typeface="Arial" pitchFamily="34" charset="0"/>
              </a:rPr>
              <a:t>Όταν έχουμε στεγνή νέκρωση</a:t>
            </a:r>
            <a:r>
              <a:rPr lang="fr-FR" sz="1400" dirty="0">
                <a:latin typeface="Arial" pitchFamily="34" charset="0"/>
              </a:rPr>
              <a:t>,</a:t>
            </a:r>
            <a:r>
              <a:rPr lang="el-GR" sz="1400" dirty="0">
                <a:latin typeface="Arial" pitchFamily="34" charset="0"/>
              </a:rPr>
              <a:t>χρειάζεται να αφαιρέσουμε το νεκρωτικό ιστό για να βελτιώσουμε την διαδικασία επούλωσης</a:t>
            </a:r>
            <a:r>
              <a:rPr lang="fr-FR" sz="1400" dirty="0">
                <a:latin typeface="Arial" pitchFamily="34" charset="0"/>
              </a:rPr>
              <a:t>. </a:t>
            </a:r>
            <a:r>
              <a:rPr lang="el-GR" sz="1400" dirty="0">
                <a:latin typeface="Arial" pitchFamily="34" charset="0"/>
              </a:rPr>
              <a:t>Ο καθαρισμός μπορεί να γίνει μηχανικά, χειρουργικά ή χημικά ή και με την  θεραπεία </a:t>
            </a:r>
            <a:r>
              <a:rPr lang="el-GR" sz="1400" dirty="0" err="1">
                <a:latin typeface="Arial" pitchFamily="34" charset="0"/>
              </a:rPr>
              <a:t>μάγκοτ</a:t>
            </a:r>
            <a:r>
              <a:rPr lang="el-GR" sz="1400" dirty="0">
                <a:latin typeface="Arial" pitchFamily="34" charset="0"/>
              </a:rPr>
              <a:t>. Επειδή είναι στεγνή σκοπός είναι να ενυδατώσουμε</a:t>
            </a:r>
            <a:r>
              <a:rPr lang="fr-FR" sz="1400" dirty="0">
                <a:latin typeface="Arial" pitchFamily="34" charset="0"/>
              </a:rPr>
              <a:t> </a:t>
            </a:r>
            <a:r>
              <a:rPr lang="el-GR" sz="1400" dirty="0">
                <a:latin typeface="Arial" pitchFamily="34" charset="0"/>
              </a:rPr>
              <a:t>με</a:t>
            </a:r>
            <a:r>
              <a:rPr lang="fr-FR" sz="1400" b="1" dirty="0">
                <a:latin typeface="Arial" pitchFamily="34" charset="0"/>
              </a:rPr>
              <a:t> Hydrogel </a:t>
            </a:r>
            <a:r>
              <a:rPr lang="el-GR" sz="1400" b="1" dirty="0">
                <a:latin typeface="Arial" pitchFamily="34" charset="0"/>
              </a:rPr>
              <a:t>ώστε να αφαιρεθεί ο νεκρός ιστός</a:t>
            </a:r>
            <a:r>
              <a:rPr lang="fr-FR" sz="1400" dirty="0">
                <a:latin typeface="Arial" pitchFamily="34" charset="0"/>
              </a:rPr>
              <a:t>. </a:t>
            </a:r>
            <a:r>
              <a:rPr lang="el-GR" sz="1400" dirty="0">
                <a:latin typeface="Arial" pitchFamily="34" charset="0"/>
              </a:rPr>
              <a:t>Καλύπτουμε το </a:t>
            </a:r>
            <a:r>
              <a:rPr lang="en-US" sz="1400" dirty="0">
                <a:latin typeface="Arial" pitchFamily="34" charset="0"/>
              </a:rPr>
              <a:t>HYDROGEL </a:t>
            </a:r>
            <a:r>
              <a:rPr lang="el-GR" sz="1400" dirty="0">
                <a:latin typeface="Arial" pitchFamily="34" charset="0"/>
              </a:rPr>
              <a:t>με ένα </a:t>
            </a:r>
            <a:r>
              <a:rPr lang="el-GR" sz="1400" dirty="0" err="1">
                <a:latin typeface="Arial" pitchFamily="34" charset="0"/>
              </a:rPr>
              <a:t>υδορκολλοειδές</a:t>
            </a:r>
            <a:r>
              <a:rPr lang="el-GR" sz="1400" dirty="0">
                <a:latin typeface="Arial" pitchFamily="34" charset="0"/>
              </a:rPr>
              <a:t>.</a:t>
            </a: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1400" dirty="0">
                <a:latin typeface="Arial" pitchFamily="34" charset="0"/>
              </a:rPr>
              <a:t>Στην υγρή νέκρωση </a:t>
            </a:r>
            <a:r>
              <a:rPr lang="fr-FR" sz="1400" dirty="0">
                <a:latin typeface="Arial" pitchFamily="34" charset="0"/>
              </a:rPr>
              <a:t>, </a:t>
            </a:r>
            <a:r>
              <a:rPr lang="el-GR" sz="1400" dirty="0">
                <a:latin typeface="Arial" pitchFamily="34" charset="0"/>
              </a:rPr>
              <a:t>χρησιμοποιούμε </a:t>
            </a:r>
            <a:r>
              <a:rPr lang="el-GR" sz="1400" dirty="0" err="1">
                <a:latin typeface="Arial" pitchFamily="34" charset="0"/>
              </a:rPr>
              <a:t>αλγινικό</a:t>
            </a:r>
            <a:r>
              <a:rPr lang="el-GR" sz="1400" dirty="0">
                <a:latin typeface="Arial" pitchFamily="34" charset="0"/>
              </a:rPr>
              <a:t> για να απορροφήσουμε</a:t>
            </a: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pitchFamily="34" charset="0"/>
              </a:rPr>
              <a:t>2. </a:t>
            </a:r>
            <a:r>
              <a:rPr lang="el-GR" sz="1400" b="1" dirty="0">
                <a:latin typeface="Arial" pitchFamily="34" charset="0"/>
              </a:rPr>
              <a:t>Στην κοκκίωση</a:t>
            </a:r>
            <a:r>
              <a:rPr lang="en-US" sz="1400" dirty="0">
                <a:latin typeface="Arial" pitchFamily="34" charset="0"/>
              </a:rPr>
              <a:t>, </a:t>
            </a:r>
            <a:r>
              <a:rPr lang="el-GR" sz="1400" dirty="0">
                <a:latin typeface="Arial" pitchFamily="34" charset="0"/>
              </a:rPr>
              <a:t>ο </a:t>
            </a:r>
            <a:r>
              <a:rPr lang="el-GR" sz="1400" dirty="0" err="1">
                <a:latin typeface="Arial" pitchFamily="34" charset="0"/>
              </a:rPr>
              <a:t>νεοσυσταθής</a:t>
            </a:r>
            <a:r>
              <a:rPr lang="el-GR" sz="1400" dirty="0">
                <a:latin typeface="Arial" pitchFamily="34" charset="0"/>
              </a:rPr>
              <a:t> ιστός γεμίζει την πληγή σταδιακά από τον πάτο προς την </a:t>
            </a:r>
            <a:r>
              <a:rPr lang="el-GR" sz="1400" dirty="0" err="1">
                <a:latin typeface="Arial" pitchFamily="34" charset="0"/>
              </a:rPr>
              <a:t>επιφάνεια.Επιθέματα</a:t>
            </a:r>
            <a:r>
              <a:rPr lang="el-GR" sz="1400" dirty="0">
                <a:latin typeface="Arial" pitchFamily="34" charset="0"/>
              </a:rPr>
              <a:t> που χρειάζεται είναι : </a:t>
            </a:r>
            <a:r>
              <a:rPr lang="el-GR" sz="1400" dirty="0" err="1">
                <a:latin typeface="Arial" pitchFamily="34" charset="0"/>
              </a:rPr>
              <a:t>αφρώδεσ</a:t>
            </a:r>
            <a:r>
              <a:rPr lang="el-GR" sz="1400" dirty="0">
                <a:latin typeface="Arial" pitchFamily="34" charset="0"/>
              </a:rPr>
              <a:t> αν το δέρμα είναι ευαίσθητο ή 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l-GR" sz="1400" dirty="0" err="1">
                <a:latin typeface="Arial" pitchFamily="34" charset="0"/>
              </a:rPr>
              <a:t>υδροκολλοειδή</a:t>
            </a:r>
            <a:r>
              <a:rPr lang="el-GR" sz="1400" dirty="0">
                <a:latin typeface="Arial" pitchFamily="34" charset="0"/>
              </a:rPr>
              <a:t> αν το περιβάλλον δέρμα είναι υγιές.</a:t>
            </a:r>
          </a:p>
          <a:p>
            <a:pPr eaLnBrk="1" hangingPunct="1">
              <a:lnSpc>
                <a:spcPct val="80000"/>
              </a:lnSpc>
            </a:pPr>
            <a:endParaRPr lang="el-GR" sz="14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pitchFamily="34" charset="0"/>
              </a:rPr>
              <a:t>3.  </a:t>
            </a:r>
            <a:r>
              <a:rPr lang="el-GR" sz="1400" b="1" dirty="0">
                <a:latin typeface="Arial" pitchFamily="34" charset="0"/>
              </a:rPr>
              <a:t>Φάση </a:t>
            </a:r>
            <a:r>
              <a:rPr lang="el-GR" sz="1400" b="1" dirty="0" err="1">
                <a:latin typeface="Arial" pitchFamily="34" charset="0"/>
              </a:rPr>
              <a:t>επιθηλιοποίησης</a:t>
            </a:r>
            <a:r>
              <a:rPr lang="en-US" sz="1400" b="1" dirty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:</a:t>
            </a:r>
            <a:r>
              <a:rPr lang="el-GR" sz="1400" dirty="0">
                <a:latin typeface="Arial" pitchFamily="34" charset="0"/>
              </a:rPr>
              <a:t>Στην φάση αυτή ο ιστός είναι </a:t>
            </a:r>
            <a:r>
              <a:rPr lang="el-GR" sz="1400" dirty="0" err="1">
                <a:latin typeface="Arial" pitchFamily="34" charset="0"/>
              </a:rPr>
              <a:t>ρόζ</a:t>
            </a:r>
            <a:r>
              <a:rPr lang="el-GR" sz="1400" dirty="0">
                <a:latin typeface="Arial" pitchFamily="34" charset="0"/>
              </a:rPr>
              <a:t>, πολύ ευαίσθητός και χρειάζεται προστασία και υγρό </a:t>
            </a:r>
            <a:r>
              <a:rPr lang="el-GR" sz="1400" dirty="0" err="1">
                <a:latin typeface="Arial" pitchFamily="34" charset="0"/>
              </a:rPr>
              <a:t>περιβάλλον.Αρά</a:t>
            </a:r>
            <a:r>
              <a:rPr lang="el-GR" sz="1400" dirty="0">
                <a:latin typeface="Arial" pitchFamily="34" charset="0"/>
              </a:rPr>
              <a:t> χρειάζεται λεπτό </a:t>
            </a:r>
            <a:r>
              <a:rPr lang="el-GR" sz="1400" dirty="0" err="1">
                <a:latin typeface="Arial" pitchFamily="34" charset="0"/>
              </a:rPr>
              <a:t>υδροκολλοειδές</a:t>
            </a:r>
            <a:r>
              <a:rPr lang="el-GR" sz="1400" dirty="0">
                <a:latin typeface="Arial" pitchFamily="34" charset="0"/>
              </a:rPr>
              <a:t>.</a:t>
            </a:r>
            <a:endParaRPr lang="fr-FR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37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4AB874E-EAE0-4A2B-AE8E-885F8C556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3BA7121-5F82-49CA-8CC8-71E51EE7D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FD6C7EC-1957-423A-8698-E702544BA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C1CDA-A701-45EE-A0A7-5EC59C4D2D5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56733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7D61CBF-ED48-4279-9841-FB92BE016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57597FA-C530-4EBB-937E-B52081F93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A2D5B85-3365-443A-85CA-74571B982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EA850-352B-4C55-A164-944208E045C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215869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0371AB4-99DA-46ED-991C-2431FDF2B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757459-A8C7-46F6-ADE8-054A24F8B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D1DE78-D51B-42A9-88D5-864F299E6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1B93A-4340-42DB-A738-529492FA5D5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53663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252B5A-37AF-4EFE-8B24-472079B49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A152CB-3A8B-41CB-A07F-C12F5DE77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55F2EC1-B670-4EDE-B334-81C8B4FE2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C3365-A05C-464C-A1FA-C74EDD15C53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80357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B9511D-D150-4937-A395-FB8CE98E1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2CDF6AC-7317-48FD-8F64-59DE27FED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13FB239-E46B-4374-A714-3819E76F8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49281-DC3D-49F3-BB68-60A9713872C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76440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8766AEC-B766-491B-8F9E-1CD0D9FB9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AEFE1F3-0546-49C6-9A2A-426245393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898D399-D9A0-467C-8118-1CA6FF2EC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681DB-025B-4DE9-AC0A-BB5EFAACD78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262444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66C83E-B309-4BF7-B492-178B7B1BA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A2DD9F0-1D80-4735-92A9-D476EC43E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9AE8854-2EF3-46BB-9249-E45C66D3C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48B79-BF73-47DE-89E8-CA17165EA65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23665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7A17BD7-8D88-4D3A-9448-7FCE088F8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26C34BE-F05B-4315-9514-4E4BF7929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845F3162-4E41-4ED5-8B81-F538C922E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35A45-1D80-423D-9304-D150B80E44C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147433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124ABB9-7D64-410E-A7F2-BD8435EF0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172337E-5C94-4364-955B-A620CF8468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9F9411D-D9B9-4A94-A5D7-67FBDE92B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3221E-72A8-44FB-A852-77375FCDF1B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78479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5D31A521-8FB1-4705-AE39-E2E39A67A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0AF5788-BA50-4D9F-8C97-01DE5E353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41FD274-D154-4054-8E45-C709D2EFB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87FA5-4B36-442B-879B-926A9C5DE24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128176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A27D6F-6BF7-4700-9EA3-9D8D0BB9E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A12245-D54C-41AD-9158-E82152738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72466F7-DF5C-4A3F-8CD4-080090599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A1E3A-C28E-42D1-A4C8-5D6771099BC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6431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C7CC857-F13A-416D-B24A-8D2ABC478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35F6951-2420-4C59-BF77-873E62685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696D71B-9DC2-4E6E-8CE8-98D91C5C0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1143E-50D4-47AA-84B3-55736EBAA82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80037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AF16B2F4-F416-48DD-9C5A-AB37463D2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EDAC46DC-C1B7-4E09-B818-DE1B89419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92556D8-85FA-45C1-86AA-14176E4D29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7F2FEBF1-FA12-4D1D-A279-81CC29572B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088DD0B-3411-4F2F-881F-9664FC5D8F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B6437F-3C10-41BB-AFC5-4F0DB25E597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96983DE7-E306-4202-A649-CDEB18B88A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65461"/>
            <a:ext cx="9144000" cy="1470025"/>
          </a:xfrm>
        </p:spPr>
        <p:txBody>
          <a:bodyPr/>
          <a:lstStyle/>
          <a:p>
            <a:pPr>
              <a:defRPr/>
            </a:pPr>
            <a:r>
              <a:rPr lang="el-GR" sz="3200" b="1" i="1" dirty="0">
                <a:solidFill>
                  <a:srgbClr val="FFFF66"/>
                </a:solidFill>
                <a:latin typeface="+mn-lt"/>
              </a:rPr>
              <a:t>Επιθέματα στα διαβητικά έλκη: </a:t>
            </a:r>
            <a:br>
              <a:rPr lang="el-GR" sz="3200" b="1" i="1" dirty="0">
                <a:solidFill>
                  <a:srgbClr val="FFFF66"/>
                </a:solidFill>
                <a:latin typeface="+mn-lt"/>
              </a:rPr>
            </a:br>
            <a:r>
              <a:rPr lang="el-GR" sz="3200" b="1" i="1" dirty="0">
                <a:solidFill>
                  <a:srgbClr val="FFFF66"/>
                </a:solidFill>
                <a:latin typeface="+mn-lt"/>
              </a:rPr>
              <a:t>Πανάκεια ή αναγκαιότητα?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AF864D6B-3B14-41D2-A414-E56D4BB4F7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4419600"/>
            <a:ext cx="6248400" cy="1981200"/>
          </a:xfrm>
        </p:spPr>
        <p:txBody>
          <a:bodyPr/>
          <a:lstStyle/>
          <a:p>
            <a:pPr algn="l">
              <a:defRPr/>
            </a:pPr>
            <a:r>
              <a:rPr lang="el-GR" sz="2400" b="1" i="1" dirty="0">
                <a:solidFill>
                  <a:schemeClr val="accent3">
                    <a:lumMod val="65000"/>
                  </a:schemeClr>
                </a:solidFill>
              </a:rPr>
              <a:t>Σπύρος </a:t>
            </a:r>
            <a:r>
              <a:rPr lang="el-GR" sz="2400" b="1" i="1" dirty="0" err="1" smtClean="0">
                <a:solidFill>
                  <a:schemeClr val="accent3">
                    <a:lumMod val="65000"/>
                  </a:schemeClr>
                </a:solidFill>
              </a:rPr>
              <a:t>Παπαδούλας</a:t>
            </a:r>
            <a:endParaRPr lang="el-GR" sz="2400" b="1" i="1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algn="l">
              <a:defRPr/>
            </a:pPr>
            <a:r>
              <a:rPr lang="el-GR" sz="2400" b="1" i="1" dirty="0" smtClean="0">
                <a:solidFill>
                  <a:schemeClr val="accent3">
                    <a:lumMod val="65000"/>
                  </a:schemeClr>
                </a:solidFill>
              </a:rPr>
              <a:t>Αγγειοχειρουργός</a:t>
            </a:r>
            <a:endParaRPr lang="el-GR" sz="2400" b="1" i="1" dirty="0">
              <a:solidFill>
                <a:schemeClr val="accent3">
                  <a:lumMod val="65000"/>
                </a:schemeClr>
              </a:solidFill>
            </a:endParaRPr>
          </a:p>
          <a:p>
            <a:pPr algn="l">
              <a:defRPr/>
            </a:pPr>
            <a:r>
              <a:rPr lang="el-GR" sz="2400" i="1" dirty="0" smtClean="0">
                <a:solidFill>
                  <a:schemeClr val="accent3">
                    <a:lumMod val="65000"/>
                  </a:schemeClr>
                </a:solidFill>
              </a:rPr>
              <a:t>Διευθυντής ΕΣΥ </a:t>
            </a:r>
            <a:endParaRPr lang="el-GR" sz="2400" i="1" dirty="0">
              <a:solidFill>
                <a:schemeClr val="accent3">
                  <a:lumMod val="65000"/>
                </a:schemeClr>
              </a:solidFill>
            </a:endParaRPr>
          </a:p>
          <a:p>
            <a:pPr algn="l">
              <a:defRPr/>
            </a:pPr>
            <a:r>
              <a:rPr lang="el-GR" sz="2400" i="1" dirty="0">
                <a:solidFill>
                  <a:schemeClr val="accent3">
                    <a:lumMod val="65000"/>
                  </a:schemeClr>
                </a:solidFill>
              </a:rPr>
              <a:t>Αγγειοχειρουργικής Κλινικής </a:t>
            </a:r>
            <a:r>
              <a:rPr lang="el-GR" sz="2400" i="1" dirty="0" err="1" smtClean="0">
                <a:solidFill>
                  <a:schemeClr val="accent3">
                    <a:lumMod val="65000"/>
                  </a:schemeClr>
                </a:solidFill>
              </a:rPr>
              <a:t>ΠΓΝΠατρών</a:t>
            </a:r>
            <a:endParaRPr lang="el-GR" sz="2400" i="1" dirty="0">
              <a:solidFill>
                <a:schemeClr val="accent3">
                  <a:lumMod val="65000"/>
                </a:schemeClr>
              </a:solidFill>
            </a:endParaRPr>
          </a:p>
          <a:p>
            <a:pPr algn="l">
              <a:defRPr/>
            </a:pPr>
            <a:endParaRPr lang="el-GR" sz="2400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pic>
        <p:nvPicPr>
          <p:cNvPr id="3077" name="Picture 6" descr="C:\Users\spapad\Documents\ΜΕΓΑΛΟΣ ΦΑΚΕΛΛΟΣ\LOGO\LOGO_COLOURS.jpg">
            <a:extLst>
              <a:ext uri="{FF2B5EF4-FFF2-40B4-BE49-F238E27FC236}">
                <a16:creationId xmlns="" xmlns:a16="http://schemas.microsoft.com/office/drawing/2014/main" id="{847A8DB3-D851-464E-9D2F-C01734DD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251325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3CCF9741-2DA6-4CC3-A87A-E676900A52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549" y="0"/>
            <a:ext cx="5598319" cy="1717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E323CFC-E9DB-4CB7-92AD-0B6E9ACC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i="1" dirty="0">
                <a:solidFill>
                  <a:srgbClr val="FFFF66"/>
                </a:solidFill>
              </a:rPr>
              <a:t>Διεθνείς συστάσεις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A76DF1B-2A77-4D37-B026-958987D2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CCF5D018-45C5-4904-99FB-7E0AB93F0C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657" y="1198336"/>
            <a:ext cx="9184540" cy="5640388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="" xmlns:a16="http://schemas.microsoft.com/office/drawing/2014/main" id="{670322B0-2758-4513-BA48-00174ACF5ED9}"/>
              </a:ext>
            </a:extLst>
          </p:cNvPr>
          <p:cNvCxnSpPr/>
          <p:nvPr/>
        </p:nvCxnSpPr>
        <p:spPr>
          <a:xfrm>
            <a:off x="0" y="29718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5">
            <a:extLst>
              <a:ext uri="{FF2B5EF4-FFF2-40B4-BE49-F238E27FC236}">
                <a16:creationId xmlns="" xmlns:a16="http://schemas.microsoft.com/office/drawing/2014/main" id="{670322B0-2758-4513-BA48-00174ACF5ED9}"/>
              </a:ext>
            </a:extLst>
          </p:cNvPr>
          <p:cNvCxnSpPr/>
          <p:nvPr/>
        </p:nvCxnSpPr>
        <p:spPr>
          <a:xfrm>
            <a:off x="1981200" y="2895600"/>
            <a:ext cx="29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5">
            <a:extLst>
              <a:ext uri="{FF2B5EF4-FFF2-40B4-BE49-F238E27FC236}">
                <a16:creationId xmlns="" xmlns:a16="http://schemas.microsoft.com/office/drawing/2014/main" id="{670322B0-2758-4513-BA48-00174ACF5ED9}"/>
              </a:ext>
            </a:extLst>
          </p:cNvPr>
          <p:cNvCxnSpPr/>
          <p:nvPr/>
        </p:nvCxnSpPr>
        <p:spPr>
          <a:xfrm>
            <a:off x="2133600" y="312420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5">
            <a:extLst>
              <a:ext uri="{FF2B5EF4-FFF2-40B4-BE49-F238E27FC236}">
                <a16:creationId xmlns="" xmlns:a16="http://schemas.microsoft.com/office/drawing/2014/main" id="{670322B0-2758-4513-BA48-00174ACF5ED9}"/>
              </a:ext>
            </a:extLst>
          </p:cNvPr>
          <p:cNvCxnSpPr/>
          <p:nvPr/>
        </p:nvCxnSpPr>
        <p:spPr>
          <a:xfrm>
            <a:off x="5486400" y="28956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5">
            <a:extLst>
              <a:ext uri="{FF2B5EF4-FFF2-40B4-BE49-F238E27FC236}">
                <a16:creationId xmlns="" xmlns:a16="http://schemas.microsoft.com/office/drawing/2014/main" id="{670322B0-2758-4513-BA48-00174ACF5ED9}"/>
              </a:ext>
            </a:extLst>
          </p:cNvPr>
          <p:cNvCxnSpPr/>
          <p:nvPr/>
        </p:nvCxnSpPr>
        <p:spPr>
          <a:xfrm>
            <a:off x="7239000" y="28956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1636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D4A7E8E-446F-42DA-AD1E-8906CFAD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BF78D49-066E-4D6F-A845-A68F081C9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874CCABE-D041-4938-B20D-DD7FE10A07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6" y="1406752"/>
            <a:ext cx="9123087" cy="5426075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A3A3F580-0084-454A-B781-E0CEF23D2B4B}"/>
              </a:ext>
            </a:extLst>
          </p:cNvPr>
          <p:cNvSpPr/>
          <p:nvPr/>
        </p:nvSpPr>
        <p:spPr>
          <a:xfrm>
            <a:off x="10456" y="4572000"/>
            <a:ext cx="9123087" cy="1410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Επάνω 5">
            <a:extLst>
              <a:ext uri="{FF2B5EF4-FFF2-40B4-BE49-F238E27FC236}">
                <a16:creationId xmlns="" xmlns:a16="http://schemas.microsoft.com/office/drawing/2014/main" id="{6F18F06F-E715-4D4B-9C5F-F2C327D9A97D}"/>
              </a:ext>
            </a:extLst>
          </p:cNvPr>
          <p:cNvSpPr/>
          <p:nvPr/>
        </p:nvSpPr>
        <p:spPr>
          <a:xfrm rot="1563623">
            <a:off x="266700" y="5178520"/>
            <a:ext cx="381000" cy="645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7848600" y="48006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7540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8076687" cy="685800"/>
          </a:xfrm>
        </p:spPr>
        <p:txBody>
          <a:bodyPr lIns="91436" tIns="45719" anchor="t"/>
          <a:lstStyle/>
          <a:p>
            <a:pPr eaLnBrk="1" hangingPunct="1"/>
            <a:r>
              <a:rPr lang="el-GR" sz="3700" dirty="0">
                <a:solidFill>
                  <a:srgbClr val="FFFF66"/>
                </a:solidFill>
              </a:rPr>
              <a:t>Φάσεις επούλωσης</a:t>
            </a:r>
            <a:endParaRPr lang="fr-FR" sz="3700" dirty="0">
              <a:solidFill>
                <a:srgbClr val="FFFF66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66687" y="1484540"/>
            <a:ext cx="2438657" cy="533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705344" y="1484540"/>
            <a:ext cx="2438656" cy="533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057657" y="1484540"/>
            <a:ext cx="220903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484540"/>
            <a:ext cx="2057657" cy="53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pic>
        <p:nvPicPr>
          <p:cNvPr id="14347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71922"/>
            <a:ext cx="1909249" cy="173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rrowheads="1"/>
          </p:cNvPicPr>
          <p:nvPr/>
        </p:nvPicPr>
        <p:blipFill>
          <a:blip r:embed="rId4" cstate="print"/>
          <a:srcRect l="28827" t="24359" r="34694" b="17033"/>
          <a:stretch>
            <a:fillRect/>
          </a:stretch>
        </p:blipFill>
        <p:spPr bwMode="auto">
          <a:xfrm>
            <a:off x="224094" y="2294164"/>
            <a:ext cx="1833563" cy="16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0" y="4132177"/>
            <a:ext cx="91440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/>
              <a:t>  </a:t>
            </a:r>
            <a:r>
              <a:rPr lang="el-GR" sz="2000" dirty="0">
                <a:solidFill>
                  <a:schemeClr val="bg1"/>
                </a:solidFill>
              </a:rPr>
              <a:t>Ξηρή νέκρωση    Υγρή νέκρωση</a:t>
            </a:r>
            <a:r>
              <a:rPr lang="fr-FR" sz="2000" dirty="0">
                <a:solidFill>
                  <a:schemeClr val="bg1"/>
                </a:solidFill>
              </a:rPr>
              <a:t>          </a:t>
            </a:r>
            <a:r>
              <a:rPr lang="el-GR" sz="2000" dirty="0">
                <a:solidFill>
                  <a:schemeClr val="bg1"/>
                </a:solidFill>
              </a:rPr>
              <a:t>Κοκκιώδης ιστός</a:t>
            </a:r>
            <a:r>
              <a:rPr lang="fr-FR" sz="2000" dirty="0">
                <a:solidFill>
                  <a:schemeClr val="bg1"/>
                </a:solidFill>
              </a:rPr>
              <a:t>       </a:t>
            </a:r>
            <a:r>
              <a:rPr lang="el-GR" sz="2000" dirty="0">
                <a:solidFill>
                  <a:schemeClr val="bg1"/>
                </a:solidFill>
              </a:rPr>
              <a:t>Νέα επιδερμίδα</a:t>
            </a:r>
            <a:r>
              <a:rPr lang="fr-FR" sz="2000" dirty="0">
                <a:solidFill>
                  <a:schemeClr val="bg1"/>
                </a:solidFill>
              </a:rPr>
              <a:t>     </a:t>
            </a:r>
            <a:r>
              <a:rPr lang="fr-FR" sz="2000" dirty="0">
                <a:solidFill>
                  <a:srgbClr val="2B58A4"/>
                </a:solidFill>
              </a:rPr>
              <a:t>		</a:t>
            </a:r>
          </a:p>
        </p:txBody>
      </p:sp>
      <p:pic>
        <p:nvPicPr>
          <p:cNvPr id="14353" name="Picture 25" descr="epiderm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4893" y="2229270"/>
            <a:ext cx="2207264" cy="173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6" descr="20423_P01"/>
          <p:cNvPicPr>
            <a:picLocks noChangeAspect="1" noChangeArrowheads="1"/>
          </p:cNvPicPr>
          <p:nvPr/>
        </p:nvPicPr>
        <p:blipFill>
          <a:blip r:embed="rId6" cstate="print"/>
          <a:srcRect l="20561" r="7518" b="13498"/>
          <a:stretch>
            <a:fillRect/>
          </a:stretch>
        </p:blipFill>
        <p:spPr bwMode="auto">
          <a:xfrm>
            <a:off x="2184839" y="2314576"/>
            <a:ext cx="2099891" cy="16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Text Box 14"/>
          <p:cNvSpPr txBox="1">
            <a:spLocks noChangeArrowheads="1"/>
          </p:cNvSpPr>
          <p:nvPr/>
        </p:nvSpPr>
        <p:spPr bwMode="auto">
          <a:xfrm>
            <a:off x="0" y="5840186"/>
            <a:ext cx="9144000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Ενυδάτωση  γειτονικής   Να απορροφήσω</a:t>
            </a:r>
            <a:r>
              <a:rPr lang="fr-FR" dirty="0">
                <a:solidFill>
                  <a:schemeClr val="bg1"/>
                </a:solidFill>
              </a:rPr>
              <a:t>	 </a:t>
            </a:r>
            <a:r>
              <a:rPr lang="el-GR" dirty="0">
                <a:solidFill>
                  <a:schemeClr val="bg1"/>
                </a:solidFill>
              </a:rPr>
              <a:t>    Να διατηρήσω υγρό περιβάλλον</a:t>
            </a:r>
            <a:r>
              <a:rPr lang="fr-FR" dirty="0">
                <a:solidFill>
                  <a:schemeClr val="bg1"/>
                </a:solidFill>
              </a:rPr>
              <a:t>	                </a:t>
            </a:r>
          </a:p>
          <a:p>
            <a:r>
              <a:rPr lang="el-GR" dirty="0">
                <a:solidFill>
                  <a:schemeClr val="bg1"/>
                </a:solidFill>
              </a:rPr>
              <a:t>επιδερμίδας</a:t>
            </a:r>
            <a:r>
              <a:rPr lang="fr-FR" dirty="0">
                <a:solidFill>
                  <a:schemeClr val="bg1"/>
                </a:solidFill>
              </a:rPr>
              <a:t>			</a:t>
            </a:r>
            <a:r>
              <a:rPr lang="el-GR" dirty="0">
                <a:solidFill>
                  <a:schemeClr val="bg1"/>
                </a:solidFill>
              </a:rPr>
              <a:t>                  Να προσέξω το περιβάλλον δέρμα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190" name="TextBox 30"/>
          <p:cNvSpPr txBox="1">
            <a:spLocks noChangeArrowheads="1"/>
          </p:cNvSpPr>
          <p:nvPr/>
        </p:nvSpPr>
        <p:spPr bwMode="auto">
          <a:xfrm>
            <a:off x="4266687" y="1066800"/>
            <a:ext cx="221031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dirty="0">
                <a:solidFill>
                  <a:srgbClr val="FFC000"/>
                </a:solidFill>
                <a:latin typeface="Arial" charset="0"/>
              </a:rPr>
              <a:t>Κοκκίωση</a:t>
            </a:r>
            <a:endParaRPr lang="th-TH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7191" name="TextBox 31"/>
          <p:cNvSpPr txBox="1">
            <a:spLocks noChangeArrowheads="1"/>
          </p:cNvSpPr>
          <p:nvPr/>
        </p:nvSpPr>
        <p:spPr bwMode="auto">
          <a:xfrm>
            <a:off x="0" y="1066800"/>
            <a:ext cx="426668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rgbClr val="FFC000"/>
                </a:solidFill>
                <a:latin typeface="Arial" charset="0"/>
              </a:rPr>
              <a:t>Καθαρισμός</a:t>
            </a:r>
            <a:endParaRPr lang="th-TH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4360" name="TextBox 32"/>
          <p:cNvSpPr txBox="1">
            <a:spLocks noChangeArrowheads="1"/>
          </p:cNvSpPr>
          <p:nvPr/>
        </p:nvSpPr>
        <p:spPr bwMode="auto">
          <a:xfrm>
            <a:off x="6552687" y="1062718"/>
            <a:ext cx="26670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fr-FR" b="1" dirty="0">
                <a:solidFill>
                  <a:srgbClr val="2B58A4"/>
                </a:solidFill>
              </a:rPr>
              <a:t> </a:t>
            </a:r>
            <a:r>
              <a:rPr lang="el-GR" dirty="0" err="1">
                <a:solidFill>
                  <a:srgbClr val="FFC000"/>
                </a:solidFill>
              </a:rPr>
              <a:t>Επιθηλιοποίηση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25" name="Βέλος: Επάνω 24">
            <a:extLst>
              <a:ext uri="{FF2B5EF4-FFF2-40B4-BE49-F238E27FC236}">
                <a16:creationId xmlns="" xmlns:a16="http://schemas.microsoft.com/office/drawing/2014/main" id="{FBC56774-C8DD-4746-B89F-9B55C7DD28A3}"/>
              </a:ext>
            </a:extLst>
          </p:cNvPr>
          <p:cNvSpPr/>
          <p:nvPr/>
        </p:nvSpPr>
        <p:spPr>
          <a:xfrm rot="10800000">
            <a:off x="950374" y="4619608"/>
            <a:ext cx="381000" cy="11715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Βέλος: Επάνω 25">
            <a:extLst>
              <a:ext uri="{FF2B5EF4-FFF2-40B4-BE49-F238E27FC236}">
                <a16:creationId xmlns="" xmlns:a16="http://schemas.microsoft.com/office/drawing/2014/main" id="{34D96690-C100-4F4E-BCE9-781CD8C07A4D}"/>
              </a:ext>
            </a:extLst>
          </p:cNvPr>
          <p:cNvSpPr/>
          <p:nvPr/>
        </p:nvSpPr>
        <p:spPr>
          <a:xfrm rot="10800000">
            <a:off x="3044284" y="4644101"/>
            <a:ext cx="381000" cy="11715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Βέλος: Επάνω 26">
            <a:extLst>
              <a:ext uri="{FF2B5EF4-FFF2-40B4-BE49-F238E27FC236}">
                <a16:creationId xmlns="" xmlns:a16="http://schemas.microsoft.com/office/drawing/2014/main" id="{AAC9E13F-A2BC-4289-A326-E27925EB8615}"/>
              </a:ext>
            </a:extLst>
          </p:cNvPr>
          <p:cNvSpPr/>
          <p:nvPr/>
        </p:nvSpPr>
        <p:spPr>
          <a:xfrm rot="8968053">
            <a:off x="5878164" y="4712989"/>
            <a:ext cx="381000" cy="10545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Βέλος: Επάνω 27">
            <a:extLst>
              <a:ext uri="{FF2B5EF4-FFF2-40B4-BE49-F238E27FC236}">
                <a16:creationId xmlns="" xmlns:a16="http://schemas.microsoft.com/office/drawing/2014/main" id="{7C48AF4F-8581-457B-AFAD-A9EACE837792}"/>
              </a:ext>
            </a:extLst>
          </p:cNvPr>
          <p:cNvSpPr/>
          <p:nvPr/>
        </p:nvSpPr>
        <p:spPr>
          <a:xfrm rot="13078262">
            <a:off x="7198696" y="4547588"/>
            <a:ext cx="381000" cy="12524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83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CDFFE6A-B7A1-4D45-974A-AAC179BC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Χειρουργικός καθαρισμός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5003FF9-B559-44AE-8AD9-B5339E59E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Απομάκρυνε το αποπίπτων δέρμα, νεκρωτικό ιστό και τη γειτονική </a:t>
            </a:r>
            <a:r>
              <a:rPr lang="el-GR" dirty="0" err="1">
                <a:solidFill>
                  <a:schemeClr val="bg1"/>
                </a:solidFill>
              </a:rPr>
              <a:t>υπερκεράτωση</a:t>
            </a:r>
            <a:r>
              <a:rPr lang="el-GR" dirty="0">
                <a:solidFill>
                  <a:schemeClr val="bg1"/>
                </a:solidFill>
              </a:rPr>
              <a:t> κατά προτίμηση με χειρουργικό καθαρισμό, παρά με άλλες μεθόδους, λαμβάνοντας υπόψη σχετικές αντενδείξεις όπως τη σοβαρή ισχαιμία (</a:t>
            </a:r>
            <a:r>
              <a:rPr lang="en-US" dirty="0">
                <a:solidFill>
                  <a:schemeClr val="bg1"/>
                </a:solidFill>
              </a:rPr>
              <a:t>GRADE</a:t>
            </a:r>
            <a:r>
              <a:rPr lang="el-GR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strength of recommendation: strong, quality of evidence: low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370CED4B-DCEC-45FB-B32B-0B882442E1C0}"/>
              </a:ext>
            </a:extLst>
          </p:cNvPr>
          <p:cNvSpPr txBox="1"/>
          <p:nvPr/>
        </p:nvSpPr>
        <p:spPr>
          <a:xfrm>
            <a:off x="0" y="6308725"/>
            <a:ext cx="9144000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Game FL et al. IWGDF guidance on use of interventions to enhance the healing of chronic ulcers of the foot in diabetes. Diabetes </a:t>
            </a:r>
            <a:r>
              <a:rPr lang="en-US" sz="1400" i="1" dirty="0" err="1"/>
              <a:t>Metab</a:t>
            </a:r>
            <a:r>
              <a:rPr lang="en-US" sz="1400" i="1" dirty="0"/>
              <a:t> Res Rev 2016 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206588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i="1" dirty="0">
                <a:solidFill>
                  <a:srgbClr val="FFFF66"/>
                </a:solidFill>
              </a:rPr>
              <a:t>Χειρουργικός καθαρισμός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9901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535437" cy="4543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5142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Τίτλος">
            <a:extLst>
              <a:ext uri="{FF2B5EF4-FFF2-40B4-BE49-F238E27FC236}">
                <a16:creationId xmlns="" xmlns:a16="http://schemas.microsoft.com/office/drawing/2014/main" id="{93FAA13C-256B-4472-B808-0EE6453C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Χειρουργικός καθαρισμός</a:t>
            </a:r>
            <a:endParaRPr lang="el-GR" altLang="el-GR" dirty="0"/>
          </a:p>
        </p:txBody>
      </p:sp>
      <p:pic>
        <p:nvPicPr>
          <p:cNvPr id="74755" name="Picture 2" descr="D:\diabetic photo\08092011090.jpg">
            <a:extLst>
              <a:ext uri="{FF2B5EF4-FFF2-40B4-BE49-F238E27FC236}">
                <a16:creationId xmlns="" xmlns:a16="http://schemas.microsoft.com/office/drawing/2014/main" id="{7D7E52CB-AC5D-4684-ABA9-1104652CA1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514600"/>
            <a:ext cx="4648200" cy="3486150"/>
          </a:xfrm>
          <a:noFill/>
          <a:ln>
            <a:solidFill>
              <a:srgbClr val="FF0000"/>
            </a:solidFill>
          </a:ln>
        </p:spPr>
      </p:pic>
      <p:pic>
        <p:nvPicPr>
          <p:cNvPr id="74756" name="Picture 4" descr="D:\diabetic photo\23082011066.jpg">
            <a:extLst>
              <a:ext uri="{FF2B5EF4-FFF2-40B4-BE49-F238E27FC236}">
                <a16:creationId xmlns="" xmlns:a16="http://schemas.microsoft.com/office/drawing/2014/main" id="{80ED79C1-F82D-4442-B1D2-21DE9385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687888" cy="35147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009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B403B7D-52CB-4919-8EDA-011B6023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i="1" dirty="0">
                <a:solidFill>
                  <a:srgbClr val="FFFF66"/>
                </a:solidFill>
              </a:rPr>
              <a:t>Μη χειρουργικοί τρόποι καθαρισμού του τραύματος</a:t>
            </a:r>
            <a:endParaRPr lang="el-GR" i="1" dirty="0">
              <a:solidFill>
                <a:srgbClr val="FFFF66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3F2E86C-F64B-4642-BE18-117E173B9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bg1"/>
                </a:solidFill>
              </a:rPr>
              <a:t>Αυτολυτική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νεαροποίηση</a:t>
            </a:r>
            <a:r>
              <a:rPr lang="el-GR" dirty="0">
                <a:solidFill>
                  <a:schemeClr val="bg1"/>
                </a:solidFill>
              </a:rPr>
              <a:t> με </a:t>
            </a:r>
            <a:r>
              <a:rPr lang="el-GR" dirty="0" err="1">
                <a:solidFill>
                  <a:schemeClr val="bg1"/>
                </a:solidFill>
              </a:rPr>
              <a:t>υδρογέλη</a:t>
            </a:r>
            <a:r>
              <a:rPr lang="el-GR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hydrogel</a:t>
            </a:r>
            <a:r>
              <a:rPr lang="el-GR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l-GR" dirty="0" err="1">
                <a:solidFill>
                  <a:schemeClr val="bg1"/>
                </a:solidFill>
              </a:rPr>
              <a:t>Ενζυματική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νεαροποίηση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l-GR" dirty="0" err="1">
                <a:solidFill>
                  <a:schemeClr val="bg1"/>
                </a:solidFill>
              </a:rPr>
              <a:t>Βιοχειρουργική</a:t>
            </a:r>
            <a:r>
              <a:rPr lang="el-GR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maggot and larvae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r>
              <a:rPr lang="el-GR" dirty="0">
                <a:solidFill>
                  <a:schemeClr val="bg1"/>
                </a:solidFill>
              </a:rPr>
              <a:t>Μηχανική </a:t>
            </a:r>
            <a:r>
              <a:rPr lang="el-GR" dirty="0" err="1">
                <a:solidFill>
                  <a:schemeClr val="bg1"/>
                </a:solidFill>
              </a:rPr>
              <a:t>νεαροποίηση</a:t>
            </a:r>
            <a:r>
              <a:rPr lang="el-GR" dirty="0">
                <a:solidFill>
                  <a:schemeClr val="bg1"/>
                </a:solidFill>
              </a:rPr>
              <a:t> με υδροθεραπεία</a:t>
            </a:r>
          </a:p>
        </p:txBody>
      </p:sp>
      <p:pic>
        <p:nvPicPr>
          <p:cNvPr id="1026" name="Picture 2" descr="Î£ÏÎµÏÎ¹ÎºÎ® ÎµÎ¹ÎºÏÎ½Î±">
            <a:extLst>
              <a:ext uri="{FF2B5EF4-FFF2-40B4-BE49-F238E27FC236}">
                <a16:creationId xmlns="" xmlns:a16="http://schemas.microsoft.com/office/drawing/2014/main" id="{586963C4-20C9-4FD2-8671-5F7E5060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65914"/>
            <a:ext cx="2861514" cy="1981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>
            <a:extLst>
              <a:ext uri="{FF2B5EF4-FFF2-40B4-BE49-F238E27FC236}">
                <a16:creationId xmlns="" xmlns:a16="http://schemas.microsoft.com/office/drawing/2014/main" id="{1E70F0B9-9DAD-44D9-8019-731C27544376}"/>
              </a:ext>
            </a:extLst>
          </p:cNvPr>
          <p:cNvCxnSpPr>
            <a:cxnSpLocks/>
          </p:cNvCxnSpPr>
          <p:nvPr/>
        </p:nvCxnSpPr>
        <p:spPr>
          <a:xfrm flipH="1">
            <a:off x="3962400" y="5291863"/>
            <a:ext cx="1132114" cy="1177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="" xmlns:a16="http://schemas.microsoft.com/office/drawing/2014/main" id="{4839B024-45E9-4343-87F8-97665E7B170D}"/>
              </a:ext>
            </a:extLst>
          </p:cNvPr>
          <p:cNvCxnSpPr>
            <a:cxnSpLocks/>
          </p:cNvCxnSpPr>
          <p:nvPr/>
        </p:nvCxnSpPr>
        <p:spPr>
          <a:xfrm>
            <a:off x="4114800" y="5257800"/>
            <a:ext cx="827314" cy="1211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776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20D3AA5-D01E-4B83-8D78-FA65F528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i="1" dirty="0" err="1">
                <a:solidFill>
                  <a:srgbClr val="FFFF66"/>
                </a:solidFill>
              </a:rPr>
              <a:t>Αυτολυτική</a:t>
            </a:r>
            <a:r>
              <a:rPr lang="el-GR" sz="4000" i="1" dirty="0">
                <a:solidFill>
                  <a:srgbClr val="FFFF66"/>
                </a:solidFill>
              </a:rPr>
              <a:t> </a:t>
            </a:r>
            <a:r>
              <a:rPr lang="el-GR" sz="4000" i="1" dirty="0" err="1">
                <a:solidFill>
                  <a:srgbClr val="FFFF66"/>
                </a:solidFill>
              </a:rPr>
              <a:t>νεαροποίηση</a:t>
            </a:r>
            <a:r>
              <a:rPr lang="el-GR" sz="4000" i="1" dirty="0">
                <a:solidFill>
                  <a:srgbClr val="FFFF66"/>
                </a:solidFill>
              </a:rPr>
              <a:t> με </a:t>
            </a:r>
            <a:r>
              <a:rPr lang="el-GR" sz="4000" i="1" dirty="0" err="1">
                <a:solidFill>
                  <a:srgbClr val="FFFF66"/>
                </a:solidFill>
              </a:rPr>
              <a:t>υδρογέλη</a:t>
            </a:r>
            <a:r>
              <a:rPr lang="el-GR" sz="4000" i="1" dirty="0">
                <a:solidFill>
                  <a:srgbClr val="FFFF66"/>
                </a:solidFill>
              </a:rPr>
              <a:t> (</a:t>
            </a:r>
            <a:r>
              <a:rPr lang="en-US" sz="4000" i="1" dirty="0">
                <a:solidFill>
                  <a:srgbClr val="FFFF66"/>
                </a:solidFill>
              </a:rPr>
              <a:t>hydrogel</a:t>
            </a:r>
            <a:r>
              <a:rPr lang="el-GR" sz="4000" i="1" dirty="0">
                <a:solidFill>
                  <a:srgbClr val="FFFF66"/>
                </a:solidFill>
              </a:rPr>
              <a:t>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7D32475-AADE-47E2-8E39-3D9D5E617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41422" cy="4525963"/>
          </a:xfrm>
        </p:spPr>
        <p:txBody>
          <a:bodyPr/>
          <a:lstStyle/>
          <a:p>
            <a:r>
              <a:rPr lang="el-GR" sz="2000" dirty="0">
                <a:solidFill>
                  <a:schemeClr val="bg1"/>
                </a:solidFill>
              </a:rPr>
              <a:t>Αδιάλυτα πολυμερή που προσλαμβάνουν μεγάλη ποσότητα νερού</a:t>
            </a:r>
          </a:p>
          <a:p>
            <a:r>
              <a:rPr lang="el-GR" sz="2000" dirty="0">
                <a:solidFill>
                  <a:schemeClr val="bg1"/>
                </a:solidFill>
              </a:rPr>
              <a:t>Απορροφούν το εξίδρωμα του έλκους/ τραύματος </a:t>
            </a:r>
          </a:p>
          <a:p>
            <a:r>
              <a:rPr lang="el-GR" sz="2000" dirty="0">
                <a:solidFill>
                  <a:schemeClr val="bg1"/>
                </a:solidFill>
              </a:rPr>
              <a:t>Διατηρούν </a:t>
            </a:r>
            <a:r>
              <a:rPr lang="el-GR" sz="2000" dirty="0" err="1">
                <a:solidFill>
                  <a:schemeClr val="bg1"/>
                </a:solidFill>
              </a:rPr>
              <a:t>έφυγρο</a:t>
            </a:r>
            <a:r>
              <a:rPr lang="el-GR" sz="2000" dirty="0">
                <a:solidFill>
                  <a:schemeClr val="bg1"/>
                </a:solidFill>
              </a:rPr>
              <a:t> περιβάλλον</a:t>
            </a:r>
          </a:p>
          <a:p>
            <a:pPr lvl="1"/>
            <a:r>
              <a:rPr lang="el-GR" sz="2000" dirty="0">
                <a:solidFill>
                  <a:schemeClr val="bg1"/>
                </a:solidFill>
              </a:rPr>
              <a:t>Ευνοϊκές συνθήκες για τα κύτταρα</a:t>
            </a:r>
          </a:p>
          <a:p>
            <a:pPr lvl="1"/>
            <a:r>
              <a:rPr lang="el-GR" sz="2000" dirty="0">
                <a:solidFill>
                  <a:schemeClr val="bg1"/>
                </a:solidFill>
              </a:rPr>
              <a:t>Αποδόμηση των νεκρωμένων ιστών γίνεται μέσω ενδογενών </a:t>
            </a:r>
            <a:r>
              <a:rPr lang="el-GR" sz="2000" dirty="0" err="1">
                <a:solidFill>
                  <a:schemeClr val="bg1"/>
                </a:solidFill>
              </a:rPr>
              <a:t>προτεολυτικών</a:t>
            </a:r>
            <a:r>
              <a:rPr lang="el-GR" sz="2000" dirty="0">
                <a:solidFill>
                  <a:schemeClr val="bg1"/>
                </a:solidFill>
              </a:rPr>
              <a:t> ενζύμων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Cochrane 2013: </a:t>
            </a:r>
            <a:r>
              <a:rPr lang="el-GR" sz="2000" dirty="0">
                <a:solidFill>
                  <a:schemeClr val="bg1"/>
                </a:solidFill>
              </a:rPr>
              <a:t>Υπερτερούν της γάζας (</a:t>
            </a:r>
            <a:r>
              <a:rPr lang="en-US" sz="2000" dirty="0">
                <a:solidFill>
                  <a:schemeClr val="bg1"/>
                </a:solidFill>
              </a:rPr>
              <a:t>  bias</a:t>
            </a:r>
            <a:r>
              <a:rPr lang="el-GR" sz="2000" dirty="0">
                <a:solidFill>
                  <a:schemeClr val="bg1"/>
                </a:solidFill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Cochrane 2016: </a:t>
            </a:r>
            <a:r>
              <a:rPr lang="el-GR" sz="2000" dirty="0">
                <a:solidFill>
                  <a:schemeClr val="bg1"/>
                </a:solidFill>
              </a:rPr>
              <a:t>μέτριας ποιότητας απόδειξη ότι είναι πιο αποτελεσματικά</a:t>
            </a:r>
          </a:p>
          <a:p>
            <a:endParaRPr lang="el-GR" dirty="0"/>
          </a:p>
        </p:txBody>
      </p:sp>
      <p:pic>
        <p:nvPicPr>
          <p:cNvPr id="5" name="Picture 3" descr="C:\Documents and Settings\patran\Desktop\gel-sterile-urgo-hydrogel.jpg">
            <a:extLst>
              <a:ext uri="{FF2B5EF4-FFF2-40B4-BE49-F238E27FC236}">
                <a16:creationId xmlns="" xmlns:a16="http://schemas.microsoft.com/office/drawing/2014/main" id="{8EDE7550-C06D-4916-8BA7-A3EDBDA6718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8623" y="1613226"/>
            <a:ext cx="2743200" cy="26519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0FFFC6C2-75F7-461B-B6B4-26C1340C230A}"/>
              </a:ext>
            </a:extLst>
          </p:cNvPr>
          <p:cNvSpPr/>
          <p:nvPr/>
        </p:nvSpPr>
        <p:spPr>
          <a:xfrm>
            <a:off x="6934200" y="2819400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45F5DA5E-FCD8-4BA6-A632-A3403A93DDFE}"/>
              </a:ext>
            </a:extLst>
          </p:cNvPr>
          <p:cNvSpPr/>
          <p:nvPr/>
        </p:nvSpPr>
        <p:spPr>
          <a:xfrm rot="5400000">
            <a:off x="8483473" y="3022727"/>
            <a:ext cx="371820" cy="11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="" xmlns:a16="http://schemas.microsoft.com/office/drawing/2014/main" id="{4CD15E99-3BF3-4A52-B974-975988BD842D}"/>
              </a:ext>
            </a:extLst>
          </p:cNvPr>
          <p:cNvSpPr/>
          <p:nvPr/>
        </p:nvSpPr>
        <p:spPr>
          <a:xfrm>
            <a:off x="7313023" y="3817459"/>
            <a:ext cx="457200" cy="15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Διάγραμμα ροής: Εναλλακτική διεργασία 13">
            <a:extLst>
              <a:ext uri="{FF2B5EF4-FFF2-40B4-BE49-F238E27FC236}">
                <a16:creationId xmlns="" xmlns:a16="http://schemas.microsoft.com/office/drawing/2014/main" id="{97E0DAD4-E889-4B5C-850C-FC531C822404}"/>
              </a:ext>
            </a:extLst>
          </p:cNvPr>
          <p:cNvSpPr/>
          <p:nvPr/>
        </p:nvSpPr>
        <p:spPr>
          <a:xfrm>
            <a:off x="6551023" y="5292868"/>
            <a:ext cx="2590800" cy="141273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Νεκρωτική εσχάρα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Στεγνά  καθαρά έλκη (χαμηλού εξιδρώματος) για </a:t>
            </a:r>
            <a:r>
              <a:rPr lang="el-GR" dirty="0" err="1">
                <a:solidFill>
                  <a:schemeClr val="bg1"/>
                </a:solidFill>
              </a:rPr>
              <a:t>εφύγρανση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5" name="Βέλος: Επάνω 14">
            <a:extLst>
              <a:ext uri="{FF2B5EF4-FFF2-40B4-BE49-F238E27FC236}">
                <a16:creationId xmlns="" xmlns:a16="http://schemas.microsoft.com/office/drawing/2014/main" id="{D4F042C5-420B-45B7-9033-E3D91AD5B1CE}"/>
              </a:ext>
            </a:extLst>
          </p:cNvPr>
          <p:cNvSpPr/>
          <p:nvPr/>
        </p:nvSpPr>
        <p:spPr>
          <a:xfrm>
            <a:off x="7579723" y="4572000"/>
            <a:ext cx="381000" cy="720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-1" y="5410200"/>
            <a:ext cx="6398623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Dumville</a:t>
            </a:r>
            <a:r>
              <a:rPr lang="en-US" sz="1400" i="1" dirty="0">
                <a:solidFill>
                  <a:schemeClr val="bg1"/>
                </a:solidFill>
              </a:rPr>
              <a:t> JC</a:t>
            </a:r>
            <a:r>
              <a:rPr lang="en-US" sz="1400" i="1" baseline="30000" dirty="0">
                <a:solidFill>
                  <a:schemeClr val="bg1"/>
                </a:solidFill>
              </a:rPr>
              <a:t>1</a:t>
            </a:r>
            <a:r>
              <a:rPr lang="en-US" sz="1400" i="1" dirty="0">
                <a:solidFill>
                  <a:schemeClr val="bg1"/>
                </a:solidFill>
              </a:rPr>
              <a:t>et al. </a:t>
            </a:r>
            <a:r>
              <a:rPr lang="en-US" sz="1400" i="1" dirty="0" err="1">
                <a:solidFill>
                  <a:schemeClr val="bg1"/>
                </a:solidFill>
              </a:rPr>
              <a:t>Hydrogel</a:t>
            </a:r>
            <a:r>
              <a:rPr lang="en-US" sz="1400" i="1" dirty="0">
                <a:solidFill>
                  <a:schemeClr val="bg1"/>
                </a:solidFill>
              </a:rPr>
              <a:t> dressings for healing diabetic foot ulcers. Cochrane Database </a:t>
            </a:r>
            <a:r>
              <a:rPr lang="en-US" sz="1400" i="1" dirty="0" err="1">
                <a:solidFill>
                  <a:schemeClr val="bg1"/>
                </a:solidFill>
              </a:rPr>
              <a:t>Syst</a:t>
            </a:r>
            <a:r>
              <a:rPr lang="en-US" sz="1400" i="1" dirty="0">
                <a:solidFill>
                  <a:schemeClr val="bg1"/>
                </a:solidFill>
              </a:rPr>
              <a:t> Rev. 2013</a:t>
            </a:r>
            <a:endParaRPr lang="el-GR" sz="1400" i="1" dirty="0"/>
          </a:p>
        </p:txBody>
      </p:sp>
      <p:sp>
        <p:nvSpPr>
          <p:cNvPr id="17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5903893"/>
            <a:ext cx="6398622" cy="95410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Saco M</a:t>
            </a:r>
            <a:r>
              <a:rPr lang="el-GR" sz="1400" i="1" dirty="0">
                <a:solidFill>
                  <a:schemeClr val="bg1"/>
                </a:solidFill>
              </a:rPr>
              <a:t>. </a:t>
            </a:r>
            <a:r>
              <a:rPr lang="en-US" sz="1400" i="1" dirty="0">
                <a:solidFill>
                  <a:schemeClr val="bg1"/>
                </a:solidFill>
              </a:rPr>
              <a:t>Comparing the efficacies of alginate, foam, hydrocolloid, </a:t>
            </a:r>
            <a:r>
              <a:rPr lang="en-US" sz="1400" i="1" dirty="0" err="1">
                <a:solidFill>
                  <a:schemeClr val="bg1"/>
                </a:solidFill>
              </a:rPr>
              <a:t>hydrofiber</a:t>
            </a:r>
            <a:r>
              <a:rPr lang="en-US" sz="1400" i="1" dirty="0">
                <a:solidFill>
                  <a:schemeClr val="bg1"/>
                </a:solidFill>
              </a:rPr>
              <a:t>, and </a:t>
            </a:r>
            <a:r>
              <a:rPr lang="en-US" sz="1400" i="1" dirty="0" err="1">
                <a:solidFill>
                  <a:schemeClr val="bg1"/>
                </a:solidFill>
              </a:rPr>
              <a:t>hydrogel</a:t>
            </a:r>
            <a:r>
              <a:rPr lang="en-US" sz="1400" i="1" dirty="0">
                <a:solidFill>
                  <a:schemeClr val="bg1"/>
                </a:solidFill>
              </a:rPr>
              <a:t> dressings in the management of diabetic foot ulcers and venous leg ulcers: a systematic review and meta-analysis examining how to dress for success.</a:t>
            </a:r>
            <a:r>
              <a:rPr lang="el-GR" sz="1400" i="1" dirty="0">
                <a:solidFill>
                  <a:schemeClr val="bg1"/>
                </a:solidFill>
              </a:rPr>
              <a:t> </a:t>
            </a:r>
            <a:r>
              <a:rPr lang="en-US" sz="1400" i="1" dirty="0">
                <a:solidFill>
                  <a:schemeClr val="bg1"/>
                </a:solidFill>
              </a:rPr>
              <a:t>Dermatol Online J. 2016 </a:t>
            </a:r>
            <a:endParaRPr lang="el-GR" sz="1400" i="1" dirty="0">
              <a:solidFill>
                <a:schemeClr val="bg1"/>
              </a:solidFill>
            </a:endParaRP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="" xmlns:a16="http://schemas.microsoft.com/office/drawing/2014/main" id="{9FDDCC58-CC08-412C-BF96-5450AA3364A9}"/>
              </a:ext>
            </a:extLst>
          </p:cNvPr>
          <p:cNvCxnSpPr/>
          <p:nvPr/>
        </p:nvCxnSpPr>
        <p:spPr>
          <a:xfrm>
            <a:off x="9039496" y="609600"/>
            <a:ext cx="49913" cy="4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="" xmlns:a16="http://schemas.microsoft.com/office/drawing/2014/main" id="{71B39C9F-AF0F-4DC9-B40D-096B7F62D8C0}"/>
              </a:ext>
            </a:extLst>
          </p:cNvPr>
          <p:cNvCxnSpPr/>
          <p:nvPr/>
        </p:nvCxnSpPr>
        <p:spPr>
          <a:xfrm flipV="1">
            <a:off x="5527344" y="4425084"/>
            <a:ext cx="0" cy="293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52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594BA7B-6EC0-4ACC-B7C3-0CC08BE3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>
                <a:solidFill>
                  <a:srgbClr val="FFFF00"/>
                </a:solidFill>
              </a:rPr>
              <a:t>Ενζυματική</a:t>
            </a:r>
            <a:r>
              <a:rPr lang="el-GR" i="1" dirty="0">
                <a:solidFill>
                  <a:srgbClr val="FFFF00"/>
                </a:solidFill>
              </a:rPr>
              <a:t> </a:t>
            </a:r>
            <a:r>
              <a:rPr lang="el-GR" i="1" dirty="0" err="1">
                <a:solidFill>
                  <a:srgbClr val="FFFF00"/>
                </a:solidFill>
              </a:rPr>
              <a:t>νεαροποίηση</a:t>
            </a:r>
            <a:r>
              <a:rPr lang="el-GR" i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8E45FAD-C771-4E08-A5F9-2EAA03AF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Clostridial collagenase ointment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Μελέτη 48  άτομα το 2012 δεν βρήκε διαφορά με τη συνήθη θεραπεία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Δυο άλλες μελέτες τη συνέκριναν με </a:t>
            </a:r>
            <a:r>
              <a:rPr lang="en-US" dirty="0">
                <a:solidFill>
                  <a:schemeClr val="bg1"/>
                </a:solidFill>
              </a:rPr>
              <a:t>hydrogel </a:t>
            </a:r>
            <a:r>
              <a:rPr lang="el-GR" dirty="0">
                <a:solidFill>
                  <a:schemeClr val="bg1"/>
                </a:solidFill>
              </a:rPr>
              <a:t>και δεν βρήκαν διαφορά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Jimenez et al. Enzymatic debridement  of chronic </a:t>
            </a:r>
            <a:r>
              <a:rPr lang="en-US" sz="1400" i="1" dirty="0" err="1"/>
              <a:t>nonischemic</a:t>
            </a:r>
            <a:r>
              <a:rPr lang="en-US" sz="1400" i="1" dirty="0"/>
              <a:t> diabetic foot ulcers: results of a randomized , controlled trial. Wounds 2017</a:t>
            </a:r>
            <a:endParaRPr lang="el-GR" sz="1400" i="1" dirty="0"/>
          </a:p>
        </p:txBody>
      </p:sp>
      <p:sp>
        <p:nvSpPr>
          <p:cNvPr id="5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5806440"/>
            <a:ext cx="9144000" cy="523220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err="1"/>
              <a:t>Talis</a:t>
            </a:r>
            <a:r>
              <a:rPr lang="en-US" sz="1400" i="1" dirty="0"/>
              <a:t>  A. et al. Clinical and economic assessment of diabetic  foot ulcer  debridement  with </a:t>
            </a:r>
            <a:r>
              <a:rPr lang="en-US" sz="1400" i="1" dirty="0" err="1"/>
              <a:t>collagenase</a:t>
            </a:r>
            <a:r>
              <a:rPr lang="en-US" sz="1400" i="1" dirty="0"/>
              <a:t>: results of a randomized  controlled study. </a:t>
            </a:r>
            <a:r>
              <a:rPr lang="en-US" sz="1400" i="1" dirty="0" err="1"/>
              <a:t>Clin</a:t>
            </a:r>
            <a:r>
              <a:rPr lang="en-US" sz="1400" i="1" dirty="0"/>
              <a:t> </a:t>
            </a:r>
            <a:r>
              <a:rPr lang="en-US" sz="1400" i="1" dirty="0" err="1"/>
              <a:t>Ther</a:t>
            </a:r>
            <a:r>
              <a:rPr lang="en-US" sz="1400" i="1" dirty="0"/>
              <a:t>  2013 </a:t>
            </a:r>
            <a:endParaRPr lang="el-GR" sz="1400" i="1" dirty="0"/>
          </a:p>
        </p:txBody>
      </p:sp>
      <p:pic>
        <p:nvPicPr>
          <p:cNvPr id="295938" name="Picture 2" descr="ÎÏÎ¿ÏÎ­Î»ÎµÏÎ¼Î± ÎµÎ¹ÎºÏÎ½Î±Ï Î³Î¹Î± Clostridial collagenase oint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15767"/>
            <a:ext cx="4114800" cy="1656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8 - Διάγραμμα ροής: Είσοδος από πληκτρολόγιο"/>
          <p:cNvSpPr/>
          <p:nvPr/>
        </p:nvSpPr>
        <p:spPr>
          <a:xfrm>
            <a:off x="3657600" y="4953000"/>
            <a:ext cx="990600" cy="30480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210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4602AF9-EDD3-466D-8783-B580BEE7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i="1" dirty="0" err="1">
                <a:solidFill>
                  <a:srgbClr val="FFFF00"/>
                </a:solidFill>
              </a:rPr>
              <a:t>Βιοχειρουργική</a:t>
            </a:r>
            <a:r>
              <a:rPr lang="el-GR" sz="4000" i="1" dirty="0">
                <a:solidFill>
                  <a:srgbClr val="FFFF00"/>
                </a:solidFill>
              </a:rPr>
              <a:t> </a:t>
            </a:r>
            <a:r>
              <a:rPr lang="en-US" sz="4000" i="1" dirty="0">
                <a:solidFill>
                  <a:srgbClr val="FFFF00"/>
                </a:solidFill>
              </a:rPr>
              <a:t/>
            </a:r>
            <a:br>
              <a:rPr lang="en-US" sz="4000" i="1" dirty="0">
                <a:solidFill>
                  <a:srgbClr val="FFFF00"/>
                </a:solidFill>
              </a:rPr>
            </a:br>
            <a:r>
              <a:rPr lang="el-GR" sz="4000" i="1" dirty="0">
                <a:solidFill>
                  <a:srgbClr val="FFFF00"/>
                </a:solidFill>
              </a:rPr>
              <a:t>(</a:t>
            </a:r>
            <a:r>
              <a:rPr lang="en-US" sz="4000" i="1" dirty="0">
                <a:solidFill>
                  <a:srgbClr val="FFFF00"/>
                </a:solidFill>
              </a:rPr>
              <a:t>maggot and larvae</a:t>
            </a:r>
            <a:r>
              <a:rPr lang="el-GR" sz="4000" i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CD38B3C-C436-4368-9759-BF5F2B7D2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solidFill>
                  <a:schemeClr val="bg1"/>
                </a:solidFill>
              </a:rPr>
              <a:t>Μείωση </a:t>
            </a:r>
            <a:r>
              <a:rPr lang="el-GR" sz="2400" dirty="0" err="1">
                <a:solidFill>
                  <a:schemeClr val="bg1"/>
                </a:solidFill>
              </a:rPr>
              <a:t>βακτηριακού</a:t>
            </a:r>
            <a:r>
              <a:rPr lang="el-GR" sz="2400" dirty="0">
                <a:solidFill>
                  <a:schemeClr val="bg1"/>
                </a:solidFill>
              </a:rPr>
              <a:t> φορτίου</a:t>
            </a:r>
          </a:p>
          <a:p>
            <a:r>
              <a:rPr lang="el-GR" sz="2400" dirty="0">
                <a:solidFill>
                  <a:schemeClr val="bg1"/>
                </a:solidFill>
              </a:rPr>
              <a:t>Ρύθμιση </a:t>
            </a:r>
            <a:r>
              <a:rPr lang="el-GR" sz="2400" dirty="0" err="1">
                <a:solidFill>
                  <a:schemeClr val="bg1"/>
                </a:solidFill>
              </a:rPr>
              <a:t>πρωτεασών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Αποδόμηση </a:t>
            </a:r>
            <a:r>
              <a:rPr lang="el-GR" sz="2400" dirty="0" err="1">
                <a:solidFill>
                  <a:schemeClr val="bg1"/>
                </a:solidFill>
              </a:rPr>
              <a:t>εξωκυττάριας</a:t>
            </a:r>
            <a:r>
              <a:rPr lang="el-GR" sz="2400" dirty="0">
                <a:solidFill>
                  <a:schemeClr val="bg1"/>
                </a:solidFill>
              </a:rPr>
              <a:t> ουσίας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Επιτάχυνση μετανάστευσης </a:t>
            </a:r>
            <a:r>
              <a:rPr lang="el-GR" sz="2400" dirty="0" err="1">
                <a:solidFill>
                  <a:schemeClr val="bg1"/>
                </a:solidFill>
              </a:rPr>
              <a:t>ινοβλαστών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Βελτίωση δερματικής κυκλοφορίας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Διφορούμενα αποτελέσματα στις μελέτες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-15240" y="5273040"/>
            <a:ext cx="9144000" cy="523220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Armstrong D.G. et al. Maggot  therapy  in ‘’lower –extremity hospice ‘’ wound care: fewer amputations  and more antibiotic-free days. J Am. </a:t>
            </a:r>
            <a:r>
              <a:rPr lang="en-US" sz="1400" i="1" dirty="0" err="1"/>
              <a:t>Podiatr</a:t>
            </a:r>
            <a:r>
              <a:rPr lang="en-US" sz="1400" i="1" dirty="0"/>
              <a:t> Med Assoc 2005 </a:t>
            </a:r>
            <a:endParaRPr lang="el-GR" sz="1400" i="1" dirty="0"/>
          </a:p>
        </p:txBody>
      </p:sp>
      <p:sp>
        <p:nvSpPr>
          <p:cNvPr id="5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5791200"/>
            <a:ext cx="9144000" cy="523220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Game F.L. et al. Effectiveness  of interventions to enhance healing of chronic ulcers of the foot  in diabetes: a systematic review. Diabetes </a:t>
            </a:r>
            <a:r>
              <a:rPr lang="en-US" sz="1400" i="1" dirty="0" err="1"/>
              <a:t>Metab</a:t>
            </a:r>
            <a:r>
              <a:rPr lang="en-US" sz="1400" i="1" dirty="0"/>
              <a:t>. Res Rev  2016</a:t>
            </a:r>
            <a:endParaRPr lang="el-GR" sz="1400" i="1" dirty="0"/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-15240" y="6309360"/>
            <a:ext cx="9144000" cy="523220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Linger RJ. Et al. Towards next generation maggot debridement therapy: </a:t>
            </a:r>
            <a:r>
              <a:rPr lang="en-US" sz="1400" i="1" dirty="0" err="1"/>
              <a:t>trangenic</a:t>
            </a:r>
            <a:r>
              <a:rPr lang="en-US" sz="1400" i="1" dirty="0"/>
              <a:t> </a:t>
            </a:r>
            <a:r>
              <a:rPr lang="en-US" sz="1400" i="1" dirty="0" err="1"/>
              <a:t>Lucilia</a:t>
            </a:r>
            <a:r>
              <a:rPr lang="en-US" sz="1400" i="1" dirty="0"/>
              <a:t>  </a:t>
            </a:r>
            <a:r>
              <a:rPr lang="en-US" sz="1400" i="1" dirty="0" err="1"/>
              <a:t>sericata</a:t>
            </a:r>
            <a:r>
              <a:rPr lang="en-US" sz="1400" i="1" dirty="0"/>
              <a:t> larvae  that produce and secrete a human growth factor. BMC </a:t>
            </a:r>
            <a:r>
              <a:rPr lang="en-US" sz="1400" i="1" dirty="0" err="1"/>
              <a:t>Biotechnol</a:t>
            </a:r>
            <a:r>
              <a:rPr lang="en-US" sz="1400" i="1" dirty="0"/>
              <a:t> 2016 </a:t>
            </a:r>
            <a:endParaRPr lang="el-GR" sz="1400" i="1" dirty="0"/>
          </a:p>
        </p:txBody>
      </p:sp>
      <p:pic>
        <p:nvPicPr>
          <p:cNvPr id="292866" name="Picture 2" descr="ÎÏÎ¿ÏÎ­Î»ÎµÏÎ¼Î± ÎµÎ¹ÎºÏÎ½Î±Ï Î³Î¹Î± maggots for diabetic ulc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7284" y="1219200"/>
            <a:ext cx="1926716" cy="1447800"/>
          </a:xfrm>
          <a:prstGeom prst="rect">
            <a:avLst/>
          </a:prstGeom>
          <a:noFill/>
        </p:spPr>
      </p:pic>
      <p:pic>
        <p:nvPicPr>
          <p:cNvPr id="292868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2779" y="2743200"/>
            <a:ext cx="1891221" cy="2392681"/>
          </a:xfrm>
          <a:prstGeom prst="rect">
            <a:avLst/>
          </a:prstGeom>
          <a:noFill/>
        </p:spPr>
      </p:pic>
      <p:pic>
        <p:nvPicPr>
          <p:cNvPr id="292870" name="Picture 6" descr="ÎÏÎ¿ÏÎ­Î»ÎµÏÎ¼Î± ÎµÎ¹ÎºÏÎ½Î±Ï Î³Î¹Î± maggots for diabetic ulc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57200"/>
            <a:ext cx="1590675" cy="636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962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Διαβητικό έλκος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l-GR" sz="2400" dirty="0">
                <a:solidFill>
                  <a:schemeClr val="bg1"/>
                </a:solidFill>
              </a:rPr>
              <a:t>19-34% των διαβητικών θα εμφανίσουν έλκος στα κάτω άκρα</a:t>
            </a:r>
          </a:p>
          <a:p>
            <a:r>
              <a:rPr lang="el-GR" sz="2400" dirty="0">
                <a:solidFill>
                  <a:schemeClr val="bg1"/>
                </a:solidFill>
              </a:rPr>
              <a:t>28% έλασσον ή μείζων ακρωτηριασμό</a:t>
            </a:r>
          </a:p>
          <a:p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el-GR" sz="2400" dirty="0">
                <a:solidFill>
                  <a:schemeClr val="bg1"/>
                </a:solidFill>
              </a:rPr>
              <a:t>στους 10 μείζων ακρωτηριασμό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Θνητότητα: 5% στον 1 χρόνο και 42% στα 5 χρόνια.</a:t>
            </a:r>
          </a:p>
          <a:p>
            <a:r>
              <a:rPr lang="el-GR" sz="2400" dirty="0">
                <a:solidFill>
                  <a:schemeClr val="bg1"/>
                </a:solidFill>
              </a:rPr>
              <a:t>Νοσηρότητα, ποιότητα ζωής, ψυχολογία, επιβάρυνση στο σύστημα υγείας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l-GR" dirty="0"/>
          </a:p>
        </p:txBody>
      </p:sp>
      <p:pic>
        <p:nvPicPr>
          <p:cNvPr id="6" name="Picture 1" descr="C:\Users\spapad\Documents\ΜΕΓΑΛΟΣ ΦΑΚΕΛΛΟΣ\ΣΠΥΡΟΣ\ΟΛΑ\diabetic photo\0708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730081" y="2240756"/>
            <a:ext cx="3902075" cy="292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001EFF7-817A-44B5-9292-18025EA9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00"/>
                </a:solidFill>
              </a:rPr>
              <a:t>Υδροθεραπεία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835921B-C467-448D-AF94-49704DDB5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solidFill>
                  <a:schemeClr val="bg1"/>
                </a:solidFill>
              </a:rPr>
              <a:t>Μηχανική </a:t>
            </a:r>
            <a:r>
              <a:rPr lang="el-GR" sz="2400" dirty="0" err="1">
                <a:solidFill>
                  <a:schemeClr val="bg1"/>
                </a:solidFill>
              </a:rPr>
              <a:t>νεαροποίηση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</a:p>
          <a:p>
            <a:r>
              <a:rPr lang="el-GR" sz="2400" dirty="0">
                <a:solidFill>
                  <a:schemeClr val="bg1"/>
                </a:solidFill>
              </a:rPr>
              <a:t>Ορός με μεγάλη ταχύτητα και ταυτόχρονη αναρρόφηση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Μια μελέτη σύγκρισης με χειρουργικό καθαρισμό, καμιά διαφορά στο χρόνο επούλωσης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Game F.L. et al. Effectiveness  of interventions to enhance healing of chronic ulcers of the foot  in diabetes: a systematic review. Diabetes </a:t>
            </a:r>
            <a:r>
              <a:rPr lang="en-US" sz="1400" i="1" dirty="0" err="1"/>
              <a:t>Metab</a:t>
            </a:r>
            <a:r>
              <a:rPr lang="en-US" sz="1400" i="1" dirty="0"/>
              <a:t>. Res Rev  2016</a:t>
            </a:r>
            <a:endParaRPr lang="el-GR" sz="1400" i="1" dirty="0"/>
          </a:p>
        </p:txBody>
      </p:sp>
      <p:pic>
        <p:nvPicPr>
          <p:cNvPr id="291846" name="Picture 6" descr="ÎÏÎ¿ÏÎ­Î»ÎµÏÎ¼Î± ÎµÎ¹ÎºÏÎ½Î±Ï Î³Î¹Î± versajet hydrosurgery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62400"/>
            <a:ext cx="3064840" cy="213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91848" name="Picture 8" descr="ÎÏÎ¿ÏÎ­Î»ÎµÏÎ¼Î± ÎµÎ¹ÎºÏÎ½Î±Ï Î³Î¹Î± versajet hydrosurgery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62400"/>
            <a:ext cx="4064000" cy="213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5537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D543DD4-0CF8-4477-B164-6D336E1E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Επούλωση έλκους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10B09AB-F65E-4834-9F3B-41711C5EB40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l-GR" sz="2400" dirty="0">
                <a:solidFill>
                  <a:schemeClr val="bg1"/>
                </a:solidFill>
              </a:rPr>
              <a:t>Η ομαλή και γρήγορη επούλωση απαιτεί:</a:t>
            </a:r>
          </a:p>
          <a:p>
            <a:r>
              <a:rPr lang="el-GR" sz="2000" u="sng" dirty="0">
                <a:solidFill>
                  <a:srgbClr val="FFC000"/>
                </a:solidFill>
              </a:rPr>
              <a:t>Κατάλληλη θερμοκρασία </a:t>
            </a:r>
            <a:r>
              <a:rPr lang="el-GR" sz="2000" dirty="0">
                <a:solidFill>
                  <a:schemeClr val="bg1"/>
                </a:solidFill>
              </a:rPr>
              <a:t>(αποφυγή τοπικής ψύξης)</a:t>
            </a:r>
          </a:p>
          <a:p>
            <a:r>
              <a:rPr lang="el-GR" sz="2000" u="sng" dirty="0">
                <a:solidFill>
                  <a:srgbClr val="FFC000"/>
                </a:solidFill>
              </a:rPr>
              <a:t>Κατάλληλη υγρασία</a:t>
            </a:r>
            <a:r>
              <a:rPr lang="el-GR" sz="2000" dirty="0">
                <a:solidFill>
                  <a:schemeClr val="bg1"/>
                </a:solidFill>
              </a:rPr>
              <a:t>. Το υγρό περιβάλλον: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Ευνοεί την ενεργοποίηση των πολυμορφοπύρηνων 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Βοηθάει στην </a:t>
            </a:r>
            <a:r>
              <a:rPr lang="el-GR" sz="1600" dirty="0" err="1">
                <a:solidFill>
                  <a:schemeClr val="bg1"/>
                </a:solidFill>
              </a:rPr>
              <a:t>αυτολυτική</a:t>
            </a:r>
            <a:r>
              <a:rPr lang="el-GR" sz="1600" dirty="0">
                <a:solidFill>
                  <a:schemeClr val="bg1"/>
                </a:solidFill>
              </a:rPr>
              <a:t> διαδικασία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Επιταχύνει την </a:t>
            </a:r>
            <a:r>
              <a:rPr lang="el-GR" sz="1600" dirty="0" err="1">
                <a:solidFill>
                  <a:schemeClr val="bg1"/>
                </a:solidFill>
              </a:rPr>
              <a:t>αγγειογένεση</a:t>
            </a:r>
            <a:r>
              <a:rPr lang="el-GR" sz="1600" dirty="0">
                <a:solidFill>
                  <a:schemeClr val="bg1"/>
                </a:solidFill>
              </a:rPr>
              <a:t>, </a:t>
            </a:r>
            <a:r>
              <a:rPr lang="el-GR" sz="1600" dirty="0" err="1">
                <a:solidFill>
                  <a:schemeClr val="bg1"/>
                </a:solidFill>
              </a:rPr>
              <a:t>κοκκιοποίηση</a:t>
            </a:r>
            <a:r>
              <a:rPr lang="el-GR" sz="1600" dirty="0">
                <a:solidFill>
                  <a:schemeClr val="bg1"/>
                </a:solidFill>
              </a:rPr>
              <a:t> και </a:t>
            </a:r>
            <a:r>
              <a:rPr lang="el-GR" sz="1600" dirty="0" err="1">
                <a:solidFill>
                  <a:schemeClr val="bg1"/>
                </a:solidFill>
              </a:rPr>
              <a:t>επιθηλιοποίηση</a:t>
            </a:r>
            <a:endParaRPr lang="el-GR" sz="1600" dirty="0">
              <a:solidFill>
                <a:schemeClr val="bg1"/>
              </a:solidFill>
            </a:endParaRP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Μειώνει τον πόνο</a:t>
            </a:r>
          </a:p>
          <a:p>
            <a:pPr marL="457200" lvl="1" indent="0">
              <a:buNone/>
            </a:pPr>
            <a:r>
              <a:rPr lang="el-GR" sz="1600" dirty="0">
                <a:solidFill>
                  <a:schemeClr val="bg1"/>
                </a:solidFill>
              </a:rPr>
              <a:t>	</a:t>
            </a:r>
            <a:r>
              <a:rPr lang="el-GR" sz="2000" dirty="0">
                <a:solidFill>
                  <a:srgbClr val="FFC000"/>
                </a:solidFill>
              </a:rPr>
              <a:t>όμως η </a:t>
            </a:r>
            <a:r>
              <a:rPr lang="el-GR" sz="2000" u="sng" dirty="0">
                <a:solidFill>
                  <a:srgbClr val="FFC000"/>
                </a:solidFill>
              </a:rPr>
              <a:t>υπερβολική παραγωγή εξιδρώματος </a:t>
            </a:r>
            <a:r>
              <a:rPr lang="el-GR" sz="2000" dirty="0">
                <a:solidFill>
                  <a:srgbClr val="FFC000"/>
                </a:solidFill>
              </a:rPr>
              <a:t>οδηγεί σε: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Διαβροχή (μούλιασμα-</a:t>
            </a:r>
            <a:r>
              <a:rPr lang="en-US" sz="1600" dirty="0">
                <a:solidFill>
                  <a:schemeClr val="bg1"/>
                </a:solidFill>
              </a:rPr>
              <a:t>maceration</a:t>
            </a:r>
            <a:r>
              <a:rPr lang="el-GR" sz="16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Νέκρωση </a:t>
            </a:r>
            <a:r>
              <a:rPr lang="el-GR" sz="1600" dirty="0" err="1">
                <a:solidFill>
                  <a:schemeClr val="bg1"/>
                </a:solidFill>
              </a:rPr>
              <a:t>χειλέων</a:t>
            </a:r>
            <a:r>
              <a:rPr lang="el-GR" sz="1600" dirty="0">
                <a:solidFill>
                  <a:schemeClr val="bg1"/>
                </a:solidFill>
              </a:rPr>
              <a:t> τραύματος</a:t>
            </a:r>
          </a:p>
          <a:p>
            <a:pPr lvl="1"/>
            <a:endParaRPr lang="el-GR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l-G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37F24CC9-7B2D-42AC-952E-2C1C6BF3916D}"/>
              </a:ext>
            </a:extLst>
          </p:cNvPr>
          <p:cNvSpPr txBox="1"/>
          <p:nvPr/>
        </p:nvSpPr>
        <p:spPr>
          <a:xfrm>
            <a:off x="0" y="6523462"/>
            <a:ext cx="9144000" cy="307777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i="1" dirty="0" err="1"/>
              <a:t>Κακαγιά</a:t>
            </a:r>
            <a:r>
              <a:rPr lang="el-GR" sz="1400" i="1" dirty="0"/>
              <a:t> ΔΚ. Σύγχρονα επιθέματα και εξελίξεις στην επούλωση των τραυμάτων και ελκών. 2003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057400" y="5257800"/>
            <a:ext cx="4572000" cy="52322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Γάζες ή επιθέματα?</a:t>
            </a:r>
          </a:p>
        </p:txBody>
      </p:sp>
    </p:spTree>
    <p:extLst>
      <p:ext uri="{BB962C8B-B14F-4D97-AF65-F5344CB8AC3E}">
        <p14:creationId xmlns="" xmlns:p14="http://schemas.microsoft.com/office/powerpoint/2010/main" val="1845748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73FF465-A0F8-47DF-BB99-E957676A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="" xmlns:a16="http://schemas.microsoft.com/office/drawing/2014/main" id="{C6F41CEF-6B2C-48F8-9B9D-8A67481A6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8"/>
            <a:ext cx="9113309" cy="6834982"/>
          </a:xfrm>
          <a:ln>
            <a:solidFill>
              <a:srgbClr val="FF0000"/>
            </a:solidFill>
          </a:ln>
        </p:spPr>
      </p:pic>
      <p:sp>
        <p:nvSpPr>
          <p:cNvPr id="4" name="AutoShape 2" descr="https://mail.google.com/mail/u/0?ui=2&amp;ik=ffa1bb5756&amp;attid=0.1&amp;permmsgid=msg-a:r4220280653998206879&amp;th=16690c5509dbceea&amp;view=fimg&amp;sz=s0-l75-ft&amp;attbid=ANGjdJ9ibMErmHkYc4Im-MHr0h8a7X1khm8lhp0a6KqmMiMUMrm1V7OcbDUUbjYa1pzfVDXgeNEWlr9EynxxP9c4Wl8D-aYcPRH4zEQqRM9Y5w_BlUxONTyVg8WQEB8&amp;disp=emb&amp;realattid=16690c529cea0435a311">
            <a:extLst>
              <a:ext uri="{FF2B5EF4-FFF2-40B4-BE49-F238E27FC236}">
                <a16:creationId xmlns="" xmlns:a16="http://schemas.microsoft.com/office/drawing/2014/main" id="{A65182A1-BF29-44A0-BEE7-4FD356BD6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5870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239519E-F98D-47EA-AFA2-7619B65E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66"/>
                </a:solidFill>
              </a:rPr>
              <a:t>Ιπποκράτης (460-370 π.Χ.)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703C5EF-29A3-48D6-98FB-4E8B98904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‘‘Τραύματα και έλκη’’</a:t>
            </a:r>
          </a:p>
          <a:p>
            <a:r>
              <a:rPr lang="el-GR" dirty="0">
                <a:solidFill>
                  <a:schemeClr val="bg1"/>
                </a:solidFill>
              </a:rPr>
              <a:t>Περιέγραψε πρώτος την επούλωση κατά πρώτο και δεύτερο σκοπό</a:t>
            </a:r>
          </a:p>
          <a:p>
            <a:r>
              <a:rPr lang="el-GR" dirty="0">
                <a:solidFill>
                  <a:schemeClr val="bg1"/>
                </a:solidFill>
              </a:rPr>
              <a:t>Πλύση τραύματος με βραστό νερό, κρασί και ξύδι και τη χρήση βασιλικού πολτού </a:t>
            </a:r>
            <a:r>
              <a:rPr lang="el-GR" dirty="0" err="1">
                <a:solidFill>
                  <a:schemeClr val="bg1"/>
                </a:solidFill>
              </a:rPr>
              <a:t>πολτού</a:t>
            </a:r>
            <a:r>
              <a:rPr lang="el-GR" dirty="0">
                <a:solidFill>
                  <a:schemeClr val="bg1"/>
                </a:solidFill>
              </a:rPr>
              <a:t> για την επούλωση των ελκών</a:t>
            </a:r>
          </a:p>
        </p:txBody>
      </p:sp>
      <p:pic>
        <p:nvPicPr>
          <p:cNvPr id="2050" name="Picture 2" descr="ÎÏÎ¿ÏÎ­Î»ÎµÏÎ¼Î± ÎµÎ¹ÎºÏÎ½Î±Ï Î³Î¹Î± Î¹ÏÏÎ¿ÎºÏÎ±ÏÎ·Ï ÏÏÎ¿ÏÎ¿Î¼Î·">
            <a:extLst>
              <a:ext uri="{FF2B5EF4-FFF2-40B4-BE49-F238E27FC236}">
                <a16:creationId xmlns="" xmlns:a16="http://schemas.microsoft.com/office/drawing/2014/main" id="{746240B2-E886-4C4C-970C-82E4CB474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01882"/>
            <a:ext cx="3848100" cy="195611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585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Αλλαγές τραύματος με </a:t>
            </a:r>
            <a:r>
              <a:rPr lang="el-GR" i="1" u="sng" dirty="0">
                <a:solidFill>
                  <a:srgbClr val="FFFF66"/>
                </a:solidFill>
              </a:rPr>
              <a:t>Γάζες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Joseph Gamgee </a:t>
            </a:r>
            <a:r>
              <a:rPr lang="el-GR" dirty="0">
                <a:solidFill>
                  <a:srgbClr val="FFC000"/>
                </a:solidFill>
              </a:rPr>
              <a:t>(1828-1886)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>
                <a:solidFill>
                  <a:srgbClr val="FFC000"/>
                </a:solidFill>
              </a:rPr>
              <a:t>  Πρώτη απορροφητική γάζα (1880)</a:t>
            </a:r>
          </a:p>
        </p:txBody>
      </p:sp>
      <p:pic>
        <p:nvPicPr>
          <p:cNvPr id="6" name="Picture 2" descr="ÎÏÎ¿ÏÎ­Î»ÎµÏÎ¼Î± ÎµÎ¹ÎºÏÎ½Î±Ï Î³Î¹Î± joseph gam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2433484" cy="3429002"/>
          </a:xfrm>
          <a:prstGeom prst="rect">
            <a:avLst/>
          </a:prstGeom>
          <a:noFill/>
        </p:spPr>
      </p:pic>
      <p:pic>
        <p:nvPicPr>
          <p:cNvPr id="7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19400"/>
            <a:ext cx="28956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2074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Αλλαγές τραύματος με </a:t>
            </a:r>
            <a:r>
              <a:rPr lang="el-GR" i="1" u="sng" dirty="0">
                <a:solidFill>
                  <a:srgbClr val="FFFF66"/>
                </a:solidFill>
              </a:rPr>
              <a:t>Γάζες</a:t>
            </a:r>
            <a:endParaRPr lang="el-GR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Βρεγμένη με ορό και καλά στυμμένη</a:t>
            </a: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	(</a:t>
            </a:r>
            <a:r>
              <a:rPr lang="en-US" dirty="0">
                <a:solidFill>
                  <a:schemeClr val="bg1"/>
                </a:solidFill>
              </a:rPr>
              <a:t>wet to dry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91842" name="Picture 2" descr="ÎÏÎ¿ÏÎ­Î»ÎµÏÎ¼Î± ÎµÎ¹ÎºÏÎ½Î±Ï Î³Î¹Î± wet to dry gauze dres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620" y="2895600"/>
            <a:ext cx="2735036" cy="3657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91844" name="Picture 4" descr="ÎÏÎ¿ÏÎ­Î»ÎµÏÎ¼Î± ÎµÎ¹ÎºÏÎ½Î±Ï Î³Î¹Î± wet to dry gauze dres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1" y="2895600"/>
            <a:ext cx="2735036" cy="3657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3949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66"/>
                </a:solidFill>
              </a:rPr>
              <a:t>???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59426" name="Picture 2" descr="ÎÏÎ¿ÏÎ­Î»ÎµÏÎ¼Î± ÎµÎ¹ÎºÏÎ½Î±Ï Î³Î¹Î± wet to dry gauze dres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600199"/>
            <a:ext cx="7010401" cy="5257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32414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Η παρεμπόδιση της επούλωσης λόγω: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Δεν εξασφαλίζουν 24ώρη υγρασία</a:t>
            </a: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Δεν διαχειρίζονται καλά το αυξημένο εξίδρωμα και απαιτούνται πολλές αλλαγές ημερησίως </a:t>
            </a: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Τοπική ψύξης του ιστού</a:t>
            </a: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Αυξημένου κίνδυνου μόλυνσης από τις συχνές αλλαγές </a:t>
            </a: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Διαπερατότητας στα υγρά και μούλιασμα των </a:t>
            </a:r>
            <a:r>
              <a:rPr lang="el-GR" sz="2400" dirty="0" err="1">
                <a:solidFill>
                  <a:schemeClr val="bg1"/>
                </a:solidFill>
              </a:rPr>
              <a:t>χειλέων</a:t>
            </a:r>
            <a:endParaRPr lang="el-GR" sz="2400" dirty="0">
              <a:solidFill>
                <a:schemeClr val="bg1"/>
              </a:solidFill>
            </a:endParaRP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Παρατεταμένης φλεγμονής</a:t>
            </a:r>
          </a:p>
          <a:p>
            <a:pPr lvl="1">
              <a:buNone/>
            </a:pPr>
            <a:r>
              <a:rPr lang="en-US" dirty="0">
                <a:solidFill>
                  <a:srgbClr val="FFC000"/>
                </a:solidFill>
              </a:rPr>
              <a:t>                ‘Wet to dry needs to die?’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332802" name="Picture 2" descr="ÎÏÎ¿ÏÎ­Î»ÎµÏÎ¼Î± ÎµÎ¹ÎºÏÎ½Î±Ï Î³Î¹Î± wet to dry gauze dres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1524000" cy="1524000"/>
          </a:xfrm>
          <a:prstGeom prst="rect">
            <a:avLst/>
          </a:prstGeom>
          <a:noFill/>
        </p:spPr>
      </p:pic>
      <p:sp>
        <p:nvSpPr>
          <p:cNvPr id="5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Cynthia A.  Why ‘‘Wet to Dry’’? Journal of the American College of Certified Wound Specialists  2009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319469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781D1AF-3E6C-4C2C-AA7A-E1DA5BBA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Αλλαγές τραύματος με </a:t>
            </a:r>
            <a:r>
              <a:rPr lang="el-GR" i="1" u="sng" dirty="0">
                <a:solidFill>
                  <a:srgbClr val="FFFF66"/>
                </a:solidFill>
              </a:rPr>
              <a:t>Επιθέματα</a:t>
            </a:r>
            <a:endParaRPr lang="el-GR" u="sng" dirty="0">
              <a:solidFill>
                <a:srgbClr val="FFFF66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91E56B5-9F91-4163-9B89-ACD378AF7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l-GR" sz="2000" dirty="0">
                <a:solidFill>
                  <a:schemeClr val="bg1"/>
                </a:solidFill>
              </a:rPr>
              <a:t>Σκοπός η δημιουργία </a:t>
            </a:r>
            <a:r>
              <a:rPr lang="el-GR" sz="2000" dirty="0" err="1">
                <a:solidFill>
                  <a:schemeClr val="bg1"/>
                </a:solidFill>
              </a:rPr>
              <a:t>έφυγρου</a:t>
            </a:r>
            <a:r>
              <a:rPr lang="el-GR" sz="2000" dirty="0">
                <a:solidFill>
                  <a:schemeClr val="bg1"/>
                </a:solidFill>
              </a:rPr>
              <a:t> περιβάλλοντος  σταθερής θερμοκρασίας και </a:t>
            </a:r>
            <a:r>
              <a:rPr lang="en-US" sz="2000" dirty="0">
                <a:solidFill>
                  <a:schemeClr val="bg1"/>
                </a:solidFill>
              </a:rPr>
              <a:t>pH</a:t>
            </a:r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Απορροφούν και να </a:t>
            </a:r>
            <a:r>
              <a:rPr lang="el-GR" sz="2000" u="sng" dirty="0">
                <a:solidFill>
                  <a:schemeClr val="bg1"/>
                </a:solidFill>
              </a:rPr>
              <a:t>κατακρατούν</a:t>
            </a:r>
            <a:r>
              <a:rPr lang="el-GR" sz="2000" dirty="0">
                <a:solidFill>
                  <a:schemeClr val="bg1"/>
                </a:solidFill>
              </a:rPr>
              <a:t> το εξίδρωμα χωρίς διαρροή</a:t>
            </a:r>
          </a:p>
          <a:p>
            <a:r>
              <a:rPr lang="el-GR" sz="2000" dirty="0">
                <a:solidFill>
                  <a:schemeClr val="bg1"/>
                </a:solidFill>
              </a:rPr>
              <a:t>Διατηρούν το τραύμα υγρό αλλά όχι μουλιασμένο</a:t>
            </a:r>
          </a:p>
          <a:p>
            <a:r>
              <a:rPr lang="el-GR" sz="2000" dirty="0">
                <a:solidFill>
                  <a:schemeClr val="bg1"/>
                </a:solidFill>
              </a:rPr>
              <a:t>Μείωση του αριθμού των αλλαγών που απαιτούνται</a:t>
            </a:r>
          </a:p>
          <a:p>
            <a:r>
              <a:rPr lang="el-GR" sz="2000" dirty="0">
                <a:solidFill>
                  <a:schemeClr val="bg1"/>
                </a:solidFill>
              </a:rPr>
              <a:t>Να επιτρέπουν την </a:t>
            </a:r>
            <a:r>
              <a:rPr lang="el-GR" sz="2000" dirty="0" err="1">
                <a:solidFill>
                  <a:schemeClr val="bg1"/>
                </a:solidFill>
              </a:rPr>
              <a:t>υδρατμοδιαπερατότητα</a:t>
            </a:r>
            <a:r>
              <a:rPr lang="el-GR" sz="2000" dirty="0">
                <a:solidFill>
                  <a:schemeClr val="bg1"/>
                </a:solidFill>
              </a:rPr>
              <a:t> και την ανταλλαγή</a:t>
            </a:r>
            <a:r>
              <a:rPr lang="en-US" sz="2000" dirty="0">
                <a:solidFill>
                  <a:schemeClr val="bg1"/>
                </a:solidFill>
              </a:rPr>
              <a:t> O2 -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CO2</a:t>
            </a:r>
            <a:r>
              <a:rPr lang="el-GR" sz="2000" dirty="0">
                <a:solidFill>
                  <a:schemeClr val="bg1"/>
                </a:solidFill>
              </a:rPr>
              <a:t>,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l-GR" sz="2000" dirty="0">
                <a:solidFill>
                  <a:schemeClr val="bg1"/>
                </a:solidFill>
              </a:rPr>
              <a:t>όχι όμως την εισροή μικροβίων</a:t>
            </a:r>
          </a:p>
          <a:p>
            <a:r>
              <a:rPr lang="el-GR" sz="2000" dirty="0">
                <a:solidFill>
                  <a:schemeClr val="bg1"/>
                </a:solidFill>
              </a:rPr>
              <a:t>Να ξεκολλάνε εύκολα από το δέρμα</a:t>
            </a:r>
          </a:p>
          <a:p>
            <a:r>
              <a:rPr lang="el-GR" sz="2000" dirty="0">
                <a:solidFill>
                  <a:schemeClr val="bg1"/>
                </a:solidFill>
              </a:rPr>
              <a:t>Εύκολη εφαρμογή και χρήση</a:t>
            </a:r>
          </a:p>
          <a:p>
            <a:endParaRPr lang="el-GR" dirty="0"/>
          </a:p>
        </p:txBody>
      </p:sp>
      <p:pic>
        <p:nvPicPr>
          <p:cNvPr id="5" name="Picture 2" descr="C:\Documents and Settings\patran\Desktop\URGOTUL ABSORB BORDER  FRONT.jpg">
            <a:extLst>
              <a:ext uri="{FF2B5EF4-FFF2-40B4-BE49-F238E27FC236}">
                <a16:creationId xmlns="" xmlns:a16="http://schemas.microsoft.com/office/drawing/2014/main" id="{213E32F7-F65F-4FCA-A894-5F63A522EFA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743200"/>
            <a:ext cx="28956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1235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Επιθέματα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lvl="1">
              <a:buNone/>
            </a:pPr>
            <a:r>
              <a:rPr lang="en-US" sz="1600" dirty="0">
                <a:solidFill>
                  <a:schemeClr val="bg1"/>
                </a:solidFill>
              </a:rPr>
              <a:t>     </a:t>
            </a:r>
            <a:r>
              <a:rPr lang="el-GR" sz="2400" dirty="0">
                <a:solidFill>
                  <a:srgbClr val="FFC000"/>
                </a:solidFill>
              </a:rPr>
              <a:t>Χρυσή τομή </a:t>
            </a:r>
            <a:r>
              <a:rPr lang="el-GR" sz="2400" dirty="0">
                <a:solidFill>
                  <a:schemeClr val="bg1"/>
                </a:solidFill>
              </a:rPr>
              <a:t>στην ισορροπία μεταξύ υγρού-στεγνού</a:t>
            </a:r>
          </a:p>
          <a:p>
            <a:endParaRPr lang="el-GR" dirty="0"/>
          </a:p>
        </p:txBody>
      </p:sp>
      <p:pic>
        <p:nvPicPr>
          <p:cNvPr id="4" name="Picture 2" descr="ÎÏÎ¿ÏÎ­Î»ÎµÏÎ¼Î± ÎµÎ¹ÎºÏÎ½Î±Ï Î³Î¹Î± Î¶ÏÎ³Î±ÏÎ¹Î± ÏÏÎµÎ´Î¹Î±">
            <a:extLst>
              <a:ext uri="{FF2B5EF4-FFF2-40B4-BE49-F238E27FC236}">
                <a16:creationId xmlns="" xmlns:a16="http://schemas.microsoft.com/office/drawing/2014/main" id="{F97CAFCA-B18F-4592-8BE6-101A703E8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TextBox"/>
          <p:cNvSpPr txBox="1"/>
          <p:nvPr/>
        </p:nvSpPr>
        <p:spPr>
          <a:xfrm>
            <a:off x="3352800" y="5257800"/>
            <a:ext cx="83820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υγρό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105400" y="4800600"/>
            <a:ext cx="99060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στεγνό</a:t>
            </a:r>
          </a:p>
        </p:txBody>
      </p:sp>
      <p:sp>
        <p:nvSpPr>
          <p:cNvPr id="7" name="6 - Καμπύλο δεξιό βέλος"/>
          <p:cNvSpPr/>
          <p:nvPr/>
        </p:nvSpPr>
        <p:spPr>
          <a:xfrm rot="3545652">
            <a:off x="4094030" y="2357674"/>
            <a:ext cx="685800" cy="1228435"/>
          </a:xfrm>
          <a:prstGeom prst="curvedRightArrow">
            <a:avLst>
              <a:gd name="adj1" fmla="val 25000"/>
              <a:gd name="adj2" fmla="val 4498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Διαβητικό έλκος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Κόστος: 176 δισ. </a:t>
            </a:r>
            <a:r>
              <a:rPr lang="en-US" dirty="0">
                <a:solidFill>
                  <a:schemeClr val="bg1"/>
                </a:solidFill>
              </a:rPr>
              <a:t>USD </a:t>
            </a:r>
            <a:r>
              <a:rPr lang="el-GR" dirty="0">
                <a:solidFill>
                  <a:schemeClr val="bg1"/>
                </a:solidFill>
              </a:rPr>
              <a:t>το 2012</a:t>
            </a:r>
          </a:p>
          <a:p>
            <a:r>
              <a:rPr lang="el-GR" dirty="0">
                <a:solidFill>
                  <a:schemeClr val="bg1"/>
                </a:solidFill>
              </a:rPr>
              <a:t>20% χωρίς επούλωση μετά 1 έτος</a:t>
            </a:r>
          </a:p>
          <a:p>
            <a:r>
              <a:rPr lang="el-GR" dirty="0">
                <a:solidFill>
                  <a:schemeClr val="bg1"/>
                </a:solidFill>
              </a:rPr>
              <a:t>40% υποτροπή στο έτος μετά την επούλωση: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n-US" sz="3600" i="1" dirty="0">
                <a:solidFill>
                  <a:srgbClr val="FFC000"/>
                </a:solidFill>
              </a:rPr>
              <a:t>Major personal tragedy</a:t>
            </a:r>
            <a:endParaRPr lang="el-GR" sz="3600" i="1" dirty="0">
              <a:solidFill>
                <a:srgbClr val="FFC000"/>
              </a:solidFill>
            </a:endParaRP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</a:p>
        </p:txBody>
      </p:sp>
      <p:pic>
        <p:nvPicPr>
          <p:cNvPr id="306178" name="Picture 2" descr="C:\Users\spapad\Documents\ΜΕΓΑΛΟΣ ΦΑΚΕΛΛΟΣ\ΣΠΥΡΟΣ\ΟΛΑ\diabetic photo\02092011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04191"/>
            <a:ext cx="2971800" cy="3963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5 - Αριστερό άγκιστρο"/>
          <p:cNvSpPr/>
          <p:nvPr/>
        </p:nvSpPr>
        <p:spPr>
          <a:xfrm>
            <a:off x="533400" y="4495800"/>
            <a:ext cx="304800" cy="838200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7" name="6 - Δεξιό άγκιστρο"/>
          <p:cNvSpPr/>
          <p:nvPr/>
        </p:nvSpPr>
        <p:spPr>
          <a:xfrm>
            <a:off x="5562600" y="4495800"/>
            <a:ext cx="304800" cy="838200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Καμπύλο βέλος προς τα επάνω"/>
          <p:cNvSpPr/>
          <p:nvPr/>
        </p:nvSpPr>
        <p:spPr>
          <a:xfrm rot="825701">
            <a:off x="2895600" y="5638800"/>
            <a:ext cx="3200400" cy="990600"/>
          </a:xfrm>
          <a:prstGeom prst="curvedUp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CADDEFC-E44B-4F72-AF85-A740A290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>
                <a:solidFill>
                  <a:srgbClr val="FFFF00"/>
                </a:solidFill>
              </a:rPr>
              <a:t>Αλγηνικά</a:t>
            </a:r>
            <a:r>
              <a:rPr lang="el-GR" i="1" dirty="0">
                <a:solidFill>
                  <a:srgbClr val="FFFF00"/>
                </a:solidFill>
              </a:rPr>
              <a:t> επιθέματα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43C1F40-F3D4-410B-B526-D6F8629DA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l-GR" sz="2000" dirty="0" err="1">
                <a:solidFill>
                  <a:schemeClr val="bg1"/>
                </a:solidFill>
              </a:rPr>
              <a:t>Αλγηνικό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Ca++</a:t>
            </a:r>
            <a:r>
              <a:rPr lang="el-GR" sz="2000" dirty="0">
                <a:solidFill>
                  <a:schemeClr val="bg1"/>
                </a:solidFill>
              </a:rPr>
              <a:t> παρασκευάζονται από φύκια</a:t>
            </a:r>
          </a:p>
          <a:p>
            <a:r>
              <a:rPr lang="el-GR" sz="2000" dirty="0">
                <a:solidFill>
                  <a:schemeClr val="bg1"/>
                </a:solidFill>
              </a:rPr>
              <a:t>Τετράγωνα φύλλα ή κορδόνια για τοποθέτηση μέσα σε </a:t>
            </a:r>
            <a:r>
              <a:rPr lang="el-GR" sz="2000" u="sng" dirty="0">
                <a:solidFill>
                  <a:schemeClr val="bg1"/>
                </a:solidFill>
              </a:rPr>
              <a:t>κοιλότητες</a:t>
            </a:r>
          </a:p>
          <a:p>
            <a:r>
              <a:rPr lang="el-GR" sz="2000" dirty="0">
                <a:solidFill>
                  <a:schemeClr val="bg1"/>
                </a:solidFill>
              </a:rPr>
              <a:t>Σε έλκη  </a:t>
            </a:r>
            <a:r>
              <a:rPr lang="el-GR" sz="2000" u="sng" dirty="0">
                <a:solidFill>
                  <a:schemeClr val="bg1"/>
                </a:solidFill>
              </a:rPr>
              <a:t>με μέτρια ή σημαντική παραγωγή εξιδρώματος</a:t>
            </a:r>
            <a:r>
              <a:rPr lang="el-GR" sz="2000" dirty="0">
                <a:solidFill>
                  <a:schemeClr val="bg1"/>
                </a:solidFill>
              </a:rPr>
              <a:t>. Απορροφούν πολύ μεγάλα ποσά εξιδρώματος. Ανταλλαγή ιόντων </a:t>
            </a:r>
            <a:r>
              <a:rPr lang="en-US" sz="2000" dirty="0">
                <a:solidFill>
                  <a:schemeClr val="bg1"/>
                </a:solidFill>
              </a:rPr>
              <a:t>Ca </a:t>
            </a:r>
            <a:r>
              <a:rPr lang="el-GR" sz="2000" dirty="0">
                <a:solidFill>
                  <a:schemeClr val="bg1"/>
                </a:solidFill>
              </a:rPr>
              <a:t>επιθέματος με το Ν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l-GR" sz="2000" dirty="0">
                <a:solidFill>
                  <a:schemeClr val="bg1"/>
                </a:solidFill>
              </a:rPr>
              <a:t> του εξιδρώματος με σχηματισμό </a:t>
            </a:r>
            <a:r>
              <a:rPr lang="el-GR" sz="2000" dirty="0" err="1">
                <a:solidFill>
                  <a:schemeClr val="bg1"/>
                </a:solidFill>
              </a:rPr>
              <a:t>γέλης</a:t>
            </a:r>
            <a:r>
              <a:rPr lang="el-GR" sz="2000" dirty="0">
                <a:solidFill>
                  <a:schemeClr val="bg1"/>
                </a:solidFill>
              </a:rPr>
              <a:t> που εξασφαλίζει υγρό περιβάλλον  </a:t>
            </a:r>
          </a:p>
          <a:p>
            <a:r>
              <a:rPr lang="el-GR" sz="2000" dirty="0">
                <a:solidFill>
                  <a:schemeClr val="bg1"/>
                </a:solidFill>
              </a:rPr>
              <a:t>Αν το εξίδρωμα υπερχειλίζει του τραύματος συνιστάται ταυτόχρονη χρήση </a:t>
            </a:r>
            <a:r>
              <a:rPr lang="el-GR" sz="2000" u="sng" dirty="0">
                <a:solidFill>
                  <a:schemeClr val="bg1"/>
                </a:solidFill>
              </a:rPr>
              <a:t>αφρώδους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  <a:r>
              <a:rPr lang="el-GR" sz="2000" u="sng" dirty="0">
                <a:solidFill>
                  <a:schemeClr val="bg1"/>
                </a:solidFill>
              </a:rPr>
              <a:t>επιθέματος</a:t>
            </a:r>
            <a:r>
              <a:rPr lang="el-GR" sz="2000" dirty="0">
                <a:solidFill>
                  <a:schemeClr val="bg1"/>
                </a:solidFill>
              </a:rPr>
              <a:t> τα οποία κάνουν κάθετη απορρόφηση και προστατεύουν τα χείλη από το μούλιασμα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5" name="Picture 1" descr="C:\Documents and Settings\patran\Desktop\urgosorb silver.jpg">
            <a:extLst>
              <a:ext uri="{FF2B5EF4-FFF2-40B4-BE49-F238E27FC236}">
                <a16:creationId xmlns="" xmlns:a16="http://schemas.microsoft.com/office/drawing/2014/main" id="{C37EB015-DAB4-48B8-ADF9-2B85C6B28A8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072027"/>
            <a:ext cx="2503714" cy="18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Διάγραμμα ροής: Εναλλακτική διεργασία 5">
            <a:extLst>
              <a:ext uri="{FF2B5EF4-FFF2-40B4-BE49-F238E27FC236}">
                <a16:creationId xmlns="" xmlns:a16="http://schemas.microsoft.com/office/drawing/2014/main" id="{92666CA8-04DD-4C82-B7F4-F6E1674CFB1D}"/>
              </a:ext>
            </a:extLst>
          </p:cNvPr>
          <p:cNvSpPr/>
          <p:nvPr/>
        </p:nvSpPr>
        <p:spPr>
          <a:xfrm>
            <a:off x="6324600" y="4419600"/>
            <a:ext cx="2743200" cy="228599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Σε έλκη με βάθος - κοιλότητες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Με μέτριο-υψηλό εξίδρωμα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Σε στεγνά έλκη συνδυασμός με </a:t>
            </a:r>
            <a:r>
              <a:rPr lang="el-GR" dirty="0" err="1"/>
              <a:t>υδρογέλη</a:t>
            </a:r>
            <a:endParaRPr lang="el-GR" dirty="0"/>
          </a:p>
        </p:txBody>
      </p:sp>
      <p:sp>
        <p:nvSpPr>
          <p:cNvPr id="7" name="Βέλος: Επάνω 6">
            <a:extLst>
              <a:ext uri="{FF2B5EF4-FFF2-40B4-BE49-F238E27FC236}">
                <a16:creationId xmlns="" xmlns:a16="http://schemas.microsoft.com/office/drawing/2014/main" id="{E5FA02B4-D916-4731-9EF7-B288CD6C09D2}"/>
              </a:ext>
            </a:extLst>
          </p:cNvPr>
          <p:cNvSpPr/>
          <p:nvPr/>
        </p:nvSpPr>
        <p:spPr>
          <a:xfrm>
            <a:off x="7543800" y="3962400"/>
            <a:ext cx="381000" cy="4160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BFCBDF-62EE-4F55-B631-8D0C7FAC3A8A}"/>
              </a:ext>
            </a:extLst>
          </p:cNvPr>
          <p:cNvSpPr txBox="1"/>
          <p:nvPr/>
        </p:nvSpPr>
        <p:spPr>
          <a:xfrm>
            <a:off x="990600" y="5867400"/>
            <a:ext cx="4419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Ακατάλληλα για μη παραγωγικά έλκη</a:t>
            </a:r>
          </a:p>
        </p:txBody>
      </p:sp>
    </p:spTree>
    <p:extLst>
      <p:ext uri="{BB962C8B-B14F-4D97-AF65-F5344CB8AC3E}">
        <p14:creationId xmlns="" xmlns:p14="http://schemas.microsoft.com/office/powerpoint/2010/main" val="2314957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427569C-5CA7-44B6-866E-F21F38A7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>
                <a:solidFill>
                  <a:srgbClr val="FFFF00"/>
                </a:solidFill>
              </a:rPr>
              <a:t>Αλγηνικά</a:t>
            </a:r>
            <a:r>
              <a:rPr lang="el-GR" i="1" dirty="0">
                <a:solidFill>
                  <a:srgbClr val="FFFF00"/>
                </a:solidFill>
              </a:rPr>
              <a:t> επιθέματα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D303D3A-15C8-493D-BFBA-ECC0AA474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56514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l-GR" dirty="0" err="1">
                <a:solidFill>
                  <a:schemeClr val="bg1"/>
                </a:solidFill>
              </a:rPr>
              <a:t>αμιά</a:t>
            </a:r>
            <a:r>
              <a:rPr lang="el-GR" dirty="0">
                <a:solidFill>
                  <a:schemeClr val="bg1"/>
                </a:solidFill>
              </a:rPr>
              <a:t> διαφορά με συνήθεις αλλαγές ή </a:t>
            </a:r>
            <a:r>
              <a:rPr lang="el-GR" dirty="0" err="1">
                <a:solidFill>
                  <a:schemeClr val="bg1"/>
                </a:solidFill>
              </a:rPr>
              <a:t>υδροκολλοειδή</a:t>
            </a:r>
            <a:r>
              <a:rPr lang="el-GR" dirty="0">
                <a:solidFill>
                  <a:schemeClr val="bg1"/>
                </a:solidFill>
              </a:rPr>
              <a:t> αργύρου</a:t>
            </a:r>
          </a:p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l-GR" dirty="0" err="1">
                <a:solidFill>
                  <a:schemeClr val="bg1"/>
                </a:solidFill>
              </a:rPr>
              <a:t>αμία</a:t>
            </a:r>
            <a:r>
              <a:rPr lang="el-GR" dirty="0">
                <a:solidFill>
                  <a:schemeClr val="bg1"/>
                </a:solidFill>
              </a:rPr>
              <a:t> διαφορά με βρεγμένη γάζα, γάζα βαζελίνης και </a:t>
            </a:r>
            <a:r>
              <a:rPr lang="el-GR" dirty="0" err="1">
                <a:solidFill>
                  <a:schemeClr val="bg1"/>
                </a:solidFill>
              </a:rPr>
              <a:t>υδροινώδη</a:t>
            </a:r>
            <a:endParaRPr lang="el-GR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8F87F601-475F-4261-A596-CAE71EDCF3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1" descr="C:\Documents and Settings\patran\Desktop\urgosorb silver.jpg">
            <a:extLst>
              <a:ext uri="{FF2B5EF4-FFF2-40B4-BE49-F238E27FC236}">
                <a16:creationId xmlns="" xmlns:a16="http://schemas.microsoft.com/office/drawing/2014/main" id="{D46D9121-7304-4A32-8A7F-DDAF5B5B09B9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6119336"/>
            <a:ext cx="9144000" cy="738664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Saco  MN, et al. Comparing the efficacies of alginate , foam, hydrocolloid , </a:t>
            </a:r>
            <a:r>
              <a:rPr lang="en-US" sz="1400" i="1" dirty="0" err="1"/>
              <a:t>hydrofiber</a:t>
            </a:r>
            <a:r>
              <a:rPr lang="en-US" sz="1400" i="1" dirty="0"/>
              <a:t>  and </a:t>
            </a:r>
            <a:r>
              <a:rPr lang="en-US" sz="1400" i="1" dirty="0" err="1"/>
              <a:t>hydrogel</a:t>
            </a:r>
            <a:r>
              <a:rPr lang="en-US" sz="1400" i="1" dirty="0"/>
              <a:t> dressings in the management  of diabetic foot ulcers  and venous leg ulcers : a systematic review  and meta-analysis  examining how to dress for success. </a:t>
            </a:r>
            <a:r>
              <a:rPr lang="en-US" sz="1400" i="1" dirty="0" err="1"/>
              <a:t>Dermatol</a:t>
            </a:r>
            <a:r>
              <a:rPr lang="en-US" sz="1400" i="1" dirty="0"/>
              <a:t> Online J 2016 </a:t>
            </a:r>
            <a:endParaRPr lang="el-GR" sz="1400" i="1" dirty="0"/>
          </a:p>
        </p:txBody>
      </p:sp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5832764"/>
            <a:ext cx="9144000" cy="307777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Dumville</a:t>
            </a:r>
            <a:r>
              <a:rPr lang="en-US" sz="1400" i="1" dirty="0">
                <a:solidFill>
                  <a:schemeClr val="bg1"/>
                </a:solidFill>
              </a:rPr>
              <a:t> JC et al. Alginate dressings for healing diabetic foot ulcers. Cochrane Database </a:t>
            </a:r>
            <a:r>
              <a:rPr lang="en-US" sz="1400" i="1" dirty="0" err="1">
                <a:solidFill>
                  <a:schemeClr val="bg1"/>
                </a:solidFill>
              </a:rPr>
              <a:t>Syst</a:t>
            </a:r>
            <a:r>
              <a:rPr lang="en-US" sz="1400" i="1" dirty="0">
                <a:solidFill>
                  <a:schemeClr val="bg1"/>
                </a:solidFill>
              </a:rPr>
              <a:t> Rev. 2013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2004886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7991710-C97B-4CBE-9EAA-A7B8F495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>
                <a:solidFill>
                  <a:srgbClr val="FFFF66"/>
                </a:solidFill>
              </a:rPr>
              <a:t>Υδροινώδη</a:t>
            </a:r>
            <a:endParaRPr lang="el-GR" i="1" dirty="0">
              <a:solidFill>
                <a:srgbClr val="FFFF66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CD15B46-FC5A-453A-A069-7536D8BD4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l-GR" sz="2400" dirty="0">
                <a:solidFill>
                  <a:schemeClr val="bg1"/>
                </a:solidFill>
              </a:rPr>
              <a:t>Εξελιγμένα </a:t>
            </a:r>
            <a:r>
              <a:rPr lang="el-GR" sz="2400" dirty="0" err="1">
                <a:solidFill>
                  <a:schemeClr val="bg1"/>
                </a:solidFill>
              </a:rPr>
              <a:t>αλγηνικά</a:t>
            </a:r>
            <a:r>
              <a:rPr lang="el-GR" sz="2400" dirty="0">
                <a:solidFill>
                  <a:schemeClr val="bg1"/>
                </a:solidFill>
              </a:rPr>
              <a:t> επιθέματα για να μη διαλύονται όταν τα αφαιρείς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Απορροφούν και κατακρατούν το εξίδρωμα μέσα στις ίνες τους και όχι γύρω από αυτές όπως τα </a:t>
            </a:r>
            <a:r>
              <a:rPr lang="el-GR" sz="2400" dirty="0" err="1">
                <a:solidFill>
                  <a:schemeClr val="bg1"/>
                </a:solidFill>
              </a:rPr>
              <a:t>αλγινικά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Κατακρατούν μικρόβια στις ίνες τους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Δεν φάνηκε διαφορά με απλή γάζα, </a:t>
            </a:r>
            <a:r>
              <a:rPr lang="en-US" sz="2400" dirty="0">
                <a:solidFill>
                  <a:schemeClr val="bg1"/>
                </a:solidFill>
              </a:rPr>
              <a:t>iodine </a:t>
            </a:r>
            <a:r>
              <a:rPr lang="el-GR" sz="2400" dirty="0">
                <a:solidFill>
                  <a:schemeClr val="bg1"/>
                </a:solidFill>
              </a:rPr>
              <a:t>επιθέματα ή </a:t>
            </a:r>
            <a:r>
              <a:rPr lang="el-GR" sz="2400" dirty="0" err="1">
                <a:solidFill>
                  <a:schemeClr val="bg1"/>
                </a:solidFill>
              </a:rPr>
              <a:t>υδροινώδη</a:t>
            </a:r>
            <a:r>
              <a:rPr lang="el-GR" sz="2400" dirty="0">
                <a:solidFill>
                  <a:schemeClr val="bg1"/>
                </a:solidFill>
              </a:rPr>
              <a:t> (</a:t>
            </a:r>
            <a:r>
              <a:rPr lang="en-US" sz="2400" dirty="0">
                <a:solidFill>
                  <a:schemeClr val="bg1"/>
                </a:solidFill>
              </a:rPr>
              <a:t>follow-up </a:t>
            </a:r>
            <a:r>
              <a:rPr lang="el-GR" sz="2400" dirty="0">
                <a:solidFill>
                  <a:schemeClr val="bg1"/>
                </a:solidFill>
              </a:rPr>
              <a:t>6 μηνών)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982347D5-8007-4506-8785-A6969F015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Picture 1" descr="C:\Documents and Settings\patran\Desktop\urgosorb silver.jpg">
            <a:extLst>
              <a:ext uri="{FF2B5EF4-FFF2-40B4-BE49-F238E27FC236}">
                <a16:creationId xmlns="" xmlns:a16="http://schemas.microsoft.com/office/drawing/2014/main" id="{81894B23-CD2B-4716-B0A9-373F763D6CCD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686" y="2286000"/>
            <a:ext cx="311331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7B67521A-D0C0-4B91-BEB8-01A61487F2B8}"/>
              </a:ext>
            </a:extLst>
          </p:cNvPr>
          <p:cNvSpPr txBox="1"/>
          <p:nvPr/>
        </p:nvSpPr>
        <p:spPr>
          <a:xfrm>
            <a:off x="0" y="6317576"/>
            <a:ext cx="9144000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err="1"/>
              <a:t>Jeffcoate</a:t>
            </a:r>
            <a:r>
              <a:rPr lang="en-US" sz="1400" i="1" dirty="0"/>
              <a:t> et al. </a:t>
            </a:r>
            <a:r>
              <a:rPr lang="en-US" sz="1400" i="1" dirty="0" err="1"/>
              <a:t>Randomised</a:t>
            </a:r>
            <a:r>
              <a:rPr lang="en-US" sz="1400" i="1" dirty="0"/>
              <a:t> controlled trial of the use of three dressing preparations in the management of chronic ulceration of the foot in diabetes. Health Technol Assess 2009 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3164705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E6439A8-E354-480D-B27F-FFF4BA2A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Αφρώδη επιθέματα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41A5626-36E1-4503-B74B-A5D433CC09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000" dirty="0">
                <a:solidFill>
                  <a:schemeClr val="bg1"/>
                </a:solidFill>
              </a:rPr>
              <a:t>Από </a:t>
            </a:r>
            <a:r>
              <a:rPr lang="el-GR" sz="2000" dirty="0" err="1">
                <a:solidFill>
                  <a:schemeClr val="bg1"/>
                </a:solidFill>
              </a:rPr>
              <a:t>πολυουρεθάνη</a:t>
            </a:r>
            <a:r>
              <a:rPr lang="el-GR" sz="2000" dirty="0">
                <a:solidFill>
                  <a:schemeClr val="bg1"/>
                </a:solidFill>
              </a:rPr>
              <a:t> ή σιλικόνη</a:t>
            </a:r>
          </a:p>
          <a:p>
            <a:r>
              <a:rPr lang="el-GR" sz="2000" dirty="0">
                <a:solidFill>
                  <a:schemeClr val="bg1"/>
                </a:solidFill>
              </a:rPr>
              <a:t>Για τραύματα με μέτριο-υψηλό βαθμό εξιδρώματος</a:t>
            </a:r>
          </a:p>
          <a:p>
            <a:r>
              <a:rPr lang="el-GR" sz="2000" dirty="0">
                <a:solidFill>
                  <a:schemeClr val="bg1"/>
                </a:solidFill>
              </a:rPr>
              <a:t>Κατά τη φάση της </a:t>
            </a:r>
            <a:r>
              <a:rPr lang="el-GR" sz="2000" dirty="0" err="1">
                <a:solidFill>
                  <a:schemeClr val="bg1"/>
                </a:solidFill>
              </a:rPr>
              <a:t>κοκκιοποίησης</a:t>
            </a:r>
            <a:r>
              <a:rPr lang="el-GR" sz="2000" dirty="0">
                <a:solidFill>
                  <a:schemeClr val="bg1"/>
                </a:solidFill>
              </a:rPr>
              <a:t> ή </a:t>
            </a:r>
            <a:r>
              <a:rPr lang="el-GR" sz="2000" dirty="0" err="1">
                <a:solidFill>
                  <a:schemeClr val="bg1"/>
                </a:solidFill>
              </a:rPr>
              <a:t>επιθηλιοποίησης</a:t>
            </a:r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Δεσμεύει</a:t>
            </a:r>
            <a:r>
              <a:rPr lang="el-GR" sz="2000" dirty="0"/>
              <a:t> </a:t>
            </a:r>
            <a:r>
              <a:rPr lang="el-GR" sz="2000" dirty="0">
                <a:solidFill>
                  <a:schemeClr val="bg1"/>
                </a:solidFill>
              </a:rPr>
              <a:t>εκκρίσεις </a:t>
            </a:r>
          </a:p>
          <a:p>
            <a:r>
              <a:rPr lang="el-GR" sz="2000" dirty="0">
                <a:solidFill>
                  <a:schemeClr val="bg1"/>
                </a:solidFill>
              </a:rPr>
              <a:t>Διατηρεί την υγρασία στην επιφάνεια του έλκους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E359E4C0-1798-4B60-9507-19F09E97D2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2" descr="C:\Documents and Settings\patran\Desktop\URGOTUL ABSORB BORDER  FRONT.jpg">
            <a:extLst>
              <a:ext uri="{FF2B5EF4-FFF2-40B4-BE49-F238E27FC236}">
                <a16:creationId xmlns="" xmlns:a16="http://schemas.microsoft.com/office/drawing/2014/main" id="{D39FBDCC-D354-4F67-86A8-6F034C5A9C1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09812"/>
            <a:ext cx="3886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8826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101A714-A12E-471A-B969-22C3C424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>
                <a:solidFill>
                  <a:srgbClr val="FFFF66"/>
                </a:solidFill>
              </a:rPr>
              <a:t>Υδροκολλοειδή</a:t>
            </a:r>
            <a:r>
              <a:rPr lang="el-GR" i="1" dirty="0">
                <a:solidFill>
                  <a:srgbClr val="FFFF66"/>
                </a:solidFill>
              </a:rPr>
              <a:t> επιθέματα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9EBD9DA-D908-46D4-9487-90CB3390C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Δεν έχουν απορροφητικές ικανότητες</a:t>
            </a:r>
          </a:p>
          <a:p>
            <a:r>
              <a:rPr lang="el-GR" dirty="0">
                <a:solidFill>
                  <a:schemeClr val="bg1"/>
                </a:solidFill>
              </a:rPr>
              <a:t>Για τραύματα με χαμηλό εξίδρωμα στα τελικά στάδια επούλωσης</a:t>
            </a:r>
          </a:p>
          <a:p>
            <a:r>
              <a:rPr lang="el-GR" dirty="0">
                <a:solidFill>
                  <a:schemeClr val="bg1"/>
                </a:solidFill>
              </a:rPr>
              <a:t>Για να σφραγίζει το τραύμα και να μην επιμολύνεται</a:t>
            </a:r>
          </a:p>
          <a:p>
            <a:r>
              <a:rPr lang="el-GR" dirty="0">
                <a:solidFill>
                  <a:schemeClr val="bg1"/>
                </a:solidFill>
              </a:rPr>
              <a:t>Διατηρεί την υγρασία μέσα στο τραύμα 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E8D58226-1D8B-4552-818D-A1B81ED2A3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4674" name="Picture 2" descr="ÎÏÎ¿ÏÎ­Î»ÎµÏÎ¼Î± ÎµÎ¹ÎºÏÎ½Î±Ï Î³Î¹Î± hydrocolloid dres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431" y="2286000"/>
            <a:ext cx="3829569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6056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063985D-00D3-480C-AF61-73A6E147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Διάφορα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2010472-E0BE-4ECC-B6F2-E77EAE842E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>
                <a:solidFill>
                  <a:schemeClr val="bg1"/>
                </a:solidFill>
              </a:rPr>
              <a:t>Κολλαγόνο (επουλωτικό </a:t>
            </a:r>
            <a:r>
              <a:rPr lang="en-US" sz="2400" dirty="0">
                <a:solidFill>
                  <a:schemeClr val="bg1"/>
                </a:solidFill>
              </a:rPr>
              <a:t>spray</a:t>
            </a:r>
            <a:r>
              <a:rPr lang="el-GR" sz="2400" dirty="0">
                <a:solidFill>
                  <a:schemeClr val="bg1"/>
                </a:solidFill>
              </a:rPr>
              <a:t>) σε έλκη χωρίς λοίμωξη-νέκρωση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Πλέγματα με βαζελίνη  (για να μην κολλά η γάζα αντί για </a:t>
            </a:r>
            <a:r>
              <a:rPr lang="el-GR" sz="2400" dirty="0" err="1">
                <a:solidFill>
                  <a:schemeClr val="bg1"/>
                </a:solidFill>
              </a:rPr>
              <a:t>υδρογέλη</a:t>
            </a:r>
            <a:r>
              <a:rPr lang="el-GR" sz="2400" dirty="0">
                <a:solidFill>
                  <a:schemeClr val="bg1"/>
                </a:solidFill>
              </a:rPr>
              <a:t>)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A12220E4-4F61-42EA-B545-DD852465F8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1" descr="C:\Documents and Settings\patran\Desktop\bio-spray.png">
            <a:extLst>
              <a:ext uri="{FF2B5EF4-FFF2-40B4-BE49-F238E27FC236}">
                <a16:creationId xmlns="" xmlns:a16="http://schemas.microsoft.com/office/drawing/2014/main" id="{82837BBE-1A96-4A1A-BC9C-A7B7ADCADD8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0346" y="272461"/>
            <a:ext cx="11906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778DDDAE-5781-4F5D-9820-EBEEC6D1757C}"/>
              </a:ext>
            </a:extLst>
          </p:cNvPr>
          <p:cNvSpPr/>
          <p:nvPr/>
        </p:nvSpPr>
        <p:spPr>
          <a:xfrm>
            <a:off x="8077200" y="1981200"/>
            <a:ext cx="60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E84492C5-E2AA-47A7-A14F-1FF278802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2787" y="4572000"/>
            <a:ext cx="2028825" cy="2162175"/>
          </a:xfrm>
          <a:prstGeom prst="rect">
            <a:avLst/>
          </a:prstGeom>
        </p:spPr>
      </p:pic>
      <p:sp>
        <p:nvSpPr>
          <p:cNvPr id="12" name="Βέλος: Επάνω 11">
            <a:extLst>
              <a:ext uri="{FF2B5EF4-FFF2-40B4-BE49-F238E27FC236}">
                <a16:creationId xmlns="" xmlns:a16="http://schemas.microsoft.com/office/drawing/2014/main" id="{488BC33B-4320-493E-9D50-23FF68AF9CEC}"/>
              </a:ext>
            </a:extLst>
          </p:cNvPr>
          <p:cNvSpPr/>
          <p:nvPr/>
        </p:nvSpPr>
        <p:spPr>
          <a:xfrm rot="5400000">
            <a:off x="5562600" y="4152900"/>
            <a:ext cx="381000" cy="2209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Επάνω 12">
            <a:extLst>
              <a:ext uri="{FF2B5EF4-FFF2-40B4-BE49-F238E27FC236}">
                <a16:creationId xmlns="" xmlns:a16="http://schemas.microsoft.com/office/drawing/2014/main" id="{22677405-DD68-47EE-9D3B-D9E0348FE552}"/>
              </a:ext>
            </a:extLst>
          </p:cNvPr>
          <p:cNvSpPr/>
          <p:nvPr/>
        </p:nvSpPr>
        <p:spPr>
          <a:xfrm rot="5400000">
            <a:off x="5905500" y="723900"/>
            <a:ext cx="381000" cy="2895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25871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13E381D-8126-4F04-B2E4-D668143F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3600" i="1" dirty="0">
                <a:solidFill>
                  <a:srgbClr val="FFFF66"/>
                </a:solidFill>
              </a:rPr>
              <a:t>Τοπικά αντισηπτικά </a:t>
            </a:r>
            <a:r>
              <a:rPr lang="en-US" sz="3600" i="1" dirty="0">
                <a:solidFill>
                  <a:srgbClr val="FFFF66"/>
                </a:solidFill>
              </a:rPr>
              <a:t/>
            </a:r>
            <a:br>
              <a:rPr lang="en-US" sz="3600" i="1" dirty="0">
                <a:solidFill>
                  <a:srgbClr val="FFFF66"/>
                </a:solidFill>
              </a:rPr>
            </a:br>
            <a:r>
              <a:rPr lang="el-GR" sz="3600" i="1" dirty="0">
                <a:solidFill>
                  <a:srgbClr val="FFFF66"/>
                </a:solidFill>
              </a:rPr>
              <a:t>και </a:t>
            </a:r>
            <a:r>
              <a:rPr lang="el-GR" sz="3600" i="1" dirty="0" err="1">
                <a:solidFill>
                  <a:srgbClr val="FFFF66"/>
                </a:solidFill>
              </a:rPr>
              <a:t>αντιμικροβιακά</a:t>
            </a:r>
            <a:endParaRPr lang="el-GR" sz="3600" i="1" dirty="0">
              <a:solidFill>
                <a:srgbClr val="FFFF66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E866BF3-E4AF-4F54-BD77-0B7189910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l-GR" i="1" dirty="0">
                <a:solidFill>
                  <a:srgbClr val="FFC000"/>
                </a:solidFill>
              </a:rPr>
              <a:t>Σε έλκη με κλινική εικόνα λοίμωξης-</a:t>
            </a:r>
            <a:r>
              <a:rPr lang="el-GR" i="1" dirty="0" err="1">
                <a:solidFill>
                  <a:srgbClr val="FFC000"/>
                </a:solidFill>
              </a:rPr>
              <a:t>αντιμικροβιακή</a:t>
            </a:r>
            <a:r>
              <a:rPr lang="el-GR" i="1" dirty="0">
                <a:solidFill>
                  <a:srgbClr val="FFC000"/>
                </a:solidFill>
              </a:rPr>
              <a:t> δράση</a:t>
            </a:r>
            <a:endParaRPr lang="el-GR" i="1" dirty="0">
              <a:solidFill>
                <a:schemeClr val="bg1"/>
              </a:solidFill>
            </a:endParaRPr>
          </a:p>
          <a:p>
            <a:r>
              <a:rPr lang="el-GR" i="1" dirty="0">
                <a:solidFill>
                  <a:schemeClr val="bg1"/>
                </a:solidFill>
              </a:rPr>
              <a:t>Μεμβράνη με πολυμερές – </a:t>
            </a:r>
            <a:r>
              <a:rPr lang="en-US" i="1" dirty="0">
                <a:solidFill>
                  <a:schemeClr val="bg1"/>
                </a:solidFill>
              </a:rPr>
              <a:t>Ag</a:t>
            </a:r>
          </a:p>
          <a:p>
            <a:r>
              <a:rPr lang="el-GR" i="1" dirty="0">
                <a:solidFill>
                  <a:schemeClr val="bg1"/>
                </a:solidFill>
              </a:rPr>
              <a:t>Κρέμα με </a:t>
            </a:r>
            <a:r>
              <a:rPr lang="el-GR" i="1" dirty="0" err="1">
                <a:solidFill>
                  <a:schemeClr val="bg1"/>
                </a:solidFill>
              </a:rPr>
              <a:t>σουλφαδιαζινικό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Ag</a:t>
            </a:r>
          </a:p>
          <a:p>
            <a:r>
              <a:rPr lang="el-GR" i="1" dirty="0" err="1">
                <a:solidFill>
                  <a:schemeClr val="bg1"/>
                </a:solidFill>
              </a:rPr>
              <a:t>Αλγηνικό</a:t>
            </a:r>
            <a:r>
              <a:rPr lang="el-GR" i="1" dirty="0">
                <a:solidFill>
                  <a:schemeClr val="bg1"/>
                </a:solidFill>
              </a:rPr>
              <a:t> με Άργυρο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i="1" dirty="0">
                <a:solidFill>
                  <a:schemeClr val="bg1"/>
                </a:solidFill>
              </a:rPr>
              <a:t>Οξείδιο του ψευδαργύρου</a:t>
            </a:r>
            <a:endParaRPr lang="en-US" i="1" dirty="0">
              <a:solidFill>
                <a:schemeClr val="bg1"/>
              </a:solidFill>
            </a:endParaRPr>
          </a:p>
          <a:p>
            <a:r>
              <a:rPr lang="el-GR" i="1" dirty="0">
                <a:solidFill>
                  <a:schemeClr val="bg1"/>
                </a:solidFill>
              </a:rPr>
              <a:t>Γάζες με </a:t>
            </a:r>
            <a:r>
              <a:rPr lang="el-GR" i="1" dirty="0" err="1">
                <a:solidFill>
                  <a:schemeClr val="bg1"/>
                </a:solidFill>
              </a:rPr>
              <a:t>φουσιδικό</a:t>
            </a:r>
            <a:r>
              <a:rPr lang="el-GR" i="1" dirty="0">
                <a:solidFill>
                  <a:schemeClr val="bg1"/>
                </a:solidFill>
              </a:rPr>
              <a:t> οξύ</a:t>
            </a:r>
            <a:endParaRPr lang="en-US" i="1" dirty="0">
              <a:solidFill>
                <a:schemeClr val="bg1"/>
              </a:solidFill>
            </a:endParaRPr>
          </a:p>
          <a:p>
            <a:r>
              <a:rPr lang="el-GR" i="1" dirty="0">
                <a:solidFill>
                  <a:schemeClr val="bg1"/>
                </a:solidFill>
              </a:rPr>
              <a:t>Ενεργός άνθρακας</a:t>
            </a:r>
          </a:p>
          <a:p>
            <a:pPr marL="0" indent="0">
              <a:buNone/>
            </a:pPr>
            <a:r>
              <a:rPr lang="el-GR" i="1" dirty="0">
                <a:solidFill>
                  <a:schemeClr val="bg1"/>
                </a:solidFill>
              </a:rPr>
              <a:t>   (δύσοσμα έλκη) 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6442382F-992D-4DAF-84FA-9D0471E4FD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8" name="Picture 4" descr="ÎÏÎ¿ÏÎ­Î»ÎµÏÎ¼Î± ÎµÎ¹ÎºÏÎ½Î±Ï Î³Î¹Î± ÎÏÎ­Î¼Î± Î¼Îµ ÏÎ¿ÏÎ»ÏÎ±Î´Î¹Î±Î¶Î¹Î½Î· Ag">
            <a:extLst>
              <a:ext uri="{FF2B5EF4-FFF2-40B4-BE49-F238E27FC236}">
                <a16:creationId xmlns="" xmlns:a16="http://schemas.microsoft.com/office/drawing/2014/main" id="{57B3C2AF-8216-42F3-9295-767CFFE8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045678"/>
            <a:ext cx="2609850" cy="2810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Documents and Settings\patran\Desktop\urgosorb silver.jpg">
            <a:extLst>
              <a:ext uri="{FF2B5EF4-FFF2-40B4-BE49-F238E27FC236}">
                <a16:creationId xmlns="" xmlns:a16="http://schemas.microsoft.com/office/drawing/2014/main" id="{CA7A8C29-EF70-46B7-9854-0D6C994D95B3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520" y="2960982"/>
            <a:ext cx="3078480" cy="226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="" xmlns:a16="http://schemas.microsoft.com/office/drawing/2014/main" id="{E63DABA9-C518-4CBC-BFAE-ACBD3C1DCBF3}"/>
              </a:ext>
            </a:extLst>
          </p:cNvPr>
          <p:cNvCxnSpPr>
            <a:cxnSpLocks/>
          </p:cNvCxnSpPr>
          <p:nvPr/>
        </p:nvCxnSpPr>
        <p:spPr>
          <a:xfrm flipV="1">
            <a:off x="5668736" y="1469096"/>
            <a:ext cx="1513818" cy="1545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="" xmlns:a16="http://schemas.microsoft.com/office/drawing/2014/main" id="{18584FF5-06CC-4CCC-B3AD-5C0909C8B042}"/>
              </a:ext>
            </a:extLst>
          </p:cNvPr>
          <p:cNvCxnSpPr>
            <a:cxnSpLocks/>
          </p:cNvCxnSpPr>
          <p:nvPr/>
        </p:nvCxnSpPr>
        <p:spPr>
          <a:xfrm flipV="1">
            <a:off x="5668736" y="2450734"/>
            <a:ext cx="1200105" cy="13144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="" xmlns:a16="http://schemas.microsoft.com/office/drawing/2014/main" id="{B7754125-CD57-49FB-A051-6F887167EDF4}"/>
              </a:ext>
            </a:extLst>
          </p:cNvPr>
          <p:cNvCxnSpPr>
            <a:cxnSpLocks/>
          </p:cNvCxnSpPr>
          <p:nvPr/>
        </p:nvCxnSpPr>
        <p:spPr>
          <a:xfrm>
            <a:off x="4204289" y="4301796"/>
            <a:ext cx="2044110" cy="404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ÎÏÎ¿ÏÎ­Î»ÎµÏÎ¼Î± ÎµÎ¹ÎºÏÎ½Î±Ï Î³Î¹Î± Î¿Î¾ÎµÎ¯Î´Î¹Î¿ ÏÎ¿Ï ÏÎµÏÎ´Î±ÏÎ³ÏÏÎ¿Ï ÏÏÎ·ÏÎµÎ¹Ï">
            <a:extLst>
              <a:ext uri="{FF2B5EF4-FFF2-40B4-BE49-F238E27FC236}">
                <a16:creationId xmlns="" xmlns:a16="http://schemas.microsoft.com/office/drawing/2014/main" id="{8E89F68F-1B07-4429-8DD0-83F36080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50254"/>
            <a:ext cx="1240883" cy="1707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ÎÏÎ¿ÏÎ­Î»ÎµÏÎ¼Î± ÎµÎ¹ÎºÏÎ½Î±Ï Î³Î¹Î± fucidin">
            <a:extLst>
              <a:ext uri="{FF2B5EF4-FFF2-40B4-BE49-F238E27FC236}">
                <a16:creationId xmlns="" xmlns:a16="http://schemas.microsoft.com/office/drawing/2014/main" id="{7E0CFB2A-4EEE-477E-8A87-A8E21199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83" y="4889921"/>
            <a:ext cx="1641428" cy="1641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ÎÏÎ¿ÏÎ­Î»ÎµÏÎ¼Î± ÎµÎ¹ÎºÏÎ½Î±Ï Î³Î¹Î± CONTREET">
            <a:extLst>
              <a:ext uri="{FF2B5EF4-FFF2-40B4-BE49-F238E27FC236}">
                <a16:creationId xmlns="" xmlns:a16="http://schemas.microsoft.com/office/drawing/2014/main" id="{5126F399-414B-4429-8569-87C0519EE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7" y="-5497"/>
            <a:ext cx="1935163" cy="1935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Ευθύγραμμο βέλος σύνδεσης 24">
            <a:extLst>
              <a:ext uri="{FF2B5EF4-FFF2-40B4-BE49-F238E27FC236}">
                <a16:creationId xmlns="" xmlns:a16="http://schemas.microsoft.com/office/drawing/2014/main" id="{BD969184-75D3-4B3D-8142-53081F54596C}"/>
              </a:ext>
            </a:extLst>
          </p:cNvPr>
          <p:cNvCxnSpPr>
            <a:cxnSpLocks/>
          </p:cNvCxnSpPr>
          <p:nvPr/>
        </p:nvCxnSpPr>
        <p:spPr>
          <a:xfrm>
            <a:off x="5050883" y="4906873"/>
            <a:ext cx="1422990" cy="730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>
            <a:extLst>
              <a:ext uri="{FF2B5EF4-FFF2-40B4-BE49-F238E27FC236}">
                <a16:creationId xmlns="" xmlns:a16="http://schemas.microsoft.com/office/drawing/2014/main" id="{43D49EF8-CA11-4B5F-BA3D-851FC4631A50}"/>
              </a:ext>
            </a:extLst>
          </p:cNvPr>
          <p:cNvCxnSpPr>
            <a:cxnSpLocks/>
          </p:cNvCxnSpPr>
          <p:nvPr/>
        </p:nvCxnSpPr>
        <p:spPr>
          <a:xfrm>
            <a:off x="4648200" y="5387965"/>
            <a:ext cx="3190875" cy="954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Ορθογώνιο 22">
            <a:extLst>
              <a:ext uri="{FF2B5EF4-FFF2-40B4-BE49-F238E27FC236}">
                <a16:creationId xmlns="" xmlns:a16="http://schemas.microsoft.com/office/drawing/2014/main" id="{DD35AA59-0AE0-4A01-B79A-3CB63E0F48D9}"/>
              </a:ext>
            </a:extLst>
          </p:cNvPr>
          <p:cNvSpPr/>
          <p:nvPr/>
        </p:nvSpPr>
        <p:spPr>
          <a:xfrm>
            <a:off x="6667500" y="2209800"/>
            <a:ext cx="1116330" cy="134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4" name="Picture 10" descr="ÎÏÎ¿ÏÎ­Î»ÎµÏÎ¼Î± ÎµÎ¹ÎºÏÎ½Î±Ï Î³Î¹Î± actisorb plus">
            <a:extLst>
              <a:ext uri="{FF2B5EF4-FFF2-40B4-BE49-F238E27FC236}">
                <a16:creationId xmlns="" xmlns:a16="http://schemas.microsoft.com/office/drawing/2014/main" id="{8009D90E-0BDB-4481-95D3-6E891DE1D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24" y="5585294"/>
            <a:ext cx="1294287" cy="1294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Ευθύγραμμο βέλος σύνδεσης 27">
            <a:extLst>
              <a:ext uri="{FF2B5EF4-FFF2-40B4-BE49-F238E27FC236}">
                <a16:creationId xmlns="" xmlns:a16="http://schemas.microsoft.com/office/drawing/2014/main" id="{7EDB2433-2F12-4483-A778-C0AB189E1EA1}"/>
              </a:ext>
            </a:extLst>
          </p:cNvPr>
          <p:cNvCxnSpPr>
            <a:cxnSpLocks/>
          </p:cNvCxnSpPr>
          <p:nvPr/>
        </p:nvCxnSpPr>
        <p:spPr>
          <a:xfrm>
            <a:off x="3980920" y="5882014"/>
            <a:ext cx="819680" cy="230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5517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F7A95F4-095E-4C67-940F-0F38E65E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>
                <a:solidFill>
                  <a:srgbClr val="FFFF66"/>
                </a:solidFill>
              </a:rPr>
              <a:t>Αντιμικροβιακά</a:t>
            </a:r>
            <a:endParaRPr lang="el-GR" i="1" dirty="0">
              <a:solidFill>
                <a:srgbClr val="FFFF66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DC67A01-716F-4C85-A844-9AC113A87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Silver-based or iodine-based dressings</a:t>
            </a:r>
          </a:p>
          <a:p>
            <a:r>
              <a:rPr lang="el-GR" dirty="0">
                <a:solidFill>
                  <a:schemeClr val="bg1"/>
                </a:solidFill>
              </a:rPr>
              <a:t>Δεν υπάρχει πειστική μαρτυρία ότι υπάρχει κέρδος.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3BB05418-C2E1-429D-A204-1EF7F30912FB}"/>
              </a:ext>
            </a:extLst>
          </p:cNvPr>
          <p:cNvSpPr txBox="1"/>
          <p:nvPr/>
        </p:nvSpPr>
        <p:spPr>
          <a:xfrm>
            <a:off x="0" y="5474240"/>
            <a:ext cx="9144000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Jude EB et al. Prospective randomized controlled study of </a:t>
            </a:r>
            <a:r>
              <a:rPr lang="en-US" sz="1400" i="1" dirty="0" err="1"/>
              <a:t>hydrofiber</a:t>
            </a:r>
            <a:r>
              <a:rPr lang="en-US" sz="1400" i="1" dirty="0"/>
              <a:t> dressing containing ionic silver or calcium alginate dressings in non-ischemic diabetic foot ulcers. </a:t>
            </a:r>
            <a:r>
              <a:rPr lang="en-US" sz="1400" i="1" dirty="0" err="1"/>
              <a:t>Diabet</a:t>
            </a:r>
            <a:r>
              <a:rPr lang="en-US" sz="1400" i="1" dirty="0"/>
              <a:t> Med 2007 </a:t>
            </a:r>
            <a:endParaRPr lang="el-GR" sz="1400" i="1" dirty="0"/>
          </a:p>
        </p:txBody>
      </p:sp>
      <p:sp>
        <p:nvSpPr>
          <p:cNvPr id="5" name="TextBox 8">
            <a:extLst>
              <a:ext uri="{FF2B5EF4-FFF2-40B4-BE49-F238E27FC236}">
                <a16:creationId xmlns="" xmlns:a16="http://schemas.microsoft.com/office/drawing/2014/main" id="{94CF3036-1404-4B56-8BC8-684C377BACE9}"/>
              </a:ext>
            </a:extLst>
          </p:cNvPr>
          <p:cNvSpPr txBox="1"/>
          <p:nvPr/>
        </p:nvSpPr>
        <p:spPr>
          <a:xfrm>
            <a:off x="0" y="6010680"/>
            <a:ext cx="9144000" cy="30777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Vermeulen et al. Topical silver for treating infected wounds. Cochrane Database of Systematic Review 2007.</a:t>
            </a:r>
            <a:endParaRPr lang="el-GR" sz="1400" i="1" dirty="0"/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4F7A5620-F880-4E49-9BA1-CE76DFF983C6}"/>
              </a:ext>
            </a:extLst>
          </p:cNvPr>
          <p:cNvSpPr txBox="1"/>
          <p:nvPr/>
        </p:nvSpPr>
        <p:spPr>
          <a:xfrm>
            <a:off x="0" y="6317576"/>
            <a:ext cx="9144000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err="1"/>
              <a:t>Jeffcoate</a:t>
            </a:r>
            <a:r>
              <a:rPr lang="en-US" sz="1400" i="1" dirty="0"/>
              <a:t> et al. </a:t>
            </a:r>
            <a:r>
              <a:rPr lang="en-US" sz="1400" i="1" dirty="0" err="1"/>
              <a:t>Randomised</a:t>
            </a:r>
            <a:r>
              <a:rPr lang="en-US" sz="1400" i="1" dirty="0"/>
              <a:t> controlled trial of the use of three dressing preparations in the management of chronic ulceration of the foot in diabetes. Health Technol Assess 2009 </a:t>
            </a:r>
            <a:endParaRPr lang="el-GR" sz="1400" i="1" dirty="0"/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F1B2777E-F2E7-4E4A-B93F-68131D6601B8}"/>
              </a:ext>
            </a:extLst>
          </p:cNvPr>
          <p:cNvSpPr txBox="1"/>
          <p:nvPr/>
        </p:nvSpPr>
        <p:spPr>
          <a:xfrm>
            <a:off x="0" y="4937800"/>
            <a:ext cx="9144000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err="1"/>
              <a:t>Dumville</a:t>
            </a:r>
            <a:r>
              <a:rPr lang="en-US" sz="1400" i="1" dirty="0"/>
              <a:t> et al. Systematic review and mixed treatment comparison: dressings to heal diabetic foot ulcers. </a:t>
            </a:r>
            <a:r>
              <a:rPr lang="en-US" sz="1400" i="1" dirty="0" err="1"/>
              <a:t>Diabetologia</a:t>
            </a:r>
            <a:r>
              <a:rPr lang="en-US" sz="1400" i="1" dirty="0"/>
              <a:t> 2012. 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3534617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i="1" dirty="0">
                <a:solidFill>
                  <a:srgbClr val="FFFF66"/>
                </a:solidFill>
              </a:rPr>
              <a:t>Τοπικά αντισηπτικά και </a:t>
            </a:r>
            <a:r>
              <a:rPr lang="el-GR" sz="4000" i="1" dirty="0" err="1">
                <a:solidFill>
                  <a:srgbClr val="FFFF66"/>
                </a:solidFill>
              </a:rPr>
              <a:t>αντιμικροβιακά</a:t>
            </a:r>
            <a:endParaRPr lang="el-GR" sz="4000" dirty="0">
              <a:solidFill>
                <a:srgbClr val="FFFF66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>
                <a:solidFill>
                  <a:srgbClr val="FFC000"/>
                </a:solidFill>
              </a:rPr>
              <a:t>Μέλι: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l-GR" dirty="0" err="1">
                <a:solidFill>
                  <a:schemeClr val="bg1"/>
                </a:solidFill>
              </a:rPr>
              <a:t>Αντιβακτηριακές</a:t>
            </a:r>
            <a:r>
              <a:rPr lang="el-GR" dirty="0">
                <a:solidFill>
                  <a:schemeClr val="bg1"/>
                </a:solidFill>
              </a:rPr>
              <a:t> ιδιότητες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Απορροφά νερό από τα γειτονικά αγγεία και διατηρεί </a:t>
            </a:r>
            <a:r>
              <a:rPr lang="el-GR" dirty="0" err="1">
                <a:solidFill>
                  <a:schemeClr val="bg1"/>
                </a:solidFill>
              </a:rPr>
              <a:t>έφυγρο</a:t>
            </a:r>
            <a:r>
              <a:rPr lang="el-GR" dirty="0">
                <a:solidFill>
                  <a:schemeClr val="bg1"/>
                </a:solidFill>
              </a:rPr>
              <a:t> περιβάλλον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l-GR" dirty="0" err="1">
                <a:solidFill>
                  <a:schemeClr val="bg1"/>
                </a:solidFill>
              </a:rPr>
              <a:t>Αυτόλυση</a:t>
            </a:r>
            <a:endParaRPr lang="el-GR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Τοπική θρέψη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2498" name="Picture 2" descr="ÎÏÎ¿ÏÎ­Î»ÎµÏÎ¼Î± ÎµÎ¹ÎºÏÎ½Î±Ï Î³Î¹Î± mesitran dres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1600200"/>
            <a:ext cx="2743199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62500" name="Picture 4" descr="ÎÏÎ¿ÏÎ­Î»ÎµÏÎ¼Î± ÎµÎ¹ÎºÏÎ½Î±Ï Î³Î¹Î± mesitran dres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01589"/>
            <a:ext cx="2743199" cy="2456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51914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A4A1BCD-3B1C-4E4F-A9A6-B2C8E2E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Τοπικά αντισηπτικά και </a:t>
            </a:r>
            <a:r>
              <a:rPr lang="el-GR" i="1" dirty="0" err="1">
                <a:solidFill>
                  <a:srgbClr val="FFFF66"/>
                </a:solidFill>
              </a:rPr>
              <a:t>αντιμικροβιακά</a:t>
            </a:r>
            <a:endParaRPr lang="el-GR" i="1" dirty="0">
              <a:solidFill>
                <a:srgbClr val="FFFF66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451409C-4E1C-4BCE-8E4E-44930087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u="sng" dirty="0">
                <a:solidFill>
                  <a:schemeClr val="bg1"/>
                </a:solidFill>
              </a:rPr>
              <a:t>Επιθέματα με μέλι</a:t>
            </a:r>
            <a:r>
              <a:rPr lang="el-GR" sz="2400" dirty="0">
                <a:solidFill>
                  <a:schemeClr val="bg1"/>
                </a:solidFill>
              </a:rPr>
              <a:t>: Ασφαλή στη χρήση αλλά ανεπαρκή δεδομένα για να φανεί η αποτελεσματικότητα τους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Μια μελέτη έδειξε ανωτερότητα στο χρόνο επούλωσης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στους 3 μήνες, όταν συγκρίθηκε με βρεγμένη γάζα</a:t>
            </a:r>
          </a:p>
          <a:p>
            <a:r>
              <a:rPr lang="el-GR" sz="2400" dirty="0">
                <a:solidFill>
                  <a:schemeClr val="bg1"/>
                </a:solidFill>
              </a:rPr>
              <a:t>Δεν φάνηκε ξεκάθαρο κέρδος με </a:t>
            </a:r>
            <a:r>
              <a:rPr lang="en-US" sz="2400" dirty="0" err="1">
                <a:solidFill>
                  <a:schemeClr val="bg1"/>
                </a:solidFill>
              </a:rPr>
              <a:t>cadexomer</a:t>
            </a:r>
            <a:r>
              <a:rPr lang="en-US" sz="2400" dirty="0">
                <a:solidFill>
                  <a:schemeClr val="bg1"/>
                </a:solidFill>
              </a:rPr>
              <a:t>-iodine, </a:t>
            </a:r>
            <a:r>
              <a:rPr lang="en-US" sz="2400" dirty="0" err="1">
                <a:solidFill>
                  <a:schemeClr val="bg1"/>
                </a:solidFill>
              </a:rPr>
              <a:t>carboxymethylcellulose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hydrofiber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superoxidised</a:t>
            </a:r>
            <a:r>
              <a:rPr lang="en-US" sz="2400" dirty="0">
                <a:solidFill>
                  <a:schemeClr val="bg1"/>
                </a:solidFill>
              </a:rPr>
              <a:t> solutions, </a:t>
            </a:r>
            <a:r>
              <a:rPr lang="en-US" sz="2400" dirty="0" err="1">
                <a:solidFill>
                  <a:schemeClr val="bg1"/>
                </a:solidFill>
              </a:rPr>
              <a:t>tobramycin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chloramine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5303520"/>
            <a:ext cx="9144000" cy="523220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err="1"/>
              <a:t>Kateel</a:t>
            </a:r>
            <a:r>
              <a:rPr lang="en-US" sz="1400" i="1" dirty="0"/>
              <a:t> et al. Topical honey for the treatment of diabetic foot ulcer: a systematic review . Complement </a:t>
            </a:r>
            <a:r>
              <a:rPr lang="en-US" sz="1400" i="1" dirty="0" err="1"/>
              <a:t>Ther</a:t>
            </a:r>
            <a:r>
              <a:rPr lang="en-US" sz="1400" i="1" dirty="0"/>
              <a:t> </a:t>
            </a:r>
            <a:r>
              <a:rPr lang="en-US" sz="1400" i="1" dirty="0" err="1"/>
              <a:t>Clin</a:t>
            </a:r>
            <a:r>
              <a:rPr lang="en-US" sz="1400" i="1" dirty="0"/>
              <a:t> </a:t>
            </a:r>
            <a:r>
              <a:rPr lang="en-US" sz="1400" i="1" dirty="0" err="1"/>
              <a:t>Pract</a:t>
            </a:r>
            <a:r>
              <a:rPr lang="en-US" sz="1400" i="1" dirty="0"/>
              <a:t>  2016</a:t>
            </a:r>
            <a:endParaRPr lang="el-GR" sz="1400" i="1" dirty="0"/>
          </a:p>
        </p:txBody>
      </p:sp>
      <p:sp>
        <p:nvSpPr>
          <p:cNvPr id="5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5821680"/>
            <a:ext cx="9144000" cy="523220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err="1"/>
              <a:t>Imran</a:t>
            </a:r>
            <a:r>
              <a:rPr lang="en-US" sz="1400" i="1" dirty="0"/>
              <a:t> et al. A randomized , controlled clinical trial of honey-impregnated dressing for  treating diabetic foot  ulcer. J </a:t>
            </a:r>
            <a:r>
              <a:rPr lang="en-US" sz="1400" i="1" dirty="0" err="1"/>
              <a:t>Coll</a:t>
            </a:r>
            <a:r>
              <a:rPr lang="en-US" sz="1400" i="1" dirty="0"/>
              <a:t> Physicians </a:t>
            </a:r>
            <a:r>
              <a:rPr lang="en-US" sz="1400" i="1" dirty="0" err="1"/>
              <a:t>Surg</a:t>
            </a:r>
            <a:r>
              <a:rPr lang="en-US" sz="1400" i="1" dirty="0"/>
              <a:t> Pak 2015</a:t>
            </a:r>
            <a:endParaRPr lang="el-GR" sz="1400" i="1" dirty="0"/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6350020"/>
            <a:ext cx="9144000" cy="523220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Game F.L. et al. Effectiveness  of interventions to enhance healing of chronic ulcers of the foot  in diabetes: a systematic review. Diabetes </a:t>
            </a:r>
            <a:r>
              <a:rPr lang="en-US" sz="1400" i="1" dirty="0" err="1"/>
              <a:t>Metab</a:t>
            </a:r>
            <a:r>
              <a:rPr lang="en-US" sz="1400" i="1" dirty="0"/>
              <a:t>. Res Rev  2016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12723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2625" y="473182"/>
            <a:ext cx="6400031" cy="1143000"/>
          </a:xfrm>
        </p:spPr>
        <p:txBody>
          <a:bodyPr lIns="91436" tIns="45719" anchor="t"/>
          <a:lstStyle/>
          <a:p>
            <a:r>
              <a:rPr lang="el-GR" i="1" dirty="0">
                <a:solidFill>
                  <a:srgbClr val="FFFF66"/>
                </a:solidFill>
              </a:rPr>
              <a:t>Επούλωση</a:t>
            </a:r>
            <a:endParaRPr lang="en-US" i="1" dirty="0">
              <a:solidFill>
                <a:srgbClr val="FFFF66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935182" y="1981200"/>
            <a:ext cx="2375798" cy="72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FFC000"/>
                </a:solidFill>
              </a:rPr>
              <a:t>Φλεγμονώδης φάση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493142" y="1519918"/>
            <a:ext cx="266315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570111" y="1964871"/>
            <a:ext cx="2754232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FFC000"/>
                </a:solidFill>
              </a:rPr>
              <a:t>Φάση πολλαπλασιασμού κυττάρων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401313" y="2001611"/>
            <a:ext cx="2742687" cy="72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FFC000"/>
                </a:solidFill>
              </a:rPr>
              <a:t>Φάση αναδιαμόρφωσης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935183" y="2590800"/>
            <a:ext cx="2736272" cy="14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sz="1500" dirty="0">
                <a:solidFill>
                  <a:schemeClr val="bg1"/>
                </a:solidFill>
              </a:rPr>
              <a:t>Αιμόσταση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1500" dirty="0">
                <a:solidFill>
                  <a:schemeClr val="bg1"/>
                </a:solidFill>
              </a:rPr>
              <a:t>Αγγειοσυστολή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l-GR" sz="1500" dirty="0">
                <a:solidFill>
                  <a:schemeClr val="bg1"/>
                </a:solidFill>
              </a:rPr>
              <a:t>Συσσώρευση αιμοπεταλίων</a:t>
            </a:r>
            <a:r>
              <a:rPr lang="en-US" sz="1500" dirty="0">
                <a:solidFill>
                  <a:schemeClr val="bg1"/>
                </a:solidFill>
              </a:rPr>
              <a:t>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1500" dirty="0">
                <a:solidFill>
                  <a:schemeClr val="bg1"/>
                </a:solidFill>
              </a:rPr>
              <a:t>Σχηματισμός πήγματος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7451950" y="4653643"/>
            <a:ext cx="108142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3598334" y="2962275"/>
            <a:ext cx="2289848" cy="10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sz="1500" dirty="0">
                <a:solidFill>
                  <a:schemeClr val="bg1"/>
                </a:solidFill>
              </a:rPr>
              <a:t>Κοκκίωση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l-GR" sz="1500" dirty="0">
                <a:solidFill>
                  <a:schemeClr val="bg1"/>
                </a:solidFill>
              </a:rPr>
              <a:t>Συστολή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l-GR" sz="1500" dirty="0" err="1">
                <a:solidFill>
                  <a:schemeClr val="bg1"/>
                </a:solidFill>
              </a:rPr>
              <a:t>Επιθηλιοποίηση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6470586" y="2823483"/>
            <a:ext cx="2228273" cy="80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500" dirty="0">
                <a:solidFill>
                  <a:schemeClr val="bg1"/>
                </a:solidFill>
              </a:rPr>
              <a:t>Ο σχηματισμός νέου κολλαγόνου αυξάνει την αντοχή σε έκταση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4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081" y="4419600"/>
            <a:ext cx="22859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4227" y="4419600"/>
            <a:ext cx="22859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0587" y="4419600"/>
            <a:ext cx="222827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Βέλος: Επάνω 16">
            <a:extLst>
              <a:ext uri="{FF2B5EF4-FFF2-40B4-BE49-F238E27FC236}">
                <a16:creationId xmlns="" xmlns:a16="http://schemas.microsoft.com/office/drawing/2014/main" id="{8DE7AA61-2AB8-42CA-BDB5-B591AAB6834B}"/>
              </a:ext>
            </a:extLst>
          </p:cNvPr>
          <p:cNvSpPr/>
          <p:nvPr/>
        </p:nvSpPr>
        <p:spPr>
          <a:xfrm rot="10800000">
            <a:off x="1782272" y="4036306"/>
            <a:ext cx="381000" cy="3832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Βέλος: Επάνω 17">
            <a:extLst>
              <a:ext uri="{FF2B5EF4-FFF2-40B4-BE49-F238E27FC236}">
                <a16:creationId xmlns="" xmlns:a16="http://schemas.microsoft.com/office/drawing/2014/main" id="{CA5DAB8F-1732-41B9-A13E-F0C5E3DB0AC3}"/>
              </a:ext>
            </a:extLst>
          </p:cNvPr>
          <p:cNvSpPr/>
          <p:nvPr/>
        </p:nvSpPr>
        <p:spPr>
          <a:xfrm rot="10800000">
            <a:off x="4482916" y="3998876"/>
            <a:ext cx="381000" cy="3653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Βέλος: Επάνω 18">
            <a:extLst>
              <a:ext uri="{FF2B5EF4-FFF2-40B4-BE49-F238E27FC236}">
                <a16:creationId xmlns="" xmlns:a16="http://schemas.microsoft.com/office/drawing/2014/main" id="{24133F65-A352-49DD-831F-79C2C0323A5D}"/>
              </a:ext>
            </a:extLst>
          </p:cNvPr>
          <p:cNvSpPr/>
          <p:nvPr/>
        </p:nvSpPr>
        <p:spPr>
          <a:xfrm rot="10800000">
            <a:off x="7341724" y="3718503"/>
            <a:ext cx="381000" cy="645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379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35F5F57-2999-490F-AB8F-90BE9562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Αλλαγές τραύματος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E239F1C-BBCC-4411-9702-48A6EAD7A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>
                <a:solidFill>
                  <a:schemeClr val="bg1"/>
                </a:solidFill>
              </a:rPr>
              <a:t>Καθαρίστε τα έλκη τακτικά με καθαρό νερό ή ορό,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l-GR" sz="2800" dirty="0" err="1">
                <a:solidFill>
                  <a:schemeClr val="bg1"/>
                </a:solidFill>
              </a:rPr>
              <a:t>Νεαροποιήστε</a:t>
            </a:r>
            <a:r>
              <a:rPr lang="el-GR" sz="2800" dirty="0">
                <a:solidFill>
                  <a:schemeClr val="bg1"/>
                </a:solidFill>
              </a:rPr>
              <a:t> τα όταν είναι  δυνατό, ώστε να απομακρυνθούν τα νεκρώματα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και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Καλύψτε τα με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ένα αποστειρωμένο αδρανές υλικό για να ελεγχθεί το </a:t>
            </a:r>
            <a:r>
              <a:rPr lang="el-GR" sz="2800" u="sng" dirty="0">
                <a:solidFill>
                  <a:schemeClr val="bg1"/>
                </a:solidFill>
              </a:rPr>
              <a:t>υπερβολικό εξίδρωμα </a:t>
            </a:r>
            <a:r>
              <a:rPr lang="el-GR" sz="2800" dirty="0">
                <a:solidFill>
                  <a:schemeClr val="bg1"/>
                </a:solidFill>
              </a:rPr>
              <a:t>και να διατηρηθεί ένα </a:t>
            </a:r>
            <a:r>
              <a:rPr lang="el-GR" sz="2800" u="sng" dirty="0">
                <a:solidFill>
                  <a:schemeClr val="bg1"/>
                </a:solidFill>
              </a:rPr>
              <a:t>ζεστό, υγρό περιβάλλον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το οποίο προάγει την επούλωση (</a:t>
            </a:r>
            <a:r>
              <a:rPr lang="en-US" sz="2800" dirty="0">
                <a:solidFill>
                  <a:schemeClr val="bg1"/>
                </a:solidFill>
              </a:rPr>
              <a:t>GRADE</a:t>
            </a:r>
            <a:r>
              <a:rPr lang="el-GR" sz="2800" dirty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strength of recommendation: strong, quality of evidence: low</a:t>
            </a:r>
            <a:r>
              <a:rPr lang="el-GR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114E398C-4292-451D-9AD1-1D1A44623344}"/>
              </a:ext>
            </a:extLst>
          </p:cNvPr>
          <p:cNvSpPr txBox="1"/>
          <p:nvPr/>
        </p:nvSpPr>
        <p:spPr>
          <a:xfrm>
            <a:off x="0" y="6301772"/>
            <a:ext cx="9144000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Game FL et al. IWGDF guidance on use of interventions to enhance the healing of chronic ulcers of the foot in diabetes. Diabetes </a:t>
            </a:r>
            <a:r>
              <a:rPr lang="en-US" sz="1400" i="1" dirty="0" err="1"/>
              <a:t>Metab</a:t>
            </a:r>
            <a:r>
              <a:rPr lang="en-US" sz="1400" i="1" dirty="0"/>
              <a:t> Res Rev 2016 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2488502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986055B-0FDB-4EA1-9B3F-9FEFD4C7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Αλλαγές τραύματος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0A9F38A-8E4C-48C4-804C-FF0663558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Επιλέξτε τα επιθέματα (</a:t>
            </a:r>
            <a:r>
              <a:rPr lang="en-US" dirty="0">
                <a:solidFill>
                  <a:schemeClr val="bg1"/>
                </a:solidFill>
              </a:rPr>
              <a:t>dressings</a:t>
            </a:r>
            <a:r>
              <a:rPr lang="el-GR" dirty="0">
                <a:solidFill>
                  <a:schemeClr val="bg1"/>
                </a:solidFill>
              </a:rPr>
              <a:t>) κυρίως με βάση τον έλεγχο του εξιδρώματος, την άνεση και το κόστος 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GRADE</a:t>
            </a:r>
            <a:r>
              <a:rPr lang="el-GR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strength of recommendation: strong, quality of evidence: low</a:t>
            </a:r>
            <a:r>
              <a:rPr lang="el-GR" dirty="0">
                <a:solidFill>
                  <a:schemeClr val="bg1"/>
                </a:solidFill>
              </a:rPr>
              <a:t>)</a:t>
            </a:r>
            <a:endParaRPr lang="el-GR" dirty="0"/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E7CBB816-C1F7-4C1A-B8E1-0C9D1C464080}"/>
              </a:ext>
            </a:extLst>
          </p:cNvPr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Game FL et al. IWGDF guidance on use of interventions to enhance the healing of chronic ulcers of the foot in diabetes. Diabetes </a:t>
            </a:r>
            <a:r>
              <a:rPr lang="en-US" sz="1400" i="1" dirty="0" err="1"/>
              <a:t>Metab</a:t>
            </a:r>
            <a:r>
              <a:rPr lang="en-US" sz="1400" i="1" dirty="0"/>
              <a:t> Res Rev 2016 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1524189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4F15144-F8F5-4527-865D-E7A72D1F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00"/>
                </a:solidFill>
              </a:rPr>
              <a:t>Τοπικά </a:t>
            </a:r>
            <a:r>
              <a:rPr lang="el-GR" i="1" dirty="0" err="1">
                <a:solidFill>
                  <a:srgbClr val="FFFF00"/>
                </a:solidFill>
              </a:rPr>
              <a:t>αντιμικροβιακά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CAD50B9-C162-4F2F-86E6-761205A50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Μην</a:t>
            </a:r>
            <a:r>
              <a:rPr lang="el-GR" dirty="0"/>
              <a:t> </a:t>
            </a:r>
            <a:r>
              <a:rPr lang="el-GR" dirty="0">
                <a:solidFill>
                  <a:schemeClr val="bg1"/>
                </a:solidFill>
              </a:rPr>
              <a:t>χρησιμοποιείται</a:t>
            </a:r>
            <a:r>
              <a:rPr lang="el-GR" dirty="0"/>
              <a:t> </a:t>
            </a:r>
            <a:r>
              <a:rPr lang="el-GR" dirty="0" err="1">
                <a:solidFill>
                  <a:schemeClr val="bg1"/>
                </a:solidFill>
              </a:rPr>
              <a:t>αντιμικροβιακά</a:t>
            </a:r>
            <a:r>
              <a:rPr lang="el-GR" dirty="0">
                <a:solidFill>
                  <a:schemeClr val="bg1"/>
                </a:solidFill>
              </a:rPr>
              <a:t> επιθέματα με σκοπό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τη βελτίωση της επούλωσης ή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l-GR" dirty="0">
                <a:solidFill>
                  <a:schemeClr val="bg1"/>
                </a:solidFill>
              </a:rPr>
              <a:t>τη πρόληψη δευτερογενούς επιμόλυνσης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GRADE</a:t>
            </a:r>
            <a:r>
              <a:rPr lang="el-GR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strength of recommendation: strong, quality of evidence: moderate</a:t>
            </a:r>
            <a:r>
              <a:rPr lang="el-GR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BCAAF55A-A7B1-4EC0-90BB-BE238CC08D89}"/>
              </a:ext>
            </a:extLst>
          </p:cNvPr>
          <p:cNvSpPr txBox="1"/>
          <p:nvPr/>
        </p:nvSpPr>
        <p:spPr>
          <a:xfrm>
            <a:off x="0" y="6321752"/>
            <a:ext cx="9144000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Game FL et al. IWGDF guidance on use of interventions to enhance the healing of chronic ulcers of the foot in diabetes. Diabetes </a:t>
            </a:r>
            <a:r>
              <a:rPr lang="en-US" sz="1400" i="1" dirty="0" err="1"/>
              <a:t>Metab</a:t>
            </a:r>
            <a:r>
              <a:rPr lang="en-US" sz="1400" i="1" dirty="0"/>
              <a:t> Res Rev 2016 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1004211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FB5076F-0724-4EDB-8063-F7AA567A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Άλλοι παράγοντες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65CB664-F5F8-42E8-9F63-1B54D3C98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l-GR" dirty="0">
                <a:solidFill>
                  <a:schemeClr val="bg1"/>
                </a:solidFill>
              </a:rPr>
              <a:t>ην επιλέγετε παράγοντες που αναφέρεται ότι βελτιώνουν τη βιολογία του τραύματος, συμπεριλαμβανομένων των </a:t>
            </a:r>
            <a:r>
              <a:rPr lang="el-GR" u="sng" dirty="0">
                <a:solidFill>
                  <a:schemeClr val="bg1"/>
                </a:solidFill>
              </a:rPr>
              <a:t>αυξητικών παραγόντων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l-GR" u="sng" dirty="0">
                <a:solidFill>
                  <a:schemeClr val="bg1"/>
                </a:solidFill>
              </a:rPr>
              <a:t>τεχνητού δέρματος</a:t>
            </a:r>
            <a:r>
              <a:rPr lang="el-GR" dirty="0">
                <a:solidFill>
                  <a:schemeClr val="bg1"/>
                </a:solidFill>
              </a:rPr>
              <a:t> σε σχέση με την αποδεκτή καλής ποιότητας πρακτική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GRADE</a:t>
            </a:r>
            <a:r>
              <a:rPr lang="el-GR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strength of recommendation: strong, quality of evidence: low</a:t>
            </a:r>
            <a:r>
              <a:rPr lang="el-GR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85A34F88-98EF-4EA8-BDED-31617DB8A2D7}"/>
              </a:ext>
            </a:extLst>
          </p:cNvPr>
          <p:cNvSpPr txBox="1"/>
          <p:nvPr/>
        </p:nvSpPr>
        <p:spPr>
          <a:xfrm>
            <a:off x="0" y="6321752"/>
            <a:ext cx="9144000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Game FL et al. IWGDF guidance on use of interventions to enhance the healing of chronic ulcers of the foot in diabetes. Diabetes </a:t>
            </a:r>
            <a:r>
              <a:rPr lang="en-US" sz="1400" i="1" dirty="0" err="1"/>
              <a:t>Metab</a:t>
            </a:r>
            <a:r>
              <a:rPr lang="en-US" sz="1400" i="1" dirty="0"/>
              <a:t> Res Rev 2016 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1106514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FB5076F-0724-4EDB-8063-F7AA567A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Άλλοι παράγοντες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65CB664-F5F8-42E8-9F63-1B54D3C98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l-GR" dirty="0">
                <a:solidFill>
                  <a:schemeClr val="bg1"/>
                </a:solidFill>
              </a:rPr>
              <a:t>ην επιλέγετε συστηματικές θεραπείες που αναφέρεται ότι βελτιώνουν την επούλωση του τραύματος, συμπεριλαμβανομένων </a:t>
            </a:r>
            <a:r>
              <a:rPr lang="el-GR" u="sng" dirty="0">
                <a:solidFill>
                  <a:schemeClr val="bg1"/>
                </a:solidFill>
              </a:rPr>
              <a:t>φαρμάκων και φυτικών θεραπειών</a:t>
            </a:r>
            <a:r>
              <a:rPr lang="el-GR" dirty="0">
                <a:solidFill>
                  <a:schemeClr val="bg1"/>
                </a:solidFill>
              </a:rPr>
              <a:t> σε σχέση με την αποδεκτή καλής ποιότητας πρακτική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GRADE</a:t>
            </a:r>
            <a:r>
              <a:rPr lang="el-GR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strength of recommendation: strong, quality of evidence: low</a:t>
            </a:r>
            <a:r>
              <a:rPr lang="el-GR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85A34F88-98EF-4EA8-BDED-31617DB8A2D7}"/>
              </a:ext>
            </a:extLst>
          </p:cNvPr>
          <p:cNvSpPr txBox="1"/>
          <p:nvPr/>
        </p:nvSpPr>
        <p:spPr>
          <a:xfrm>
            <a:off x="0" y="6321752"/>
            <a:ext cx="9144000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Game FL et al. IWGDF guidance on use of interventions to enhance the healing of chronic ulcers of the foot in diabetes. Diabetes </a:t>
            </a:r>
            <a:r>
              <a:rPr lang="en-US" sz="1400" i="1" dirty="0" err="1"/>
              <a:t>Metab</a:t>
            </a:r>
            <a:r>
              <a:rPr lang="en-US" sz="1400" i="1" dirty="0"/>
              <a:t> Res Rev 2016 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2882474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8076687" cy="685800"/>
          </a:xfrm>
        </p:spPr>
        <p:txBody>
          <a:bodyPr lIns="91436" tIns="45719" anchor="t"/>
          <a:lstStyle/>
          <a:p>
            <a:pPr eaLnBrk="1" hangingPunct="1"/>
            <a:r>
              <a:rPr lang="el-GR" sz="3700" dirty="0">
                <a:solidFill>
                  <a:srgbClr val="FFFF66"/>
                </a:solidFill>
              </a:rPr>
              <a:t>Φάσεις επούλωσης</a:t>
            </a:r>
            <a:endParaRPr lang="fr-FR" sz="3700" dirty="0">
              <a:solidFill>
                <a:srgbClr val="FFFF66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66687" y="1484540"/>
            <a:ext cx="2438657" cy="533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705344" y="1484540"/>
            <a:ext cx="2438656" cy="533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057657" y="1484540"/>
            <a:ext cx="220903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484540"/>
            <a:ext cx="2057657" cy="53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pic>
        <p:nvPicPr>
          <p:cNvPr id="14347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71922"/>
            <a:ext cx="1909249" cy="173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rrowheads="1"/>
          </p:cNvPicPr>
          <p:nvPr/>
        </p:nvPicPr>
        <p:blipFill>
          <a:blip r:embed="rId4" cstate="print"/>
          <a:srcRect l="28827" t="24359" r="34694" b="17033"/>
          <a:stretch>
            <a:fillRect/>
          </a:stretch>
        </p:blipFill>
        <p:spPr bwMode="auto">
          <a:xfrm>
            <a:off x="224094" y="2294164"/>
            <a:ext cx="1833563" cy="16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0" y="4132177"/>
            <a:ext cx="91440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/>
              <a:t>  </a:t>
            </a:r>
            <a:r>
              <a:rPr lang="el-GR" sz="2000" dirty="0">
                <a:solidFill>
                  <a:schemeClr val="bg1"/>
                </a:solidFill>
              </a:rPr>
              <a:t>Ξηρή νέκρωση    Υγρή νέκρωση</a:t>
            </a:r>
            <a:r>
              <a:rPr lang="fr-FR" sz="2000" dirty="0">
                <a:solidFill>
                  <a:schemeClr val="bg1"/>
                </a:solidFill>
              </a:rPr>
              <a:t>          </a:t>
            </a:r>
            <a:r>
              <a:rPr lang="el-GR" sz="2000" dirty="0">
                <a:solidFill>
                  <a:schemeClr val="bg1"/>
                </a:solidFill>
              </a:rPr>
              <a:t>Κοκκιώδης ιστός</a:t>
            </a:r>
            <a:r>
              <a:rPr lang="fr-FR" sz="2000" dirty="0">
                <a:solidFill>
                  <a:schemeClr val="bg1"/>
                </a:solidFill>
              </a:rPr>
              <a:t>       </a:t>
            </a:r>
            <a:r>
              <a:rPr lang="el-GR" sz="2000" dirty="0">
                <a:solidFill>
                  <a:schemeClr val="bg1"/>
                </a:solidFill>
              </a:rPr>
              <a:t>Νέα επιδερμίδα</a:t>
            </a:r>
            <a:r>
              <a:rPr lang="fr-FR" sz="2000" dirty="0">
                <a:solidFill>
                  <a:schemeClr val="bg1"/>
                </a:solidFill>
              </a:rPr>
              <a:t>     </a:t>
            </a:r>
            <a:r>
              <a:rPr lang="fr-FR" sz="2000" dirty="0">
                <a:solidFill>
                  <a:srgbClr val="2B58A4"/>
                </a:solidFill>
              </a:rPr>
              <a:t>		</a:t>
            </a:r>
          </a:p>
        </p:txBody>
      </p:sp>
      <p:pic>
        <p:nvPicPr>
          <p:cNvPr id="14353" name="Picture 25" descr="epiderm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4893" y="2229270"/>
            <a:ext cx="2207264" cy="173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6" descr="20423_P01"/>
          <p:cNvPicPr>
            <a:picLocks noChangeAspect="1" noChangeArrowheads="1"/>
          </p:cNvPicPr>
          <p:nvPr/>
        </p:nvPicPr>
        <p:blipFill>
          <a:blip r:embed="rId6" cstate="print"/>
          <a:srcRect l="20561" r="7518" b="13498"/>
          <a:stretch>
            <a:fillRect/>
          </a:stretch>
        </p:blipFill>
        <p:spPr bwMode="auto">
          <a:xfrm>
            <a:off x="2184839" y="2314576"/>
            <a:ext cx="2099891" cy="16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Text Box 14"/>
          <p:cNvSpPr txBox="1">
            <a:spLocks noChangeArrowheads="1"/>
          </p:cNvSpPr>
          <p:nvPr/>
        </p:nvSpPr>
        <p:spPr bwMode="auto">
          <a:xfrm>
            <a:off x="0" y="5181600"/>
            <a:ext cx="9144000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Να ενυδατώσω  </a:t>
            </a:r>
            <a:r>
              <a:rPr lang="fr-FR" dirty="0">
                <a:solidFill>
                  <a:schemeClr val="bg1"/>
                </a:solidFill>
              </a:rPr>
              <a:t>	 </a:t>
            </a:r>
            <a:r>
              <a:rPr lang="el-GR" dirty="0">
                <a:solidFill>
                  <a:schemeClr val="bg1"/>
                </a:solidFill>
              </a:rPr>
              <a:t>             Να απορροφήσω</a:t>
            </a:r>
            <a:r>
              <a:rPr lang="fr-FR" dirty="0">
                <a:solidFill>
                  <a:schemeClr val="bg1"/>
                </a:solidFill>
              </a:rPr>
              <a:t>	 </a:t>
            </a:r>
            <a:r>
              <a:rPr lang="el-GR" dirty="0">
                <a:solidFill>
                  <a:schemeClr val="bg1"/>
                </a:solidFill>
              </a:rPr>
              <a:t>    Να διατηρήσω υγρό περιβάλλον</a:t>
            </a:r>
            <a:r>
              <a:rPr lang="fr-FR" dirty="0">
                <a:solidFill>
                  <a:schemeClr val="bg1"/>
                </a:solidFill>
              </a:rPr>
              <a:t>	                </a:t>
            </a:r>
          </a:p>
          <a:p>
            <a:r>
              <a:rPr lang="el-GR" dirty="0">
                <a:solidFill>
                  <a:schemeClr val="bg1"/>
                </a:solidFill>
              </a:rPr>
              <a:t>το γειτονικό δέρμα</a:t>
            </a:r>
            <a:r>
              <a:rPr lang="fr-FR" dirty="0">
                <a:solidFill>
                  <a:schemeClr val="bg1"/>
                </a:solidFill>
              </a:rPr>
              <a:t>			</a:t>
            </a:r>
            <a:r>
              <a:rPr lang="el-GR" dirty="0">
                <a:solidFill>
                  <a:schemeClr val="bg1"/>
                </a:solidFill>
              </a:rPr>
              <a:t>     Να προσέξω το περιβάλλον δέρμα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190" name="TextBox 30"/>
          <p:cNvSpPr txBox="1">
            <a:spLocks noChangeArrowheads="1"/>
          </p:cNvSpPr>
          <p:nvPr/>
        </p:nvSpPr>
        <p:spPr bwMode="auto">
          <a:xfrm>
            <a:off x="4266687" y="1066800"/>
            <a:ext cx="221031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dirty="0">
                <a:solidFill>
                  <a:srgbClr val="FFC000"/>
                </a:solidFill>
                <a:latin typeface="Arial" charset="0"/>
              </a:rPr>
              <a:t>Κοκκίωση</a:t>
            </a:r>
            <a:endParaRPr lang="th-TH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7191" name="TextBox 31"/>
          <p:cNvSpPr txBox="1">
            <a:spLocks noChangeArrowheads="1"/>
          </p:cNvSpPr>
          <p:nvPr/>
        </p:nvSpPr>
        <p:spPr bwMode="auto">
          <a:xfrm>
            <a:off x="0" y="1066800"/>
            <a:ext cx="426668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rgbClr val="FFC000"/>
                </a:solidFill>
                <a:latin typeface="Arial" charset="0"/>
              </a:rPr>
              <a:t>Καθαρισμός</a:t>
            </a:r>
            <a:endParaRPr lang="th-TH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4360" name="TextBox 32"/>
          <p:cNvSpPr txBox="1">
            <a:spLocks noChangeArrowheads="1"/>
          </p:cNvSpPr>
          <p:nvPr/>
        </p:nvSpPr>
        <p:spPr bwMode="auto">
          <a:xfrm>
            <a:off x="6552687" y="1062718"/>
            <a:ext cx="26670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fr-FR" b="1" dirty="0">
                <a:solidFill>
                  <a:srgbClr val="2B58A4"/>
                </a:solidFill>
              </a:rPr>
              <a:t> </a:t>
            </a:r>
            <a:r>
              <a:rPr lang="el-GR" dirty="0" err="1">
                <a:solidFill>
                  <a:srgbClr val="FFC000"/>
                </a:solidFill>
              </a:rPr>
              <a:t>Επιθηλιοποίηση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25" name="Βέλος: Επάνω 24">
            <a:extLst>
              <a:ext uri="{FF2B5EF4-FFF2-40B4-BE49-F238E27FC236}">
                <a16:creationId xmlns="" xmlns:a16="http://schemas.microsoft.com/office/drawing/2014/main" id="{FBC56774-C8DD-4746-B89F-9B55C7DD28A3}"/>
              </a:ext>
            </a:extLst>
          </p:cNvPr>
          <p:cNvSpPr/>
          <p:nvPr/>
        </p:nvSpPr>
        <p:spPr>
          <a:xfrm rot="10800000">
            <a:off x="950374" y="4619608"/>
            <a:ext cx="381000" cy="4095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Βέλος: Επάνω 25">
            <a:extLst>
              <a:ext uri="{FF2B5EF4-FFF2-40B4-BE49-F238E27FC236}">
                <a16:creationId xmlns="" xmlns:a16="http://schemas.microsoft.com/office/drawing/2014/main" id="{34D96690-C100-4F4E-BCE9-781CD8C07A4D}"/>
              </a:ext>
            </a:extLst>
          </p:cNvPr>
          <p:cNvSpPr/>
          <p:nvPr/>
        </p:nvSpPr>
        <p:spPr>
          <a:xfrm rot="10800000">
            <a:off x="3044284" y="4644101"/>
            <a:ext cx="381000" cy="3850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Βέλος: Επάνω 26">
            <a:extLst>
              <a:ext uri="{FF2B5EF4-FFF2-40B4-BE49-F238E27FC236}">
                <a16:creationId xmlns="" xmlns:a16="http://schemas.microsoft.com/office/drawing/2014/main" id="{AAC9E13F-A2BC-4289-A326-E27925EB8615}"/>
              </a:ext>
            </a:extLst>
          </p:cNvPr>
          <p:cNvSpPr/>
          <p:nvPr/>
        </p:nvSpPr>
        <p:spPr>
          <a:xfrm rot="8968053">
            <a:off x="5566833" y="4639615"/>
            <a:ext cx="381000" cy="420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Βέλος: Επάνω 27">
            <a:extLst>
              <a:ext uri="{FF2B5EF4-FFF2-40B4-BE49-F238E27FC236}">
                <a16:creationId xmlns="" xmlns:a16="http://schemas.microsoft.com/office/drawing/2014/main" id="{7C48AF4F-8581-457B-AFAD-A9EACE837792}"/>
              </a:ext>
            </a:extLst>
          </p:cNvPr>
          <p:cNvSpPr/>
          <p:nvPr/>
        </p:nvSpPr>
        <p:spPr>
          <a:xfrm rot="13078262">
            <a:off x="7495935" y="4579072"/>
            <a:ext cx="381000" cy="4278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>
            <a:off x="381000" y="6396335"/>
            <a:ext cx="1905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Βαζελίνη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2819400" y="6324600"/>
            <a:ext cx="19812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err="1">
                <a:solidFill>
                  <a:schemeClr val="bg1"/>
                </a:solidFill>
              </a:rPr>
              <a:t>Αλγινικά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Α</a:t>
            </a:r>
            <a:r>
              <a:rPr lang="en-US" sz="2400" dirty="0">
                <a:solidFill>
                  <a:schemeClr val="bg1"/>
                </a:solidFill>
              </a:rPr>
              <a:t>g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5105400" y="6324600"/>
            <a:ext cx="1980029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Αφρώδη</a:t>
            </a:r>
            <a:r>
              <a:rPr lang="en-US" sz="2400" dirty="0">
                <a:solidFill>
                  <a:schemeClr val="bg1"/>
                </a:solidFill>
              </a:rPr>
              <a:t> /</a:t>
            </a:r>
            <a:r>
              <a:rPr lang="fr-FR" sz="2400" dirty="0">
                <a:solidFill>
                  <a:schemeClr val="bg1"/>
                </a:solidFill>
              </a:rPr>
              <a:t>Ag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23 - Ορθογώνιο"/>
          <p:cNvSpPr/>
          <p:nvPr/>
        </p:nvSpPr>
        <p:spPr>
          <a:xfrm>
            <a:off x="7284720" y="6335375"/>
            <a:ext cx="1504386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Πλέγματα</a:t>
            </a:r>
          </a:p>
        </p:txBody>
      </p:sp>
      <p:sp>
        <p:nvSpPr>
          <p:cNvPr id="29" name="Βέλος: Επάνω 24">
            <a:extLst>
              <a:ext uri="{FF2B5EF4-FFF2-40B4-BE49-F238E27FC236}">
                <a16:creationId xmlns="" xmlns:a16="http://schemas.microsoft.com/office/drawing/2014/main" id="{FBC56774-C8DD-4746-B89F-9B55C7DD28A3}"/>
              </a:ext>
            </a:extLst>
          </p:cNvPr>
          <p:cNvSpPr/>
          <p:nvPr/>
        </p:nvSpPr>
        <p:spPr>
          <a:xfrm rot="10800000">
            <a:off x="914400" y="5791200"/>
            <a:ext cx="381000" cy="4095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Βέλος: Επάνω 24">
            <a:extLst>
              <a:ext uri="{FF2B5EF4-FFF2-40B4-BE49-F238E27FC236}">
                <a16:creationId xmlns="" xmlns:a16="http://schemas.microsoft.com/office/drawing/2014/main" id="{FBC56774-C8DD-4746-B89F-9B55C7DD28A3}"/>
              </a:ext>
            </a:extLst>
          </p:cNvPr>
          <p:cNvSpPr/>
          <p:nvPr/>
        </p:nvSpPr>
        <p:spPr>
          <a:xfrm rot="10800000">
            <a:off x="3429000" y="5791200"/>
            <a:ext cx="381000" cy="4095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Βέλος: Επάνω 24">
            <a:extLst>
              <a:ext uri="{FF2B5EF4-FFF2-40B4-BE49-F238E27FC236}">
                <a16:creationId xmlns="" xmlns:a16="http://schemas.microsoft.com/office/drawing/2014/main" id="{FBC56774-C8DD-4746-B89F-9B55C7DD28A3}"/>
              </a:ext>
            </a:extLst>
          </p:cNvPr>
          <p:cNvSpPr/>
          <p:nvPr/>
        </p:nvSpPr>
        <p:spPr>
          <a:xfrm rot="10800000">
            <a:off x="5638800" y="5791200"/>
            <a:ext cx="381000" cy="4095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Βέλος: Επάνω 24">
            <a:extLst>
              <a:ext uri="{FF2B5EF4-FFF2-40B4-BE49-F238E27FC236}">
                <a16:creationId xmlns="" xmlns:a16="http://schemas.microsoft.com/office/drawing/2014/main" id="{FBC56774-C8DD-4746-B89F-9B55C7DD28A3}"/>
              </a:ext>
            </a:extLst>
          </p:cNvPr>
          <p:cNvSpPr/>
          <p:nvPr/>
        </p:nvSpPr>
        <p:spPr>
          <a:xfrm rot="10800000">
            <a:off x="7772400" y="5791200"/>
            <a:ext cx="381000" cy="4095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559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67" t="9500" r="10666" b="31471"/>
          <a:stretch/>
        </p:blipFill>
        <p:spPr bwMode="auto">
          <a:xfrm>
            <a:off x="0" y="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5 - Εικόνα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88" t="12469" r="22701" b="25437"/>
          <a:stretch/>
        </p:blipFill>
        <p:spPr bwMode="auto">
          <a:xfrm rot="10800000">
            <a:off x="3048000" y="0"/>
            <a:ext cx="27432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6 - Εικόνα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68" t="6500" r="23264" b="8000"/>
          <a:stretch/>
        </p:blipFill>
        <p:spPr bwMode="auto">
          <a:xfrm rot="10800000">
            <a:off x="5943600" y="0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7 - Εικόνα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58" t="500" r="5065" b="26500"/>
          <a:stretch/>
        </p:blipFill>
        <p:spPr bwMode="auto">
          <a:xfrm rot="10800000">
            <a:off x="6370320" y="4365955"/>
            <a:ext cx="2773680" cy="2492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8 - Εικόνα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89" t="16500" r="21013" b="24250"/>
          <a:stretch/>
        </p:blipFill>
        <p:spPr bwMode="auto">
          <a:xfrm>
            <a:off x="3048000" y="4343400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10 - Εικόνα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29" t="17542" r="39563" b="23239"/>
          <a:stretch/>
        </p:blipFill>
        <p:spPr bwMode="auto">
          <a:xfrm rot="5400000">
            <a:off x="190500" y="4152900"/>
            <a:ext cx="25146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11 - Δεξιό βέλος"/>
          <p:cNvSpPr/>
          <p:nvPr/>
        </p:nvSpPr>
        <p:spPr>
          <a:xfrm>
            <a:off x="2590800" y="990600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Δεξιό βέλος"/>
          <p:cNvSpPr/>
          <p:nvPr/>
        </p:nvSpPr>
        <p:spPr>
          <a:xfrm>
            <a:off x="5638800" y="914400"/>
            <a:ext cx="609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Δεξιό βέλος"/>
          <p:cNvSpPr/>
          <p:nvPr/>
        </p:nvSpPr>
        <p:spPr>
          <a:xfrm rot="5400000">
            <a:off x="7353300" y="3314700"/>
            <a:ext cx="1066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Δεξιό βέλος"/>
          <p:cNvSpPr/>
          <p:nvPr/>
        </p:nvSpPr>
        <p:spPr>
          <a:xfrm rot="10596121">
            <a:off x="2526689" y="4934745"/>
            <a:ext cx="603344" cy="4258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Δεξιό βέλος"/>
          <p:cNvSpPr/>
          <p:nvPr/>
        </p:nvSpPr>
        <p:spPr>
          <a:xfrm rot="11153970">
            <a:off x="5635957" y="5102456"/>
            <a:ext cx="690000" cy="4012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609600" y="2971800"/>
            <a:ext cx="152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ΑΛΓΗΝΙΚΟ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4495800" y="3429000"/>
            <a:ext cx="2819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ΥΔΡΟΓΕΛΗ+ΑΛΓΗΝΙΚΟ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609600" y="3657600"/>
            <a:ext cx="1828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ΒΑΖΕΛΙΝΟΥΧΟΣ ΠΛΕΓΜΑ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FF78EDF-D490-4105-84EC-10151F28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Επιβοηθητικές θεραπείες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8AC5CD-5E95-4380-93A1-BBF48B02A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solidFill>
                  <a:schemeClr val="bg1"/>
                </a:solidFill>
              </a:rPr>
              <a:t>Μη χειρουργικοί τρόποι καθαρισμού του τραύματος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Επιθέματα και τοπικοί παράγοντες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Θεραπεία με Ο2</a:t>
            </a:r>
          </a:p>
          <a:p>
            <a:r>
              <a:rPr lang="el-GR" sz="2400" dirty="0">
                <a:solidFill>
                  <a:schemeClr val="bg1"/>
                </a:solidFill>
              </a:rPr>
              <a:t>Συσκευές αρνητικής πίεσης</a:t>
            </a:r>
          </a:p>
          <a:p>
            <a:r>
              <a:rPr lang="el-GR" sz="2400" dirty="0" err="1">
                <a:solidFill>
                  <a:schemeClr val="bg1"/>
                </a:solidFill>
              </a:rPr>
              <a:t>Ακυτταρικά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err="1">
                <a:solidFill>
                  <a:schemeClr val="bg1"/>
                </a:solidFill>
              </a:rPr>
              <a:t>βιοϋλικά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Ανθρώπινοι αυξητικοί παράγοντες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Δερματικά μοσχεύματα και δέρμα </a:t>
            </a:r>
            <a:r>
              <a:rPr lang="el-GR" sz="2400" dirty="0" err="1">
                <a:solidFill>
                  <a:schemeClr val="bg1"/>
                </a:solidFill>
              </a:rPr>
              <a:t>εμβιομηχανικής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 err="1">
                <a:solidFill>
                  <a:schemeClr val="bg1"/>
                </a:solidFill>
              </a:rPr>
              <a:t>Εκπομή</a:t>
            </a:r>
            <a:r>
              <a:rPr lang="el-GR" sz="2400" dirty="0">
                <a:solidFill>
                  <a:schemeClr val="bg1"/>
                </a:solidFill>
              </a:rPr>
              <a:t> ενέργειας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Συστηματικές θεραπείες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Everett E and </a:t>
            </a:r>
            <a:r>
              <a:rPr lang="en-US" sz="1400" i="1" dirty="0" err="1">
                <a:solidFill>
                  <a:schemeClr val="bg1"/>
                </a:solidFill>
              </a:rPr>
              <a:t>Mathioudakis</a:t>
            </a:r>
            <a:r>
              <a:rPr lang="en-US" sz="1400" i="1" dirty="0">
                <a:solidFill>
                  <a:schemeClr val="bg1"/>
                </a:solidFill>
              </a:rPr>
              <a:t> N. Update on management of diabetic foot ulcers. Annals of the New York Academy of Sciences, 2018</a:t>
            </a:r>
            <a:endParaRPr lang="el-GR" sz="1400" i="1" dirty="0"/>
          </a:p>
        </p:txBody>
      </p:sp>
      <p:pic>
        <p:nvPicPr>
          <p:cNvPr id="5" name="Picture 5" descr="Image(393)">
            <a:extLst>
              <a:ext uri="{FF2B5EF4-FFF2-40B4-BE49-F238E27FC236}">
                <a16:creationId xmlns="" xmlns:a16="http://schemas.microsoft.com/office/drawing/2014/main" id="{B4F672C3-9A6F-48A8-9BE8-EAD62BA0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242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3276600" y="2514600"/>
            <a:ext cx="426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F:\DIAB F\7.tif">
            <a:extLst>
              <a:ext uri="{FF2B5EF4-FFF2-40B4-BE49-F238E27FC236}">
                <a16:creationId xmlns="" xmlns:a16="http://schemas.microsoft.com/office/drawing/2014/main" id="{908B8EAD-474D-41C2-B00B-B51DD418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81200"/>
            <a:ext cx="1524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4876800" y="3352800"/>
            <a:ext cx="2819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6052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2311CF1-CADC-4410-8A8D-4AEF7DF1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Αποτέλεσμα ?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A8759DF-C30F-4609-A350-560EAAF8B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Οι περισσότερες από αυτές τις επιβοηθητικές θεραπείες έχει φανεί ότι δεν αυξάνουν το ποσοστό επούλωσης των τραυμάτων, αν και οι περισσότερες μελέτες (τυχαιοποιημένες) είναι μικρές με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συστηματικά λάθη </a:t>
            </a:r>
            <a:r>
              <a:rPr lang="en-US" dirty="0">
                <a:solidFill>
                  <a:schemeClr val="bg1"/>
                </a:solidFill>
              </a:rPr>
              <a:t>(high risk of bias)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3674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E7BBD0C-5AD2-4234-AEA7-F6B4153A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Επίπεδο απόδειξης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DF025CF-AFB9-47F4-BD48-53ECEA2D3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F8226CE1-5486-47E7-87B8-5487C7A715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7" y="1823175"/>
            <a:ext cx="9150712" cy="4790667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="" xmlns:a16="http://schemas.microsoft.com/office/drawing/2014/main" id="{CBBD19D9-6E55-4FE9-80BB-C795B5D3ECC2}"/>
              </a:ext>
            </a:extLst>
          </p:cNvPr>
          <p:cNvCxnSpPr>
            <a:cxnSpLocks/>
          </p:cNvCxnSpPr>
          <p:nvPr/>
        </p:nvCxnSpPr>
        <p:spPr>
          <a:xfrm>
            <a:off x="17417" y="2743200"/>
            <a:ext cx="7445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="" xmlns:a16="http://schemas.microsoft.com/office/drawing/2014/main" id="{579800BC-F663-467F-891D-FDC3C3C544B1}"/>
              </a:ext>
            </a:extLst>
          </p:cNvPr>
          <p:cNvCxnSpPr>
            <a:cxnSpLocks/>
          </p:cNvCxnSpPr>
          <p:nvPr/>
        </p:nvCxnSpPr>
        <p:spPr>
          <a:xfrm>
            <a:off x="46808" y="6090068"/>
            <a:ext cx="2315392" cy="36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="" xmlns:a16="http://schemas.microsoft.com/office/drawing/2014/main" id="{A082C466-9508-4303-8561-B58ADAB411C1}"/>
              </a:ext>
            </a:extLst>
          </p:cNvPr>
          <p:cNvCxnSpPr>
            <a:cxnSpLocks/>
          </p:cNvCxnSpPr>
          <p:nvPr/>
        </p:nvCxnSpPr>
        <p:spPr>
          <a:xfrm>
            <a:off x="73564" y="6553200"/>
            <a:ext cx="1526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="" xmlns:a16="http://schemas.microsoft.com/office/drawing/2014/main" id="{2EB73B3F-B296-453E-9A20-3AB64385C1A0}"/>
              </a:ext>
            </a:extLst>
          </p:cNvPr>
          <p:cNvCxnSpPr>
            <a:cxnSpLocks/>
          </p:cNvCxnSpPr>
          <p:nvPr/>
        </p:nvCxnSpPr>
        <p:spPr>
          <a:xfrm>
            <a:off x="3124200" y="27432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="" xmlns:a16="http://schemas.microsoft.com/office/drawing/2014/main" id="{E7C233D7-BB00-4F10-B9A2-26CD5B56C6D2}"/>
              </a:ext>
            </a:extLst>
          </p:cNvPr>
          <p:cNvCxnSpPr>
            <a:cxnSpLocks/>
          </p:cNvCxnSpPr>
          <p:nvPr/>
        </p:nvCxnSpPr>
        <p:spPr>
          <a:xfrm>
            <a:off x="3124200" y="6070474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="" xmlns:a16="http://schemas.microsoft.com/office/drawing/2014/main" id="{8DC39CF2-4139-46C0-8BEA-1FB8569856C6}"/>
              </a:ext>
            </a:extLst>
          </p:cNvPr>
          <p:cNvCxnSpPr>
            <a:cxnSpLocks/>
          </p:cNvCxnSpPr>
          <p:nvPr/>
        </p:nvCxnSpPr>
        <p:spPr>
          <a:xfrm>
            <a:off x="3124200" y="65532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1640C9F5-FCFD-4C67-9004-53E6854DC17A}"/>
              </a:ext>
            </a:extLst>
          </p:cNvPr>
          <p:cNvSpPr/>
          <p:nvPr/>
        </p:nvSpPr>
        <p:spPr>
          <a:xfrm>
            <a:off x="17417" y="3481253"/>
            <a:ext cx="9109166" cy="7249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="" xmlns:a16="http://schemas.microsoft.com/office/drawing/2014/main" id="{05684916-1727-4E7A-8D28-A462B83E933B}"/>
              </a:ext>
            </a:extLst>
          </p:cNvPr>
          <p:cNvCxnSpPr/>
          <p:nvPr/>
        </p:nvCxnSpPr>
        <p:spPr>
          <a:xfrm>
            <a:off x="73564" y="3962400"/>
            <a:ext cx="152663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="" xmlns:a16="http://schemas.microsoft.com/office/drawing/2014/main" id="{88EB60C3-9EB3-4D0B-B6D3-13772EECEE43}"/>
              </a:ext>
            </a:extLst>
          </p:cNvPr>
          <p:cNvCxnSpPr>
            <a:cxnSpLocks/>
          </p:cNvCxnSpPr>
          <p:nvPr/>
        </p:nvCxnSpPr>
        <p:spPr>
          <a:xfrm>
            <a:off x="3045364" y="3962400"/>
            <a:ext cx="396503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="" xmlns:a16="http://schemas.microsoft.com/office/drawing/2014/main" id="{B584D6C4-3AA7-4635-8E25-95395319FE1E}"/>
              </a:ext>
            </a:extLst>
          </p:cNvPr>
          <p:cNvCxnSpPr>
            <a:cxnSpLocks/>
          </p:cNvCxnSpPr>
          <p:nvPr/>
        </p:nvCxnSpPr>
        <p:spPr>
          <a:xfrm>
            <a:off x="3045364" y="4153990"/>
            <a:ext cx="122183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="" xmlns:a16="http://schemas.microsoft.com/office/drawing/2014/main" id="{D753D06C-3451-44A6-81BF-B866437CEB2F}"/>
              </a:ext>
            </a:extLst>
          </p:cNvPr>
          <p:cNvCxnSpPr>
            <a:cxnSpLocks/>
          </p:cNvCxnSpPr>
          <p:nvPr/>
        </p:nvCxnSpPr>
        <p:spPr>
          <a:xfrm>
            <a:off x="8001000" y="3962400"/>
            <a:ext cx="381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Βέλος: Επάνω 23">
            <a:extLst>
              <a:ext uri="{FF2B5EF4-FFF2-40B4-BE49-F238E27FC236}">
                <a16:creationId xmlns="" xmlns:a16="http://schemas.microsoft.com/office/drawing/2014/main" id="{2CFE11FD-8898-47FE-872D-D51A309B0C3D}"/>
              </a:ext>
            </a:extLst>
          </p:cNvPr>
          <p:cNvSpPr/>
          <p:nvPr/>
        </p:nvSpPr>
        <p:spPr>
          <a:xfrm rot="14120444">
            <a:off x="8598294" y="3533047"/>
            <a:ext cx="381000" cy="4864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5964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2757" y="279784"/>
            <a:ext cx="8076687" cy="685800"/>
          </a:xfrm>
        </p:spPr>
        <p:txBody>
          <a:bodyPr lIns="91436" tIns="45719" anchor="t"/>
          <a:lstStyle/>
          <a:p>
            <a:pPr eaLnBrk="1" hangingPunct="1"/>
            <a:r>
              <a:rPr lang="el-GR" i="1" dirty="0">
                <a:solidFill>
                  <a:srgbClr val="FFFF66"/>
                </a:solidFill>
              </a:rPr>
              <a:t>Φάσεις επούλωσης</a:t>
            </a:r>
            <a:endParaRPr lang="fr-FR" i="1" dirty="0">
              <a:solidFill>
                <a:srgbClr val="FFFF66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66687" y="1484540"/>
            <a:ext cx="2438657" cy="533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705344" y="1484540"/>
            <a:ext cx="2438656" cy="533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057657" y="1484540"/>
            <a:ext cx="220903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484540"/>
            <a:ext cx="2057657" cy="53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0" anchor="ctr"/>
          <a:lstStyle/>
          <a:p>
            <a:endParaRPr lang="th-TH"/>
          </a:p>
        </p:txBody>
      </p:sp>
      <p:pic>
        <p:nvPicPr>
          <p:cNvPr id="14347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553" y="2895599"/>
            <a:ext cx="234707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rrowheads="1"/>
          </p:cNvPicPr>
          <p:nvPr/>
        </p:nvPicPr>
        <p:blipFill>
          <a:blip r:embed="rId4" cstate="print"/>
          <a:srcRect l="28827" t="24359" r="34694" b="17033"/>
          <a:stretch>
            <a:fillRect/>
          </a:stretch>
        </p:blipFill>
        <p:spPr bwMode="auto">
          <a:xfrm>
            <a:off x="26051" y="2895599"/>
            <a:ext cx="2057657" cy="19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-9525" y="5791200"/>
            <a:ext cx="91440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/>
              <a:t>  </a:t>
            </a:r>
            <a:r>
              <a:rPr lang="el-GR" sz="2000" dirty="0">
                <a:solidFill>
                  <a:schemeClr val="bg1"/>
                </a:solidFill>
              </a:rPr>
              <a:t>Ξηρή νέκρωση    Υγρή νέκρωση</a:t>
            </a:r>
            <a:r>
              <a:rPr lang="fr-FR" sz="2000" dirty="0">
                <a:solidFill>
                  <a:schemeClr val="bg1"/>
                </a:solidFill>
              </a:rPr>
              <a:t>          </a:t>
            </a:r>
            <a:r>
              <a:rPr lang="el-GR" sz="2000" dirty="0">
                <a:solidFill>
                  <a:schemeClr val="bg1"/>
                </a:solidFill>
              </a:rPr>
              <a:t>Κοκκιώδης ιστός</a:t>
            </a:r>
            <a:r>
              <a:rPr lang="fr-FR" sz="2000" dirty="0">
                <a:solidFill>
                  <a:schemeClr val="bg1"/>
                </a:solidFill>
              </a:rPr>
              <a:t>       </a:t>
            </a:r>
            <a:r>
              <a:rPr lang="el-GR" sz="2000" dirty="0">
                <a:solidFill>
                  <a:schemeClr val="bg1"/>
                </a:solidFill>
              </a:rPr>
              <a:t>Νέα επιδερμίδα</a:t>
            </a:r>
            <a:r>
              <a:rPr lang="fr-FR" sz="2000" dirty="0">
                <a:solidFill>
                  <a:schemeClr val="bg1"/>
                </a:solidFill>
              </a:rPr>
              <a:t>     </a:t>
            </a:r>
            <a:r>
              <a:rPr lang="fr-FR" sz="2000" dirty="0">
                <a:solidFill>
                  <a:srgbClr val="2B58A4"/>
                </a:solidFill>
              </a:rPr>
              <a:t>		</a:t>
            </a:r>
          </a:p>
        </p:txBody>
      </p:sp>
      <p:pic>
        <p:nvPicPr>
          <p:cNvPr id="14353" name="Picture 25" descr="epiderm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7398" y="2895599"/>
            <a:ext cx="2347077" cy="184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6" descr="20423_P01"/>
          <p:cNvPicPr>
            <a:picLocks noChangeAspect="1" noChangeArrowheads="1"/>
          </p:cNvPicPr>
          <p:nvPr/>
        </p:nvPicPr>
        <p:blipFill>
          <a:blip r:embed="rId6" cstate="print"/>
          <a:srcRect l="20561" r="7518" b="13498"/>
          <a:stretch>
            <a:fillRect/>
          </a:stretch>
        </p:blipFill>
        <p:spPr bwMode="auto">
          <a:xfrm>
            <a:off x="2087079" y="2895600"/>
            <a:ext cx="2348474" cy="184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Box 30"/>
          <p:cNvSpPr txBox="1">
            <a:spLocks noChangeArrowheads="1"/>
          </p:cNvSpPr>
          <p:nvPr/>
        </p:nvSpPr>
        <p:spPr bwMode="auto">
          <a:xfrm>
            <a:off x="4266687" y="1066800"/>
            <a:ext cx="221031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dirty="0">
                <a:solidFill>
                  <a:srgbClr val="FFC000"/>
                </a:solidFill>
                <a:latin typeface="Arial" charset="0"/>
              </a:rPr>
              <a:t>Κοκκίωση</a:t>
            </a:r>
            <a:endParaRPr lang="th-TH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7191" name="TextBox 31"/>
          <p:cNvSpPr txBox="1">
            <a:spLocks noChangeArrowheads="1"/>
          </p:cNvSpPr>
          <p:nvPr/>
        </p:nvSpPr>
        <p:spPr bwMode="auto">
          <a:xfrm>
            <a:off x="0" y="1066800"/>
            <a:ext cx="426668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rgbClr val="FFC000"/>
                </a:solidFill>
                <a:latin typeface="Arial" charset="0"/>
              </a:rPr>
              <a:t>Καθαρισμός</a:t>
            </a:r>
            <a:endParaRPr lang="th-TH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4360" name="TextBox 32"/>
          <p:cNvSpPr txBox="1">
            <a:spLocks noChangeArrowheads="1"/>
          </p:cNvSpPr>
          <p:nvPr/>
        </p:nvSpPr>
        <p:spPr bwMode="auto">
          <a:xfrm>
            <a:off x="6552687" y="1062718"/>
            <a:ext cx="26670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fr-FR" b="1" dirty="0">
                <a:solidFill>
                  <a:srgbClr val="2B58A4"/>
                </a:solidFill>
              </a:rPr>
              <a:t> </a:t>
            </a:r>
            <a:r>
              <a:rPr lang="el-GR" dirty="0" err="1">
                <a:solidFill>
                  <a:srgbClr val="FFC000"/>
                </a:solidFill>
              </a:rPr>
              <a:t>Επιθηλιοποίηση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25" name="Βέλος: Επάνω 24">
            <a:extLst>
              <a:ext uri="{FF2B5EF4-FFF2-40B4-BE49-F238E27FC236}">
                <a16:creationId xmlns="" xmlns:a16="http://schemas.microsoft.com/office/drawing/2014/main" id="{9280F79F-6B3D-474D-94AF-7B775E00BA8F}"/>
              </a:ext>
            </a:extLst>
          </p:cNvPr>
          <p:cNvSpPr/>
          <p:nvPr/>
        </p:nvSpPr>
        <p:spPr>
          <a:xfrm rot="10800000">
            <a:off x="5371843" y="2087685"/>
            <a:ext cx="381000" cy="645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Βέλος: Επάνω 25">
            <a:extLst>
              <a:ext uri="{FF2B5EF4-FFF2-40B4-BE49-F238E27FC236}">
                <a16:creationId xmlns="" xmlns:a16="http://schemas.microsoft.com/office/drawing/2014/main" id="{06F18CF1-AA99-494C-867E-0567649AF26E}"/>
              </a:ext>
            </a:extLst>
          </p:cNvPr>
          <p:cNvSpPr/>
          <p:nvPr/>
        </p:nvSpPr>
        <p:spPr>
          <a:xfrm rot="10800000">
            <a:off x="7770436" y="2060367"/>
            <a:ext cx="381000" cy="645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Βέλος: Επάνω 26">
            <a:extLst>
              <a:ext uri="{FF2B5EF4-FFF2-40B4-BE49-F238E27FC236}">
                <a16:creationId xmlns="" xmlns:a16="http://schemas.microsoft.com/office/drawing/2014/main" id="{1C8294B8-4970-4A98-8839-6DDC10F50428}"/>
              </a:ext>
            </a:extLst>
          </p:cNvPr>
          <p:cNvSpPr/>
          <p:nvPr/>
        </p:nvSpPr>
        <p:spPr>
          <a:xfrm>
            <a:off x="802064" y="4942202"/>
            <a:ext cx="381000" cy="645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Βέλος: Επάνω 27">
            <a:extLst>
              <a:ext uri="{FF2B5EF4-FFF2-40B4-BE49-F238E27FC236}">
                <a16:creationId xmlns="" xmlns:a16="http://schemas.microsoft.com/office/drawing/2014/main" id="{0D8CF100-3F96-43C9-BE8A-AD2C4BFA7F68}"/>
              </a:ext>
            </a:extLst>
          </p:cNvPr>
          <p:cNvSpPr/>
          <p:nvPr/>
        </p:nvSpPr>
        <p:spPr>
          <a:xfrm>
            <a:off x="2863977" y="5033444"/>
            <a:ext cx="381000" cy="645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Βέλος: Επάνω 28">
            <a:extLst>
              <a:ext uri="{FF2B5EF4-FFF2-40B4-BE49-F238E27FC236}">
                <a16:creationId xmlns="" xmlns:a16="http://schemas.microsoft.com/office/drawing/2014/main" id="{D5CF1A37-3B9A-428C-8E5D-3A1B61DD2F72}"/>
              </a:ext>
            </a:extLst>
          </p:cNvPr>
          <p:cNvSpPr/>
          <p:nvPr/>
        </p:nvSpPr>
        <p:spPr>
          <a:xfrm>
            <a:off x="5371843" y="4989670"/>
            <a:ext cx="381000" cy="645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Βέλος: Επάνω 29">
            <a:extLst>
              <a:ext uri="{FF2B5EF4-FFF2-40B4-BE49-F238E27FC236}">
                <a16:creationId xmlns="" xmlns:a16="http://schemas.microsoft.com/office/drawing/2014/main" id="{EB166916-2F11-4EA5-BFAF-13C151C0CEB4}"/>
              </a:ext>
            </a:extLst>
          </p:cNvPr>
          <p:cNvSpPr/>
          <p:nvPr/>
        </p:nvSpPr>
        <p:spPr>
          <a:xfrm>
            <a:off x="7734172" y="4974759"/>
            <a:ext cx="381000" cy="645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Βέλος: Επάνω 30">
            <a:extLst>
              <a:ext uri="{FF2B5EF4-FFF2-40B4-BE49-F238E27FC236}">
                <a16:creationId xmlns="" xmlns:a16="http://schemas.microsoft.com/office/drawing/2014/main" id="{E0FD51BE-E92A-4058-9759-7018D352FEEC}"/>
              </a:ext>
            </a:extLst>
          </p:cNvPr>
          <p:cNvSpPr/>
          <p:nvPr/>
        </p:nvSpPr>
        <p:spPr>
          <a:xfrm rot="12623102">
            <a:off x="1183064" y="2100873"/>
            <a:ext cx="381000" cy="645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Βέλος: Επάνω 31">
            <a:extLst>
              <a:ext uri="{FF2B5EF4-FFF2-40B4-BE49-F238E27FC236}">
                <a16:creationId xmlns="" xmlns:a16="http://schemas.microsoft.com/office/drawing/2014/main" id="{55C4C379-3A75-43F8-A025-1F45444718C3}"/>
              </a:ext>
            </a:extLst>
          </p:cNvPr>
          <p:cNvSpPr/>
          <p:nvPr/>
        </p:nvSpPr>
        <p:spPr>
          <a:xfrm rot="9527933">
            <a:off x="2756208" y="2135204"/>
            <a:ext cx="381000" cy="645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26390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0F8045E-56CA-4EEF-B499-E9FF020B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3B2BEC2-CD4C-4D11-8160-487E979F2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CC5FF0E5-B02A-4985-86DE-F1F1E0C58B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325" y="1"/>
            <a:ext cx="8185859" cy="6850768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D6805CBB-C743-4D93-8CEC-04FEA7F68797}"/>
              </a:ext>
            </a:extLst>
          </p:cNvPr>
          <p:cNvSpPr/>
          <p:nvPr/>
        </p:nvSpPr>
        <p:spPr>
          <a:xfrm>
            <a:off x="762000" y="3657600"/>
            <a:ext cx="7620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="" xmlns:a16="http://schemas.microsoft.com/office/drawing/2014/main" id="{34265190-1CF6-4E72-BE63-685268314F7A}"/>
              </a:ext>
            </a:extLst>
          </p:cNvPr>
          <p:cNvCxnSpPr/>
          <p:nvPr/>
        </p:nvCxnSpPr>
        <p:spPr>
          <a:xfrm>
            <a:off x="6477000" y="4001589"/>
            <a:ext cx="1600200" cy="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9597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Συμπέρασμα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>
                <a:solidFill>
                  <a:schemeClr val="bg1"/>
                </a:solidFill>
              </a:rPr>
              <a:t>Τα επιθέματα φαίνεται να έχουν θέση στη θεραπεία των ελκών διότι έχουν θεωρητικά πλεονεκτήματα</a:t>
            </a:r>
          </a:p>
          <a:p>
            <a:r>
              <a:rPr lang="el-GR" sz="2800" dirty="0">
                <a:solidFill>
                  <a:schemeClr val="bg1"/>
                </a:solidFill>
              </a:rPr>
              <a:t>Δυστυχώς μέχρι σήμερα δεν έχουν γίνει μελέτες υψηλού επιπέδου </a:t>
            </a:r>
            <a:r>
              <a:rPr lang="el-GR" sz="2800" u="sng" dirty="0">
                <a:solidFill>
                  <a:schemeClr val="bg1"/>
                </a:solidFill>
              </a:rPr>
              <a:t>(τυφλές τυχαιοποιημένες)</a:t>
            </a:r>
            <a:r>
              <a:rPr lang="el-GR" sz="2800" dirty="0">
                <a:solidFill>
                  <a:schemeClr val="bg1"/>
                </a:solidFill>
              </a:rPr>
              <a:t> που να συγκρίνουν τις γάζες με το κάθε επίθεμα ξεχωριστά σε μεγάλο αριθμό ασθενών, ώστε να ξέρουμε αν αυτά τα θεωρητικά πλεονεκτήματα οδηγούν πράγματι σε:</a:t>
            </a: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Ταχύτερη επούλωση των τραυμάτων</a:t>
            </a: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Μείωση των ακρωτηριασμών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pPr lvl="1">
              <a:buNone/>
            </a:pP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0821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Συμπέρασμα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 </a:t>
            </a:r>
            <a:r>
              <a:rPr lang="el-GR" dirty="0">
                <a:solidFill>
                  <a:schemeClr val="bg1"/>
                </a:solidFill>
              </a:rPr>
              <a:t>θεράπων ιατρός αποφασίζει ποια θεραπεία θα ακολουθήσει με βάση το </a:t>
            </a:r>
            <a:r>
              <a:rPr lang="el-GR" u="sng" dirty="0">
                <a:solidFill>
                  <a:schemeClr val="bg1"/>
                </a:solidFill>
              </a:rPr>
              <a:t>είδος του τραύματος</a:t>
            </a:r>
            <a:r>
              <a:rPr lang="el-GR" dirty="0">
                <a:solidFill>
                  <a:schemeClr val="bg1"/>
                </a:solidFill>
              </a:rPr>
              <a:t>, την </a:t>
            </a:r>
            <a:r>
              <a:rPr lang="el-GR" u="sng" dirty="0">
                <a:solidFill>
                  <a:schemeClr val="bg1"/>
                </a:solidFill>
              </a:rPr>
              <a:t>κλινική του εμπειρία</a:t>
            </a:r>
            <a:r>
              <a:rPr lang="el-GR" dirty="0">
                <a:solidFill>
                  <a:schemeClr val="bg1"/>
                </a:solidFill>
              </a:rPr>
              <a:t>, την </a:t>
            </a:r>
            <a:r>
              <a:rPr lang="el-GR" u="sng" dirty="0">
                <a:solidFill>
                  <a:schemeClr val="bg1"/>
                </a:solidFill>
              </a:rPr>
              <a:t>προτίμηση του αρρώστου</a:t>
            </a:r>
            <a:r>
              <a:rPr lang="el-GR" dirty="0">
                <a:solidFill>
                  <a:schemeClr val="bg1"/>
                </a:solidFill>
              </a:rPr>
              <a:t> και το </a:t>
            </a:r>
            <a:r>
              <a:rPr lang="el-GR" u="sng" dirty="0">
                <a:solidFill>
                  <a:schemeClr val="bg1"/>
                </a:solidFill>
              </a:rPr>
              <a:t>κόστος</a:t>
            </a:r>
          </a:p>
          <a:p>
            <a:endParaRPr lang="el-GR" dirty="0"/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Westby MJ</a:t>
            </a:r>
            <a:r>
              <a:rPr lang="en-US" sz="1400" i="1" baseline="30000" dirty="0"/>
              <a:t>,</a:t>
            </a:r>
            <a:r>
              <a:rPr lang="en-US" sz="1400" i="1" dirty="0"/>
              <a:t> et al. </a:t>
            </a:r>
            <a:r>
              <a:rPr lang="en-US" sz="1400" b="1" i="1" dirty="0"/>
              <a:t>Dressings and topical agents for treating pressure ulcers. </a:t>
            </a:r>
            <a:r>
              <a:rPr lang="en-US" sz="1400" i="1" dirty="0"/>
              <a:t>Cochrane Database </a:t>
            </a:r>
            <a:r>
              <a:rPr lang="en-US" sz="1400" i="1" dirty="0" err="1"/>
              <a:t>Syst</a:t>
            </a:r>
            <a:r>
              <a:rPr lang="en-US" sz="1400" i="1" dirty="0"/>
              <a:t> Rev. 2017</a:t>
            </a:r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2149071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DB0E91-9914-4C4B-8729-6D1055B5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Συμπέρασμα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64976F4-CB1D-4DA4-A72F-FB586972B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>
                <a:solidFill>
                  <a:schemeClr val="bg1"/>
                </a:solidFill>
              </a:rPr>
              <a:t>Αποφόρτιση</a:t>
            </a:r>
            <a:r>
              <a:rPr lang="el-GR" dirty="0">
                <a:solidFill>
                  <a:schemeClr val="bg1"/>
                </a:solidFill>
              </a:rPr>
              <a:t> του μέλους σε έλκη πελματιαίας επιφάνειας</a:t>
            </a:r>
          </a:p>
          <a:p>
            <a:r>
              <a:rPr lang="el-GR" dirty="0">
                <a:solidFill>
                  <a:schemeClr val="bg1"/>
                </a:solidFill>
              </a:rPr>
              <a:t>Έγκαιρη </a:t>
            </a:r>
            <a:r>
              <a:rPr lang="el-GR" u="sng" dirty="0">
                <a:solidFill>
                  <a:schemeClr val="bg1"/>
                </a:solidFill>
              </a:rPr>
              <a:t>εκτίμηση</a:t>
            </a:r>
            <a:r>
              <a:rPr lang="el-GR" dirty="0">
                <a:solidFill>
                  <a:schemeClr val="bg1"/>
                </a:solidFill>
              </a:rPr>
              <a:t> από ειδική ομάδα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2CE54205-A91C-47A4-8830-4BE3B1CC955E}"/>
              </a:ext>
            </a:extLst>
          </p:cNvPr>
          <p:cNvSpPr txBox="1"/>
          <p:nvPr/>
        </p:nvSpPr>
        <p:spPr>
          <a:xfrm>
            <a:off x="0" y="6350020"/>
            <a:ext cx="9144000" cy="523220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Game F.L. et al. Effectiveness  of interventions to enhance healing of chronic ulcers of the foot  in diabetes: a systematic review. Diabetes </a:t>
            </a:r>
            <a:r>
              <a:rPr lang="en-US" sz="1400" i="1" dirty="0" err="1"/>
              <a:t>Metab</a:t>
            </a:r>
            <a:r>
              <a:rPr lang="en-US" sz="1400" i="1" dirty="0"/>
              <a:t>. Res Rev  2016</a:t>
            </a:r>
            <a:endParaRPr lang="el-GR" sz="1400" i="1" dirty="0"/>
          </a:p>
        </p:txBody>
      </p:sp>
      <p:pic>
        <p:nvPicPr>
          <p:cNvPr id="6146" name="Picture 2" descr="ÎÏÎ¿ÏÎ­Î»ÎµÏÎ¼Î± ÎµÎ¹ÎºÏÎ½Î±Ï Î³Î¹Î± don't for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86200"/>
            <a:ext cx="3276600" cy="1847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84011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C310EB5-F022-4570-BA8A-C48A1BDA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Συμπέρασμα</a:t>
            </a:r>
            <a:endParaRPr lang="el-GR" dirty="0">
              <a:solidFill>
                <a:srgbClr val="FFFF66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D27F425-9997-4989-962C-13D653FBE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Ανισότητα μεταξύ των δαπανών: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Έρευνα στο σακχαρώδη διαβήτη 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Έρευνα στη θεραπεία των διαβητικών</a:t>
            </a:r>
          </a:p>
          <a:p>
            <a:pPr marL="457200" lvl="1" indent="0">
              <a:buNone/>
            </a:pPr>
            <a:r>
              <a:rPr lang="el-GR" dirty="0">
                <a:solidFill>
                  <a:schemeClr val="bg1"/>
                </a:solidFill>
              </a:rPr>
              <a:t>   ελκών (0,17%)</a:t>
            </a:r>
          </a:p>
          <a:p>
            <a:r>
              <a:rPr lang="el-GR" dirty="0">
                <a:solidFill>
                  <a:schemeClr val="bg1"/>
                </a:solidFill>
              </a:rPr>
              <a:t>Δεν αντιστοιχεί στις δαπάνες υγείας 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Για διαβητικούς ασθενείς συνολικά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Ειδικά στη θεραπεία διαβητικών ελκών   </a:t>
            </a:r>
          </a:p>
        </p:txBody>
      </p:sp>
      <p:sp>
        <p:nvSpPr>
          <p:cNvPr id="4" name="Δεξί άγκιστρο 3">
            <a:extLst>
              <a:ext uri="{FF2B5EF4-FFF2-40B4-BE49-F238E27FC236}">
                <a16:creationId xmlns="" xmlns:a16="http://schemas.microsoft.com/office/drawing/2014/main" id="{2F385F32-D298-4783-AF0C-ABAB2D7E9FB5}"/>
              </a:ext>
            </a:extLst>
          </p:cNvPr>
          <p:cNvSpPr/>
          <p:nvPr/>
        </p:nvSpPr>
        <p:spPr>
          <a:xfrm>
            <a:off x="7429500" y="1752600"/>
            <a:ext cx="381000" cy="1676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l-GR" dirty="0"/>
              <a:t>ψ</a:t>
            </a:r>
          </a:p>
        </p:txBody>
      </p:sp>
      <p:sp>
        <p:nvSpPr>
          <p:cNvPr id="5" name="Δεξί άγκιστρο 4">
            <a:extLst>
              <a:ext uri="{FF2B5EF4-FFF2-40B4-BE49-F238E27FC236}">
                <a16:creationId xmlns="" xmlns:a16="http://schemas.microsoft.com/office/drawing/2014/main" id="{7A0E7D13-02EA-48B9-9EF9-9C0994C0492B}"/>
              </a:ext>
            </a:extLst>
          </p:cNvPr>
          <p:cNvSpPr/>
          <p:nvPr/>
        </p:nvSpPr>
        <p:spPr>
          <a:xfrm>
            <a:off x="7429500" y="3763962"/>
            <a:ext cx="381000" cy="1676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l-GR" dirty="0"/>
              <a:t>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38D041-6FDA-486D-939B-D739CF3F0915}"/>
              </a:ext>
            </a:extLst>
          </p:cNvPr>
          <p:cNvSpPr txBox="1"/>
          <p:nvPr/>
        </p:nvSpPr>
        <p:spPr>
          <a:xfrm>
            <a:off x="7810500" y="2329190"/>
            <a:ext cx="13335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0,17%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0A3EBB-2E3E-472D-A962-59EBEEE5C3CF}"/>
              </a:ext>
            </a:extLst>
          </p:cNvPr>
          <p:cNvSpPr txBox="1"/>
          <p:nvPr/>
        </p:nvSpPr>
        <p:spPr>
          <a:xfrm>
            <a:off x="7810500" y="4340552"/>
            <a:ext cx="13335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  30 %</a:t>
            </a:r>
          </a:p>
        </p:txBody>
      </p:sp>
      <p:pic>
        <p:nvPicPr>
          <p:cNvPr id="163842" name="Picture 2" descr="ÎÏÎ¿ÏÎ­Î»ÎµÏÎ¼Î± ÎµÎ¹ÎºÏÎ½Î±Ï Î³Î¹Î± mind the gap ÏÏÏÎ¿Î³ÏÎ±ÏÎ¹ÎµÏ">
            <a:extLst>
              <a:ext uri="{FF2B5EF4-FFF2-40B4-BE49-F238E27FC236}">
                <a16:creationId xmlns="" xmlns:a16="http://schemas.microsoft.com/office/drawing/2014/main" id="{F610AAD0-82A5-4786-B465-8457D41A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-15240"/>
            <a:ext cx="1924050" cy="1539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D02048-3CBE-4C2F-85B0-AE0CE67DC071}"/>
              </a:ext>
            </a:extLst>
          </p:cNvPr>
          <p:cNvSpPr txBox="1"/>
          <p:nvPr/>
        </p:nvSpPr>
        <p:spPr>
          <a:xfrm>
            <a:off x="0" y="6213249"/>
            <a:ext cx="9144000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Armstrong et al. Mind the gap: disparity between research funding and costs of care for diabetic foot ulcers. Diabetes Care 36: 1815-1817</a:t>
            </a:r>
            <a:endParaRPr lang="el-G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0381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266" name="Picture 2" descr="ÎÏÎ¿ÏÎ­Î»ÎµÏÎ¼Î± ÎµÎ¹ÎºÏÎ½Î±Ï Î³Î¹Î± nafpak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6" y="10390"/>
            <a:ext cx="9093200" cy="6819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4 - Ορθογώνιο"/>
          <p:cNvSpPr/>
          <p:nvPr/>
        </p:nvSpPr>
        <p:spPr>
          <a:xfrm>
            <a:off x="3124200" y="381000"/>
            <a:ext cx="29241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i="1" dirty="0">
                <a:solidFill>
                  <a:srgbClr val="FFFF66"/>
                </a:solidFill>
              </a:rPr>
              <a:t>Ευχαριστώ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65232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Παρατεταμένη κατάκλιση στο κρεβάτι </a:t>
            </a:r>
          </a:p>
          <a:p>
            <a:endParaRPr lang="el-GR" i="1" dirty="0">
              <a:solidFill>
                <a:srgbClr val="FFFF00"/>
              </a:solidFill>
            </a:endParaRPr>
          </a:p>
          <a:p>
            <a:r>
              <a:rPr lang="en-US" i="1" dirty="0">
                <a:solidFill>
                  <a:srgbClr val="FFC000"/>
                </a:solidFill>
              </a:rPr>
              <a:t>Dr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i="1" dirty="0">
                <a:solidFill>
                  <a:srgbClr val="FFC000"/>
                </a:solidFill>
              </a:rPr>
              <a:t>Frederick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i="1" dirty="0">
                <a:solidFill>
                  <a:srgbClr val="FFC000"/>
                </a:solidFill>
              </a:rPr>
              <a:t>Treves </a:t>
            </a:r>
            <a:endParaRPr lang="el-GR" i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l-GR" i="1" dirty="0">
                <a:solidFill>
                  <a:srgbClr val="FFC000"/>
                </a:solidFill>
              </a:rPr>
              <a:t>	</a:t>
            </a:r>
            <a:r>
              <a:rPr lang="en-US" i="1" dirty="0">
                <a:solidFill>
                  <a:srgbClr val="FFC000"/>
                </a:solidFill>
              </a:rPr>
              <a:t>(1853-1923)</a:t>
            </a:r>
            <a:r>
              <a:rPr lang="el-GR" i="1" dirty="0">
                <a:solidFill>
                  <a:srgbClr val="FFC00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bg1"/>
                </a:solidFill>
              </a:rPr>
              <a:t>Χειρουργικός καθαρισμός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bg1"/>
                </a:solidFill>
              </a:rPr>
              <a:t>Αποφόρτιση μέλους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bg1"/>
                </a:solidFill>
              </a:rPr>
              <a:t>Επιμόρφωση του ασθενούς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2" descr="https://upload.wikimedia.org/wikipedia/commons/thumb/e/ee/Sir_Frederick_Treves%2C_Bt_by_Sir_%28Samuel%29_Luke_Fildes.jpg/800px-Sir_Frederick_Treves%2C_Bt_by_Sir_%28Samuel%29_Luke_Fil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1752600"/>
            <a:ext cx="3048000" cy="4225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74165D6-849A-404E-A37A-F9083CD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Θεραπεία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0026343-9854-420B-AE83-0C015E4DB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>
                <a:solidFill>
                  <a:schemeClr val="bg1"/>
                </a:solidFill>
              </a:rPr>
              <a:t>Χειρουργικός καθαρισμός</a:t>
            </a:r>
          </a:p>
          <a:p>
            <a:r>
              <a:rPr lang="el-GR" sz="2800" dirty="0">
                <a:solidFill>
                  <a:schemeClr val="bg1"/>
                </a:solidFill>
              </a:rPr>
              <a:t>Αλλαγές τραύματος</a:t>
            </a: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με γάζες ή επιθέματα </a:t>
            </a: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με σκοπό</a:t>
            </a:r>
          </a:p>
          <a:p>
            <a:pPr lvl="2"/>
            <a:r>
              <a:rPr lang="el-GR" sz="2000" dirty="0">
                <a:solidFill>
                  <a:schemeClr val="bg1"/>
                </a:solidFill>
              </a:rPr>
              <a:t>τη δημιουργία </a:t>
            </a:r>
            <a:r>
              <a:rPr lang="el-GR" sz="2000" dirty="0" err="1">
                <a:solidFill>
                  <a:schemeClr val="bg1"/>
                </a:solidFill>
              </a:rPr>
              <a:t>έφυγρου</a:t>
            </a:r>
            <a:r>
              <a:rPr lang="el-GR" sz="2000" dirty="0">
                <a:solidFill>
                  <a:schemeClr val="bg1"/>
                </a:solidFill>
              </a:rPr>
              <a:t> περιβάλλοντος και</a:t>
            </a:r>
          </a:p>
          <a:p>
            <a:pPr lvl="2"/>
            <a:r>
              <a:rPr lang="el-GR" sz="2000" dirty="0">
                <a:solidFill>
                  <a:schemeClr val="bg1"/>
                </a:solidFill>
              </a:rPr>
              <a:t>απορρόφησης των εκκρίσεων</a:t>
            </a:r>
          </a:p>
          <a:p>
            <a:r>
              <a:rPr lang="el-GR" sz="2800" dirty="0">
                <a:solidFill>
                  <a:schemeClr val="bg1"/>
                </a:solidFill>
              </a:rPr>
              <a:t>Αποφόρτιση του μέλους</a:t>
            </a:r>
          </a:p>
          <a:p>
            <a:r>
              <a:rPr lang="el-GR" sz="2800" dirty="0">
                <a:solidFill>
                  <a:schemeClr val="bg1"/>
                </a:solidFill>
              </a:rPr>
              <a:t>Αγγειοχειρουργική εκτίμηση</a:t>
            </a: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40%: Περιφερική Αγγειακή Νόσο</a:t>
            </a:r>
          </a:p>
          <a:p>
            <a:r>
              <a:rPr lang="el-GR" sz="2800" dirty="0">
                <a:solidFill>
                  <a:schemeClr val="bg1"/>
                </a:solidFill>
              </a:rPr>
              <a:t>Έλεγχος λοίμωξης</a:t>
            </a:r>
          </a:p>
          <a:p>
            <a:r>
              <a:rPr lang="el-GR" sz="2800" dirty="0">
                <a:solidFill>
                  <a:schemeClr val="bg1"/>
                </a:solidFill>
              </a:rPr>
              <a:t>Έλεγχος υπεργλυκαιμίας</a:t>
            </a:r>
          </a:p>
        </p:txBody>
      </p:sp>
      <p:sp>
        <p:nvSpPr>
          <p:cNvPr id="5" name="Δεξί άγκιστρο 4">
            <a:extLst>
              <a:ext uri="{FF2B5EF4-FFF2-40B4-BE49-F238E27FC236}">
                <a16:creationId xmlns="" xmlns:a16="http://schemas.microsoft.com/office/drawing/2014/main" id="{9E9D6515-C3B2-4C30-A1F8-6AD95CA64D92}"/>
              </a:ext>
            </a:extLst>
          </p:cNvPr>
          <p:cNvSpPr/>
          <p:nvPr/>
        </p:nvSpPr>
        <p:spPr>
          <a:xfrm>
            <a:off x="6400800" y="1722436"/>
            <a:ext cx="609600" cy="4906964"/>
          </a:xfrm>
          <a:prstGeom prst="rightBrace">
            <a:avLst/>
          </a:prstGeom>
          <a:ln w="381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518CA2-DEB1-4284-9C6B-DFD984F8D04B}"/>
              </a:ext>
            </a:extLst>
          </p:cNvPr>
          <p:cNvSpPr txBox="1"/>
          <p:nvPr/>
        </p:nvSpPr>
        <p:spPr>
          <a:xfrm>
            <a:off x="7162800" y="3429000"/>
            <a:ext cx="1828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FF66"/>
                </a:solidFill>
              </a:rPr>
              <a:t>Ομάδα διαβητικού ποδιού</a:t>
            </a:r>
          </a:p>
        </p:txBody>
      </p:sp>
      <p:pic>
        <p:nvPicPr>
          <p:cNvPr id="28569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2286000" cy="1855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5369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256A170-3EF5-4D9B-A83E-68403CA9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Ομάδα διαβητικού ποδιού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DE7EB14-1CB3-44E6-B8A5-E888EB9F0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solidFill>
                  <a:schemeClr val="bg1"/>
                </a:solidFill>
              </a:rPr>
              <a:t>Χειρουργός</a:t>
            </a: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Αγγειοχειρουργός</a:t>
            </a:r>
          </a:p>
          <a:p>
            <a:pPr lvl="1"/>
            <a:r>
              <a:rPr lang="el-GR" sz="2400" dirty="0">
                <a:solidFill>
                  <a:schemeClr val="bg1"/>
                </a:solidFill>
              </a:rPr>
              <a:t>Γενικός χειρουργός</a:t>
            </a:r>
          </a:p>
          <a:p>
            <a:pPr lvl="1"/>
            <a:r>
              <a:rPr lang="el-GR" sz="2400" dirty="0" err="1">
                <a:solidFill>
                  <a:schemeClr val="bg1"/>
                </a:solidFill>
              </a:rPr>
              <a:t>Ορθοπαιδικός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 err="1">
                <a:solidFill>
                  <a:schemeClr val="bg1"/>
                </a:solidFill>
              </a:rPr>
              <a:t>Λοιμωξιολόγος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 err="1">
                <a:solidFill>
                  <a:schemeClr val="bg1"/>
                </a:solidFill>
              </a:rPr>
              <a:t>Διαβητολόγος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 err="1">
                <a:solidFill>
                  <a:schemeClr val="bg1"/>
                </a:solidFill>
              </a:rPr>
              <a:t>Ποδίατρος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Φυσικοθεραπευτής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Νοσηλεύτρια φροντίδας τραύματος</a:t>
            </a:r>
          </a:p>
        </p:txBody>
      </p:sp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495800" cy="2247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457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rgbClr val="FFFF66"/>
                </a:solidFill>
              </a:rPr>
              <a:t>Διεθνείς συστάσεις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240" y="2051881"/>
            <a:ext cx="4777560" cy="29773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1981200" y="2784764"/>
            <a:ext cx="480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2015836" y="3768437"/>
            <a:ext cx="480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5791200" y="228600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6324600" y="30480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6324600" y="40386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Δεξιό βέλος"/>
          <p:cNvSpPr/>
          <p:nvPr/>
        </p:nvSpPr>
        <p:spPr>
          <a:xfrm>
            <a:off x="1143000" y="2362200"/>
            <a:ext cx="533400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Δεξιό βέλος"/>
          <p:cNvSpPr/>
          <p:nvPr/>
        </p:nvSpPr>
        <p:spPr>
          <a:xfrm>
            <a:off x="1143000" y="3200400"/>
            <a:ext cx="533400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Δεξιό βέλος"/>
          <p:cNvSpPr/>
          <p:nvPr/>
        </p:nvSpPr>
        <p:spPr>
          <a:xfrm>
            <a:off x="1163782" y="4267200"/>
            <a:ext cx="533400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4941</TotalTime>
  <Words>2952</Words>
  <Application>Microsoft Office PowerPoint</Application>
  <PresentationFormat>Προβολή στην οθόνη (4:3)</PresentationFormat>
  <Paragraphs>353</Paragraphs>
  <Slides>55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6" baseType="lpstr">
      <vt:lpstr>Προεπιλεγμένη σχεδίαση</vt:lpstr>
      <vt:lpstr>Επιθέματα στα διαβητικά έλκη:  Πανάκεια ή αναγκαιότητα?</vt:lpstr>
      <vt:lpstr>Διαβητικό έλκος</vt:lpstr>
      <vt:lpstr>Διαβητικό έλκος</vt:lpstr>
      <vt:lpstr>Επούλωση</vt:lpstr>
      <vt:lpstr>Φάσεις επούλωσης</vt:lpstr>
      <vt:lpstr>Θεραπεία</vt:lpstr>
      <vt:lpstr>Θεραπεία</vt:lpstr>
      <vt:lpstr>Ομάδα διαβητικού ποδιού</vt:lpstr>
      <vt:lpstr>Διεθνείς συστάσεις</vt:lpstr>
      <vt:lpstr>Διεθνείς συστάσεις</vt:lpstr>
      <vt:lpstr>Διαφάνεια 11</vt:lpstr>
      <vt:lpstr>Φάσεις επούλωσης</vt:lpstr>
      <vt:lpstr>Χειρουργικός καθαρισμός</vt:lpstr>
      <vt:lpstr>Χειρουργικός καθαρισμός</vt:lpstr>
      <vt:lpstr>Χειρουργικός καθαρισμός</vt:lpstr>
      <vt:lpstr>Μη χειρουργικοί τρόποι καθαρισμού του τραύματος</vt:lpstr>
      <vt:lpstr>Αυτολυτική νεαροποίηση με υδρογέλη (hydrogel)</vt:lpstr>
      <vt:lpstr>Ενζυματική νεαροποίηση </vt:lpstr>
      <vt:lpstr>Βιοχειρουργική  (maggot and larvae)</vt:lpstr>
      <vt:lpstr>Υδροθεραπεία</vt:lpstr>
      <vt:lpstr>Επούλωση έλκους</vt:lpstr>
      <vt:lpstr>Διαφάνεια 22</vt:lpstr>
      <vt:lpstr>Ιπποκράτης (460-370 π.Χ.)</vt:lpstr>
      <vt:lpstr>Αλλαγές τραύματος με Γάζες</vt:lpstr>
      <vt:lpstr>Αλλαγές τραύματος με Γάζες</vt:lpstr>
      <vt:lpstr>???</vt:lpstr>
      <vt:lpstr>Διαφάνεια 27</vt:lpstr>
      <vt:lpstr>Αλλαγές τραύματος με Επιθέματα</vt:lpstr>
      <vt:lpstr>Επιθέματα</vt:lpstr>
      <vt:lpstr>Αλγηνικά επιθέματα</vt:lpstr>
      <vt:lpstr>Αλγηνικά επιθέματα</vt:lpstr>
      <vt:lpstr>Υδροινώδη</vt:lpstr>
      <vt:lpstr>Αφρώδη επιθέματα</vt:lpstr>
      <vt:lpstr>Υδροκολλοειδή επιθέματα</vt:lpstr>
      <vt:lpstr>Διάφορα</vt:lpstr>
      <vt:lpstr>Τοπικά αντισηπτικά  και αντιμικροβιακά</vt:lpstr>
      <vt:lpstr>Αντιμικροβιακά</vt:lpstr>
      <vt:lpstr>Τοπικά αντισηπτικά και αντιμικροβιακά</vt:lpstr>
      <vt:lpstr>Τοπικά αντισηπτικά και αντιμικροβιακά</vt:lpstr>
      <vt:lpstr>Αλλαγές τραύματος</vt:lpstr>
      <vt:lpstr>Αλλαγές τραύματος</vt:lpstr>
      <vt:lpstr>Τοπικά αντιμικροβιακά</vt:lpstr>
      <vt:lpstr>Άλλοι παράγοντες</vt:lpstr>
      <vt:lpstr>Άλλοι παράγοντες</vt:lpstr>
      <vt:lpstr>Φάσεις επούλωσης</vt:lpstr>
      <vt:lpstr>Διαφάνεια 46</vt:lpstr>
      <vt:lpstr>Επιβοηθητικές θεραπείες</vt:lpstr>
      <vt:lpstr>Αποτέλεσμα ?</vt:lpstr>
      <vt:lpstr>Επίπεδο απόδειξης</vt:lpstr>
      <vt:lpstr>Διαφάνεια 50</vt:lpstr>
      <vt:lpstr>Συμπέρασμα</vt:lpstr>
      <vt:lpstr>Συμπέρασμα</vt:lpstr>
      <vt:lpstr>Συμπέρασμα</vt:lpstr>
      <vt:lpstr>Συμπέρασμα</vt:lpstr>
      <vt:lpstr>Διαφάνεια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Παπαδούλας Σ.</dc:creator>
  <cp:lastModifiedBy>Spapad</cp:lastModifiedBy>
  <cp:revision>754</cp:revision>
  <cp:lastPrinted>1601-01-01T00:00:00Z</cp:lastPrinted>
  <dcterms:created xsi:type="dcterms:W3CDTF">1601-01-01T00:00:00Z</dcterms:created>
  <dcterms:modified xsi:type="dcterms:W3CDTF">2020-04-25T19:59:37Z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