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4" r:id="rId3"/>
    <p:sldId id="291" r:id="rId4"/>
    <p:sldId id="314" r:id="rId5"/>
    <p:sldId id="263" r:id="rId6"/>
    <p:sldId id="258" r:id="rId7"/>
    <p:sldId id="305" r:id="rId8"/>
    <p:sldId id="269" r:id="rId9"/>
    <p:sldId id="270" r:id="rId10"/>
    <p:sldId id="271" r:id="rId11"/>
    <p:sldId id="300" r:id="rId12"/>
    <p:sldId id="283" r:id="rId13"/>
    <p:sldId id="273" r:id="rId14"/>
    <p:sldId id="294" r:id="rId15"/>
    <p:sldId id="274" r:id="rId16"/>
    <p:sldId id="276" r:id="rId17"/>
    <p:sldId id="275" r:id="rId18"/>
    <p:sldId id="298" r:id="rId19"/>
    <p:sldId id="282" r:id="rId20"/>
    <p:sldId id="321" r:id="rId21"/>
    <p:sldId id="301" r:id="rId22"/>
    <p:sldId id="317" r:id="rId23"/>
    <p:sldId id="260" r:id="rId24"/>
    <p:sldId id="309" r:id="rId25"/>
    <p:sldId id="320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90CE3-4964-44BC-8409-9FC4033BAB81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9D570-EF7A-4958-BC59-21D1902CAC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98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9D570-EF7A-4958-BC59-21D1902CAC1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92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CC6B59-0617-48BF-99BF-DDFB20658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29983EC-A4EF-4AD7-91D3-A6ACB4BB9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3B15C20-D0A8-4E2E-BE94-7F5E87165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976F-8881-4AA6-B5B9-13895C81CAD1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DC37D36-6EB1-44F3-9402-C22CD3467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CC4B0C6-6A2C-433F-84C7-9AAEE904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6243-AB80-446B-9051-2D62411D21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74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14FC3F9-5AA4-49DF-9DDE-9EA4ED9B5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A6B0833-FF52-4F68-9A68-2998529BF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1F22C1F-1005-45DE-BC69-48863DDAD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976F-8881-4AA6-B5B9-13895C81CAD1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9A143CD-C2F2-4EE8-B435-14E611A08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7ABEDB8-CBEF-4C11-BFE2-AC36FCCC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6243-AB80-446B-9051-2D62411D21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61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39F4EBFA-6861-447F-BCAE-AC841AF3C3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955855F-5607-4F63-A42E-F53C3F6916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6FA13B8-3009-4D20-9B33-73DE24B1F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976F-8881-4AA6-B5B9-13895C81CAD1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21FDE1C-3036-4AF3-9DBF-D73DD05C4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338036F-2D4F-425A-ABAF-4590BA285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6243-AB80-446B-9051-2D62411D21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6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B37EA5-524A-4289-8F79-11B808072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B35778E-BE3B-4A9D-86E0-EA877FE03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A7E59D3-9A39-4D3C-B63C-AA30CEA93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976F-8881-4AA6-B5B9-13895C81CAD1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5E631F8-6CC9-43E7-8557-06AFB20D4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1373134-5073-49FA-9D2C-6BAF613A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6243-AB80-446B-9051-2D62411D21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8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8B0C24-E3B9-4528-8FAA-2EF2DB9F0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1B3FCF5-59EA-4157-BFD1-5960E2DAF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96253FF-88F5-460C-9D90-44F7BFB50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976F-8881-4AA6-B5B9-13895C81CAD1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119C6B0-6404-412A-853F-5EC4425B3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D126B32-93F8-4A3A-ABE4-57316ADE8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6243-AB80-446B-9051-2D62411D21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03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1F71FC-BAAF-4484-94DC-D3F568734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F7933B2-F1D4-482F-88E7-DDDF7F3B82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B0A8651-36FC-4B47-908C-F77B8DC090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B9E57DF-0C53-4B7B-BB97-BD522223A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976F-8881-4AA6-B5B9-13895C81CAD1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CA1DF44-388C-42B7-99CB-D52571DB8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5F1E789-4094-4C71-9B01-8F435F13B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6243-AB80-446B-9051-2D62411D21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7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7910BD-6F85-4DA7-9FAE-10380D245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D3AA411-058C-4EE4-B28E-1B01E79A4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0CE4800-BBEE-4FDD-8078-B78495AB4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E51DE3E-8704-4436-8FE7-F40E248B96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13EA3AC-4608-45E5-BB40-34DE1B8ACA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FCD86339-1F12-405A-A492-E8FEA060B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976F-8881-4AA6-B5B9-13895C81CAD1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58A22D8B-A8E7-494C-A620-8690D1C2E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444EB75-9C9E-4CDA-BEF1-E840219F8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6243-AB80-446B-9051-2D62411D21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0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4AEEEAF-E6EA-443B-98EE-93CB7D555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BA1298A-67C5-41AB-9E22-D9B8B1472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976F-8881-4AA6-B5B9-13895C81CAD1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BE86F830-EC6F-40A4-9DF3-35F1B3B7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F5FE8295-D135-4BED-8670-939C9030F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6243-AB80-446B-9051-2D62411D21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76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F33F6C65-E9B4-4E28-9FC0-4BA8629CD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976F-8881-4AA6-B5B9-13895C81CAD1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84BFF045-12EE-4063-B9FF-E794C9D4A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C70668E-86F6-466C-A06C-96C6A041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6243-AB80-446B-9051-2D62411D21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21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98CB4EB-B01A-480C-B2ED-E8155151C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A28A092-859A-4C61-9A3A-9DCC48CDD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8B0691E-0AA9-4B7B-8DCE-4BA62C77C1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D7F4DDF-0EE6-422A-A8AD-6D78E2F0C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976F-8881-4AA6-B5B9-13895C81CAD1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9C603CE-2B4C-40A6-8CC2-F3DF902BC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A44B945-C615-45ED-95C2-81BC8F4C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6243-AB80-446B-9051-2D62411D21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6CEB42-FFF2-480F-B021-EC0EC3FA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5EA4B30F-666A-4FF5-A99E-741092F1C7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B4F2C91-AFD1-4BD5-BB56-09E5C5DF8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B0D40EE-3A66-427E-A492-7FC4CD2DE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976F-8881-4AA6-B5B9-13895C81CAD1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5B39C5B-C6FD-4C79-AA6E-76138BB64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BA82E05-923F-48F8-AE44-79D257EE4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6243-AB80-446B-9051-2D62411D21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91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A997E518-CF67-4218-9395-039F9037D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BBB09DE-57B9-4189-ABA9-F43C88F62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B999F72-DAAA-4092-A5E7-0224149707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0976F-8881-4AA6-B5B9-13895C81CAD1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280309A-7FA7-45BC-A115-71E817069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DA16769-8B32-4858-81D4-497D851C1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46243-AB80-446B-9051-2D62411D21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1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56DF0C-9ADA-4595-9DDF-1E138A55E2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sz="6000">
                <a:solidFill>
                  <a:srgbClr val="00B050"/>
                </a:solidFill>
              </a:rPr>
              <a:t>Επίδραση της αγγειακής προσπέλασης στην καρδιακή λειτουργία</a:t>
            </a:r>
            <a:endParaRPr lang="en-US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8F5EE2D-6499-41C1-8B6A-1972A247DB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>
                <a:solidFill>
                  <a:schemeClr val="bg1"/>
                </a:solidFill>
              </a:rPr>
              <a:t>Παπαδούλας Σπύρος</a:t>
            </a:r>
          </a:p>
          <a:p>
            <a:r>
              <a:rPr lang="el-GR">
                <a:solidFill>
                  <a:schemeClr val="bg1"/>
                </a:solidFill>
              </a:rPr>
              <a:t>Διευθυντής ΕΣΥ </a:t>
            </a:r>
          </a:p>
          <a:p>
            <a:r>
              <a:rPr lang="el-GR">
                <a:solidFill>
                  <a:schemeClr val="bg1"/>
                </a:solidFill>
              </a:rPr>
              <a:t>Αγγειοχειρουργική Κλινική ΠΓΝΠ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Εικόνα 11" descr="A case of femoral arteriovenous fistula causing high-output cardiac failure,  originally misdiagnosed as chronic fatigue syndrome | American ME and CFS  Society">
            <a:extLst>
              <a:ext uri="{FF2B5EF4-FFF2-40B4-BE49-F238E27FC236}">
                <a16:creationId xmlns:a16="http://schemas.microsoft.com/office/drawing/2014/main" id="{305718A5-A517-46A8-A7D9-8446D1668C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0" y="3505099"/>
            <a:ext cx="2580262" cy="2580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spapad\Desktop\CARDIAC - HIGH FLOW\cimino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1" y="4594723"/>
            <a:ext cx="2793650" cy="136812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79" y="3398603"/>
            <a:ext cx="2798152" cy="116064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0900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E0A5DCA-C363-486B-9F73-8C90D5AA8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rgbClr val="00B050"/>
                </a:solidFill>
              </a:rPr>
              <a:t>Επιδείνωση </a:t>
            </a:r>
            <a:r>
              <a:rPr lang="en-US" dirty="0">
                <a:solidFill>
                  <a:srgbClr val="00B050"/>
                </a:solidFill>
              </a:rPr>
              <a:t>CHF </a:t>
            </a:r>
            <a:r>
              <a:rPr lang="el-GR" dirty="0">
                <a:solidFill>
                  <a:srgbClr val="00B050"/>
                </a:solidFill>
              </a:rPr>
              <a:t>μετά </a:t>
            </a:r>
            <a:r>
              <a:rPr lang="en-US" dirty="0">
                <a:solidFill>
                  <a:srgbClr val="00B050"/>
                </a:solidFill>
              </a:rPr>
              <a:t>AVF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B53AD7B-416E-4F11-8634-DBD036D0D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>
                <a:solidFill>
                  <a:schemeClr val="bg1"/>
                </a:solidFill>
              </a:rPr>
              <a:t>Οι περισσότεροι ασθενείς με </a:t>
            </a:r>
            <a:r>
              <a:rPr lang="en-US" dirty="0">
                <a:solidFill>
                  <a:srgbClr val="00B050"/>
                </a:solidFill>
              </a:rPr>
              <a:t>CHF </a:t>
            </a:r>
            <a:r>
              <a:rPr lang="el-GR" u="sng" dirty="0">
                <a:solidFill>
                  <a:schemeClr val="bg1"/>
                </a:solidFill>
              </a:rPr>
              <a:t>ανέχονται</a:t>
            </a:r>
            <a:r>
              <a:rPr lang="el-GR" dirty="0">
                <a:solidFill>
                  <a:schemeClr val="bg1"/>
                </a:solidFill>
              </a:rPr>
              <a:t> την </a:t>
            </a:r>
            <a:r>
              <a:rPr lang="en-US" dirty="0">
                <a:solidFill>
                  <a:schemeClr val="bg1"/>
                </a:solidFill>
              </a:rPr>
              <a:t>AVF </a:t>
            </a:r>
            <a:r>
              <a:rPr lang="el-GR" dirty="0">
                <a:solidFill>
                  <a:schemeClr val="bg1"/>
                </a:solidFill>
              </a:rPr>
              <a:t>καλά. Σκοπός η αναγνώριση της </a:t>
            </a:r>
            <a:r>
              <a:rPr lang="el-GR" u="sng" dirty="0">
                <a:solidFill>
                  <a:schemeClr val="bg1"/>
                </a:solidFill>
              </a:rPr>
              <a:t>μικρής υποομάδας </a:t>
            </a:r>
            <a:r>
              <a:rPr lang="el-GR" dirty="0">
                <a:solidFill>
                  <a:schemeClr val="bg1"/>
                </a:solidFill>
              </a:rPr>
              <a:t>που θα αναπτύξει </a:t>
            </a:r>
            <a:r>
              <a:rPr lang="en-US" dirty="0">
                <a:solidFill>
                  <a:srgbClr val="00B050"/>
                </a:solidFill>
              </a:rPr>
              <a:t>HOCF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μετά δημιουργία </a:t>
            </a:r>
            <a:r>
              <a:rPr lang="en-US" dirty="0">
                <a:solidFill>
                  <a:schemeClr val="bg1"/>
                </a:solidFill>
              </a:rPr>
              <a:t>AVF</a:t>
            </a:r>
            <a:r>
              <a:rPr lang="el-GR" dirty="0">
                <a:solidFill>
                  <a:schemeClr val="bg1"/>
                </a:solidFill>
              </a:rPr>
              <a:t> </a:t>
            </a:r>
          </a:p>
          <a:p>
            <a:r>
              <a:rPr lang="en-US" sz="2800" b="0" i="0" u="none" strike="noStrike" baseline="0" dirty="0">
                <a:solidFill>
                  <a:srgbClr val="00B050"/>
                </a:solidFill>
              </a:rPr>
              <a:t>HOCF </a:t>
            </a:r>
            <a:r>
              <a:rPr lang="el-GR" sz="2800" b="0" i="0" u="none" strike="noStrike" baseline="0" dirty="0">
                <a:solidFill>
                  <a:schemeClr val="bg1"/>
                </a:solidFill>
              </a:rPr>
              <a:t>χαρακτηρίζεται από σημεία και συμπτώματα συστηματικής συμφόρησης: </a:t>
            </a:r>
            <a:r>
              <a:rPr lang="el-GR" sz="2800" b="0" i="0" u="none" strike="noStrike" baseline="0" dirty="0">
                <a:solidFill>
                  <a:schemeClr val="bg1"/>
                </a:solidFill>
                <a:latin typeface="AdvGulliv-R"/>
              </a:rPr>
              <a:t>δύσπνοια ηρεμίας ή μετά </a:t>
            </a:r>
            <a:r>
              <a:rPr lang="en-US" sz="2800" b="0" i="0" u="none" strike="noStrike" baseline="0" dirty="0">
                <a:solidFill>
                  <a:schemeClr val="bg1"/>
                </a:solidFill>
                <a:latin typeface="AdvGulliv-R"/>
              </a:rPr>
              <a:t>stress, </a:t>
            </a:r>
            <a:r>
              <a:rPr lang="el-GR" sz="2800" b="0" i="0" u="none" strike="noStrike" baseline="0" dirty="0" err="1">
                <a:solidFill>
                  <a:schemeClr val="bg1"/>
                </a:solidFill>
                <a:latin typeface="AdvGulliv-R"/>
              </a:rPr>
              <a:t>ορθόπνοια</a:t>
            </a:r>
            <a:r>
              <a:rPr lang="el-GR" sz="2800" b="0" i="0" u="none" strike="noStrike" baseline="0" dirty="0">
                <a:solidFill>
                  <a:schemeClr val="bg1"/>
                </a:solidFill>
                <a:latin typeface="AdvGulliv-R"/>
              </a:rPr>
              <a:t>, αδυναμία και οίδημα </a:t>
            </a:r>
            <a:r>
              <a:rPr lang="el-GR" sz="2800" b="0" i="0" u="none" strike="noStrike" baseline="0" dirty="0">
                <a:solidFill>
                  <a:srgbClr val="00B050"/>
                </a:solidFill>
              </a:rPr>
              <a:t>με αυξημένη καρδιακή παροχή</a:t>
            </a:r>
            <a:r>
              <a:rPr lang="en-US" sz="2800" b="0" i="0" u="none" strike="noStrike" baseline="0" dirty="0">
                <a:solidFill>
                  <a:srgbClr val="00B050"/>
                </a:solidFill>
              </a:rPr>
              <a:t> </a:t>
            </a:r>
            <a:r>
              <a:rPr lang="en-US" sz="2800" b="0" i="0" u="none" strike="noStrike" baseline="0" dirty="0">
                <a:solidFill>
                  <a:schemeClr val="accent2"/>
                </a:solidFill>
              </a:rPr>
              <a:t>&gt;8 l/min</a:t>
            </a:r>
            <a:r>
              <a:rPr lang="el-GR" sz="2800" b="0" i="0" u="none" strike="noStrike" baseline="0" dirty="0">
                <a:solidFill>
                  <a:schemeClr val="accent2"/>
                </a:solidFill>
              </a:rPr>
              <a:t> </a:t>
            </a:r>
            <a:r>
              <a:rPr lang="el-GR" sz="2800" b="0" i="0" u="none" strike="noStrike" baseline="0" dirty="0">
                <a:solidFill>
                  <a:schemeClr val="bg1"/>
                </a:solidFill>
              </a:rPr>
              <a:t>ή</a:t>
            </a:r>
            <a:r>
              <a:rPr lang="en-US" sz="2800" b="0" i="0" u="none" strike="noStrike" baseline="0" dirty="0">
                <a:solidFill>
                  <a:schemeClr val="bg1"/>
                </a:solidFill>
              </a:rPr>
              <a:t> cardiac index </a:t>
            </a:r>
            <a:r>
              <a:rPr lang="en-US" sz="2800" b="0" i="0" u="none" strike="noStrike" baseline="0" dirty="0">
                <a:solidFill>
                  <a:schemeClr val="accent2"/>
                </a:solidFill>
              </a:rPr>
              <a:t>(CI)&gt; 3l/min</a:t>
            </a:r>
            <a:r>
              <a:rPr lang="en-US" sz="2800" b="0" i="0" u="none" strike="noStrike" baseline="0">
                <a:solidFill>
                  <a:schemeClr val="accent2"/>
                </a:solidFill>
              </a:rPr>
              <a:t>/m</a:t>
            </a:r>
            <a:r>
              <a:rPr lang="en-US">
                <a:solidFill>
                  <a:schemeClr val="accent2"/>
                </a:solidFill>
              </a:rPr>
              <a:t>²</a:t>
            </a:r>
            <a:endParaRPr lang="el-GR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rgbClr val="00B050"/>
                </a:solidFill>
              </a:rPr>
              <a:t>Qa</a:t>
            </a:r>
            <a:r>
              <a:rPr lang="en-US" dirty="0">
                <a:solidFill>
                  <a:schemeClr val="accent2"/>
                </a:solidFill>
              </a:rPr>
              <a:t>&gt;2l/min</a:t>
            </a:r>
            <a:r>
              <a:rPr lang="el-GR" dirty="0">
                <a:solidFill>
                  <a:schemeClr val="accent2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(15%)  </a:t>
            </a:r>
            <a:r>
              <a:rPr lang="en-US" dirty="0">
                <a:solidFill>
                  <a:schemeClr val="bg1"/>
                </a:solidFill>
              </a:rPr>
              <a:t>B/C: 1.13-1.72lt/min. </a:t>
            </a:r>
            <a:r>
              <a:rPr lang="en-US" dirty="0">
                <a:solidFill>
                  <a:schemeClr val="accent2"/>
                </a:solidFill>
              </a:rPr>
              <a:t>HOCF </a:t>
            </a:r>
            <a:r>
              <a:rPr lang="el-GR" dirty="0">
                <a:solidFill>
                  <a:schemeClr val="accent2"/>
                </a:solidFill>
              </a:rPr>
              <a:t>ανάλογα </a:t>
            </a:r>
            <a:r>
              <a:rPr lang="el-GR" dirty="0">
                <a:solidFill>
                  <a:schemeClr val="bg1"/>
                </a:solidFill>
              </a:rPr>
              <a:t>με το βαθμό της </a:t>
            </a:r>
            <a:r>
              <a:rPr lang="en-US" dirty="0" err="1">
                <a:solidFill>
                  <a:schemeClr val="accent2"/>
                </a:solidFill>
              </a:rPr>
              <a:t>Qa</a:t>
            </a:r>
            <a:endParaRPr lang="el-GR" dirty="0">
              <a:solidFill>
                <a:schemeClr val="accent2"/>
              </a:solidFill>
            </a:endParaRPr>
          </a:p>
          <a:p>
            <a:r>
              <a:rPr lang="en-US" dirty="0" err="1">
                <a:solidFill>
                  <a:srgbClr val="00B050"/>
                </a:solidFill>
              </a:rPr>
              <a:t>Qa</a:t>
            </a:r>
            <a:r>
              <a:rPr lang="en-US" dirty="0">
                <a:solidFill>
                  <a:srgbClr val="00B050"/>
                </a:solidFill>
              </a:rPr>
              <a:t>/CO </a:t>
            </a:r>
            <a:r>
              <a:rPr lang="en-US" dirty="0">
                <a:solidFill>
                  <a:schemeClr val="accent2"/>
                </a:solidFill>
              </a:rPr>
              <a:t>= 2</a:t>
            </a:r>
            <a:r>
              <a:rPr lang="el-GR" dirty="0">
                <a:solidFill>
                  <a:schemeClr val="accent2"/>
                </a:solidFill>
              </a:rPr>
              <a:t>0</a:t>
            </a:r>
            <a:r>
              <a:rPr lang="en-US" dirty="0">
                <a:solidFill>
                  <a:schemeClr val="accent2"/>
                </a:solidFill>
              </a:rPr>
              <a:t>%, </a:t>
            </a:r>
            <a:r>
              <a:rPr lang="el-GR" dirty="0">
                <a:solidFill>
                  <a:schemeClr val="accent2"/>
                </a:solidFill>
              </a:rPr>
              <a:t>30%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endParaRPr lang="el-GR" dirty="0">
              <a:solidFill>
                <a:schemeClr val="accent2"/>
              </a:solidFill>
            </a:endParaRPr>
          </a:p>
          <a:p>
            <a:r>
              <a:rPr lang="el-GR" dirty="0">
                <a:solidFill>
                  <a:schemeClr val="bg1"/>
                </a:solidFill>
              </a:rPr>
              <a:t>Υψηλό </a:t>
            </a:r>
            <a:r>
              <a:rPr lang="en-US" dirty="0" err="1">
                <a:solidFill>
                  <a:schemeClr val="accent2"/>
                </a:solidFill>
              </a:rPr>
              <a:t>Qa</a:t>
            </a:r>
            <a:r>
              <a:rPr lang="el-GR" dirty="0">
                <a:solidFill>
                  <a:schemeClr val="accent2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δεν συνοδεύεται και από    θνητότητα</a:t>
            </a:r>
          </a:p>
          <a:p>
            <a:endParaRPr lang="en-US" dirty="0"/>
          </a:p>
        </p:txBody>
      </p:sp>
      <p:cxnSp>
        <p:nvCxnSpPr>
          <p:cNvPr id="8" name="Ευθύγραμμο βέλος σύνδεσης 7">
            <a:extLst>
              <a:ext uri="{FF2B5EF4-FFF2-40B4-BE49-F238E27FC236}">
                <a16:creationId xmlns:a16="http://schemas.microsoft.com/office/drawing/2014/main" id="{0801A680-3A37-4D15-A326-BEA78986CD1B}"/>
              </a:ext>
            </a:extLst>
          </p:cNvPr>
          <p:cNvCxnSpPr>
            <a:cxnSpLocks/>
          </p:cNvCxnSpPr>
          <p:nvPr/>
        </p:nvCxnSpPr>
        <p:spPr>
          <a:xfrm flipV="1">
            <a:off x="6096000" y="5603134"/>
            <a:ext cx="0" cy="28210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87E84B9-4B33-4B74-B215-7812CE81DA21}"/>
              </a:ext>
            </a:extLst>
          </p:cNvPr>
          <p:cNvSpPr txBox="1"/>
          <p:nvPr/>
        </p:nvSpPr>
        <p:spPr>
          <a:xfrm>
            <a:off x="0" y="6169709"/>
            <a:ext cx="121920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0" i="0" dirty="0" err="1">
                <a:solidFill>
                  <a:schemeClr val="bg1"/>
                </a:solidFill>
                <a:effectLst/>
                <a:latin typeface="BlinkMacSystemFont"/>
              </a:rPr>
              <a:t>Alkhouli</a:t>
            </a:r>
            <a:r>
              <a:rPr lang="en-US" b="0" i="0" dirty="0">
                <a:solidFill>
                  <a:schemeClr val="bg1"/>
                </a:solidFill>
                <a:effectLst/>
                <a:latin typeface="BlinkMacSystemFont"/>
              </a:rPr>
              <a:t> M et al. Cardiac complications of arteriovenous fistulas in patients with end-stage renal disease.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BlinkMacSystemFont"/>
              </a:rPr>
              <a:t>Nefrologia</a:t>
            </a:r>
            <a:r>
              <a:rPr lang="en-US" b="0" i="0" dirty="0">
                <a:solidFill>
                  <a:schemeClr val="bg1"/>
                </a:solidFill>
                <a:effectLst/>
                <a:latin typeface="BlinkMacSystemFont"/>
              </a:rPr>
              <a:t>. 2015;35(3):234-45.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59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02293E0-8AD4-45CA-92DA-560FA220A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rgbClr val="00B050"/>
                </a:solidFill>
              </a:rPr>
              <a:t>Επιδείνωση </a:t>
            </a:r>
            <a:r>
              <a:rPr lang="en-US" dirty="0">
                <a:solidFill>
                  <a:srgbClr val="00B050"/>
                </a:solidFill>
              </a:rPr>
              <a:t>CHF </a:t>
            </a:r>
            <a:r>
              <a:rPr lang="el-GR" dirty="0">
                <a:solidFill>
                  <a:srgbClr val="00B050"/>
                </a:solidFill>
              </a:rPr>
              <a:t>μετά </a:t>
            </a:r>
            <a:r>
              <a:rPr lang="en-US" dirty="0">
                <a:solidFill>
                  <a:srgbClr val="00B050"/>
                </a:solidFill>
              </a:rPr>
              <a:t>AVF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23D43C9-EF0E-4CD9-B58D-8D4C31533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600-1200ml/min </a:t>
            </a:r>
            <a:r>
              <a:rPr lang="el-GR" dirty="0">
                <a:solidFill>
                  <a:schemeClr val="bg1"/>
                </a:solidFill>
              </a:rPr>
              <a:t>μπορεί να είναι υπερβολικό για έναν ασθενή με μειωμένες </a:t>
            </a:r>
            <a:r>
              <a:rPr lang="el-GR" dirty="0" err="1">
                <a:solidFill>
                  <a:schemeClr val="bg1"/>
                </a:solidFill>
              </a:rPr>
              <a:t>μυοκαρδιακές</a:t>
            </a:r>
            <a:r>
              <a:rPr lang="el-GR" dirty="0">
                <a:solidFill>
                  <a:schemeClr val="bg1"/>
                </a:solidFill>
              </a:rPr>
              <a:t> εφεδρείες (</a:t>
            </a:r>
            <a:r>
              <a:rPr lang="en-US" dirty="0">
                <a:solidFill>
                  <a:schemeClr val="bg1"/>
                </a:solidFill>
              </a:rPr>
              <a:t>myocardial reserve)</a:t>
            </a:r>
            <a:endParaRPr lang="en-US" sz="2800" b="0" i="0" u="none" strike="noStrike" baseline="0" dirty="0">
              <a:solidFill>
                <a:schemeClr val="bg1"/>
              </a:solidFill>
              <a:latin typeface="AdvGulliv-R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970BE7-A6B8-4057-BDE7-F23868BB23FC}"/>
              </a:ext>
            </a:extLst>
          </p:cNvPr>
          <p:cNvSpPr txBox="1"/>
          <p:nvPr/>
        </p:nvSpPr>
        <p:spPr>
          <a:xfrm>
            <a:off x="1" y="6168032"/>
            <a:ext cx="12191999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BlinkMacSystemFont"/>
              </a:rPr>
              <a:t>Malik J</a:t>
            </a:r>
            <a:r>
              <a:rPr lang="el-GR" b="0" i="0" dirty="0">
                <a:solidFill>
                  <a:schemeClr val="bg1"/>
                </a:solidFill>
                <a:effectLst/>
                <a:latin typeface="BlinkMacSystemFont"/>
              </a:rPr>
              <a:t> </a:t>
            </a:r>
            <a:r>
              <a:rPr lang="en-US" b="0" i="0" dirty="0">
                <a:solidFill>
                  <a:schemeClr val="bg1"/>
                </a:solidFill>
                <a:effectLst/>
                <a:latin typeface="BlinkMacSystemFont"/>
              </a:rPr>
              <a:t>et al. Hemodialysis vascular access affects heart function and outcomes: Tips for choosing the right access for the individual patient. J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BlinkMacSystemFont"/>
              </a:rPr>
              <a:t>Vasc</a:t>
            </a:r>
            <a:r>
              <a:rPr lang="en-US" b="0" i="0" dirty="0">
                <a:solidFill>
                  <a:schemeClr val="bg1"/>
                </a:solidFill>
                <a:effectLst/>
                <a:latin typeface="BlinkMacSystemFont"/>
              </a:rPr>
              <a:t> Access. 2021 Nov;22(1_suppl):32-41. </a:t>
            </a:r>
            <a:endParaRPr lang="en-US" dirty="0"/>
          </a:p>
        </p:txBody>
      </p:sp>
      <p:pic>
        <p:nvPicPr>
          <p:cNvPr id="1026" name="Picture 2" descr="Libra isolated on white background Scales, Flat design, Libra, vector illustration isolated on white background Weight Scale stock vector">
            <a:extLst>
              <a:ext uri="{FF2B5EF4-FFF2-40B4-BE49-F238E27FC236}">
                <a16:creationId xmlns:a16="http://schemas.microsoft.com/office/drawing/2014/main" id="{27162DCB-728C-4081-BD13-57B7AF418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039" y="4234136"/>
            <a:ext cx="2798324" cy="174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378026-1339-4231-B175-2D4704B69A70}"/>
              </a:ext>
            </a:extLst>
          </p:cNvPr>
          <p:cNvSpPr txBox="1"/>
          <p:nvPr/>
        </p:nvSpPr>
        <p:spPr>
          <a:xfrm>
            <a:off x="2945860" y="2764159"/>
            <a:ext cx="2130357" cy="95410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solidFill>
                  <a:srgbClr val="00B050"/>
                </a:solidFill>
              </a:rPr>
              <a:t>Φυσιολογική </a:t>
            </a:r>
          </a:p>
          <a:p>
            <a:pPr algn="ctr"/>
            <a:r>
              <a:rPr lang="el-GR" sz="2800" dirty="0">
                <a:solidFill>
                  <a:srgbClr val="00B050"/>
                </a:solidFill>
              </a:rPr>
              <a:t>ροή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7C44A7-6B63-4898-A9C5-D32E82A51933}"/>
              </a:ext>
            </a:extLst>
          </p:cNvPr>
          <p:cNvSpPr txBox="1"/>
          <p:nvPr/>
        </p:nvSpPr>
        <p:spPr>
          <a:xfrm>
            <a:off x="5181601" y="2764159"/>
            <a:ext cx="2130357" cy="95410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solidFill>
                  <a:srgbClr val="00B050"/>
                </a:solidFill>
              </a:rPr>
              <a:t>Καρδιακές εφεδρείες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9" name="Βέλος: Κάτω 8">
            <a:extLst>
              <a:ext uri="{FF2B5EF4-FFF2-40B4-BE49-F238E27FC236}">
                <a16:creationId xmlns:a16="http://schemas.microsoft.com/office/drawing/2014/main" id="{6B133C03-DC65-404C-BDE8-DDA2DB014590}"/>
              </a:ext>
            </a:extLst>
          </p:cNvPr>
          <p:cNvSpPr/>
          <p:nvPr/>
        </p:nvSpPr>
        <p:spPr>
          <a:xfrm>
            <a:off x="4343401" y="3718266"/>
            <a:ext cx="462063" cy="1340117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Βέλος: Κάτω 11">
            <a:extLst>
              <a:ext uri="{FF2B5EF4-FFF2-40B4-BE49-F238E27FC236}">
                <a16:creationId xmlns:a16="http://schemas.microsoft.com/office/drawing/2014/main" id="{0F69BA6F-2D34-4B40-BF60-189F40CC2681}"/>
              </a:ext>
            </a:extLst>
          </p:cNvPr>
          <p:cNvSpPr/>
          <p:nvPr/>
        </p:nvSpPr>
        <p:spPr>
          <a:xfrm>
            <a:off x="6096000" y="3718266"/>
            <a:ext cx="285345" cy="938534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45B9FB-1E67-4964-8088-37347EAB55DC}"/>
              </a:ext>
            </a:extLst>
          </p:cNvPr>
          <p:cNvSpPr txBox="1"/>
          <p:nvPr/>
        </p:nvSpPr>
        <p:spPr>
          <a:xfrm>
            <a:off x="8015591" y="3142034"/>
            <a:ext cx="3570052" cy="221599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 AVF </a:t>
            </a:r>
            <a:r>
              <a:rPr lang="el-GR" sz="2400" dirty="0">
                <a:solidFill>
                  <a:schemeClr val="bg1"/>
                </a:solidFill>
              </a:rPr>
              <a:t>μπορεί να προκαλέσει ξαφνικά διακοπή της αντιρρόπησης </a:t>
            </a:r>
            <a:r>
              <a:rPr lang="en-GB" sz="2400" dirty="0">
                <a:solidFill>
                  <a:schemeClr val="bg1"/>
                </a:solidFill>
              </a:rPr>
              <a:t>(de-compensation) </a:t>
            </a:r>
            <a:r>
              <a:rPr lang="el-GR" sz="2400" dirty="0">
                <a:solidFill>
                  <a:schemeClr val="bg1"/>
                </a:solidFill>
              </a:rPr>
              <a:t>σε μια σταθεροποιημένη </a:t>
            </a:r>
            <a:r>
              <a:rPr lang="fr-FR" sz="2400" dirty="0">
                <a:solidFill>
                  <a:schemeClr val="bg1"/>
                </a:solidFill>
              </a:rPr>
              <a:t>HF</a:t>
            </a:r>
            <a:r>
              <a:rPr lang="el-GR" sz="2400" dirty="0">
                <a:solidFill>
                  <a:schemeClr val="bg1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253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C733B3-45D9-45F8-83D6-90FD83FC8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De novo CHF </a:t>
            </a:r>
            <a:r>
              <a:rPr lang="el-GR" dirty="0">
                <a:solidFill>
                  <a:srgbClr val="00B050"/>
                </a:solidFill>
              </a:rPr>
              <a:t>μετά </a:t>
            </a:r>
            <a:r>
              <a:rPr lang="en-US" dirty="0">
                <a:solidFill>
                  <a:srgbClr val="00B050"/>
                </a:solidFill>
              </a:rPr>
              <a:t>AVF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6AC5445-A1EC-419F-9505-6D0023068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100 </a:t>
            </a:r>
            <a:r>
              <a:rPr lang="el-GR" dirty="0" err="1">
                <a:solidFill>
                  <a:schemeClr val="bg1"/>
                </a:solidFill>
              </a:rPr>
              <a:t>αιμοκαθαιρόμενοι</a:t>
            </a:r>
            <a:r>
              <a:rPr lang="el-GR" dirty="0">
                <a:solidFill>
                  <a:schemeClr val="bg1"/>
                </a:solidFill>
              </a:rPr>
              <a:t> ασθενείς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με </a:t>
            </a:r>
            <a:r>
              <a:rPr lang="el-GR" dirty="0">
                <a:solidFill>
                  <a:schemeClr val="accent2"/>
                </a:solidFill>
              </a:rPr>
              <a:t>φυσιολογικό </a:t>
            </a:r>
            <a:r>
              <a:rPr lang="fr-FR" dirty="0">
                <a:solidFill>
                  <a:schemeClr val="accent2"/>
                </a:solidFill>
              </a:rPr>
              <a:t>U</a:t>
            </a:r>
            <a:r>
              <a:rPr lang="en-US" dirty="0">
                <a:solidFill>
                  <a:schemeClr val="accent2"/>
                </a:solidFill>
              </a:rPr>
              <a:t>/S </a:t>
            </a:r>
            <a:r>
              <a:rPr lang="el-GR" dirty="0">
                <a:solidFill>
                  <a:schemeClr val="accent2"/>
                </a:solidFill>
              </a:rPr>
              <a:t>καρδιάς</a:t>
            </a:r>
            <a:r>
              <a:rPr lang="el-GR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l-GR" dirty="0">
                <a:solidFill>
                  <a:schemeClr val="bg1"/>
                </a:solidFill>
              </a:rPr>
              <a:t>Ομάδα Α: </a:t>
            </a:r>
            <a:r>
              <a:rPr lang="en-US" dirty="0" err="1">
                <a:solidFill>
                  <a:schemeClr val="accent2"/>
                </a:solidFill>
              </a:rPr>
              <a:t>Qa</a:t>
            </a:r>
            <a:r>
              <a:rPr lang="en-US" dirty="0">
                <a:solidFill>
                  <a:schemeClr val="accent2"/>
                </a:solidFill>
              </a:rPr>
              <a:t>&lt;2lt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b="0" i="0" u="none" strike="noStrike" baseline="0" dirty="0">
                <a:solidFill>
                  <a:schemeClr val="bg1"/>
                </a:solidFill>
              </a:rPr>
              <a:t>958.63 ± 487.35) ml/min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l-GR" dirty="0">
                <a:solidFill>
                  <a:schemeClr val="bg1"/>
                </a:solidFill>
              </a:rPr>
              <a:t>Ομάδα </a:t>
            </a:r>
            <a:r>
              <a:rPr lang="en-US" dirty="0">
                <a:solidFill>
                  <a:schemeClr val="bg1"/>
                </a:solidFill>
              </a:rPr>
              <a:t>B</a:t>
            </a:r>
            <a:r>
              <a:rPr lang="el-GR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accent2"/>
                </a:solidFill>
              </a:rPr>
              <a:t>Qa</a:t>
            </a:r>
            <a:r>
              <a:rPr lang="en-US" dirty="0">
                <a:solidFill>
                  <a:schemeClr val="accent2"/>
                </a:solidFill>
              </a:rPr>
              <a:t>&gt;2lt 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b="0" i="0" u="none" strike="noStrike" baseline="0" dirty="0">
                <a:solidFill>
                  <a:schemeClr val="bg1"/>
                </a:solidFill>
              </a:rPr>
              <a:t>3430.13 ± 1256.28) ml/min</a:t>
            </a:r>
            <a:r>
              <a:rPr lang="en-US" dirty="0">
                <a:solidFill>
                  <a:schemeClr val="bg1"/>
                </a:solidFill>
              </a:rPr>
              <a:t>             24%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l-GR" dirty="0">
                <a:solidFill>
                  <a:schemeClr val="bg1"/>
                </a:solidFill>
              </a:rPr>
              <a:t>Ομάδα </a:t>
            </a:r>
            <a:r>
              <a:rPr lang="en-US" dirty="0">
                <a:solidFill>
                  <a:schemeClr val="bg1"/>
                </a:solidFill>
              </a:rPr>
              <a:t>B: </a:t>
            </a:r>
            <a:endParaRPr lang="el-GR" dirty="0">
              <a:solidFill>
                <a:schemeClr val="bg1"/>
              </a:solidFill>
            </a:endParaRPr>
          </a:p>
          <a:p>
            <a:pPr lvl="1"/>
            <a:r>
              <a:rPr lang="el-GR" dirty="0">
                <a:solidFill>
                  <a:schemeClr val="bg1"/>
                </a:solidFill>
              </a:rPr>
              <a:t>Μεγαλύτερες διαστάσεις </a:t>
            </a:r>
            <a:r>
              <a:rPr lang="fr-FR" dirty="0">
                <a:solidFill>
                  <a:schemeClr val="bg1"/>
                </a:solidFill>
              </a:rPr>
              <a:t>LV </a:t>
            </a:r>
            <a:r>
              <a:rPr lang="el-GR" dirty="0">
                <a:solidFill>
                  <a:schemeClr val="bg1"/>
                </a:solidFill>
              </a:rPr>
              <a:t>και </a:t>
            </a:r>
            <a:r>
              <a:rPr lang="fr-FR" dirty="0">
                <a:solidFill>
                  <a:schemeClr val="bg1"/>
                </a:solidFill>
              </a:rPr>
              <a:t>L</a:t>
            </a:r>
            <a:r>
              <a:rPr lang="en-US" dirty="0">
                <a:solidFill>
                  <a:schemeClr val="bg1"/>
                </a:solidFill>
              </a:rPr>
              <a:t>A</a:t>
            </a:r>
            <a:endParaRPr lang="el-GR" dirty="0">
              <a:solidFill>
                <a:schemeClr val="bg1"/>
              </a:solidFill>
            </a:endParaRPr>
          </a:p>
          <a:p>
            <a:pPr lvl="1"/>
            <a:r>
              <a:rPr lang="el-GR" dirty="0">
                <a:solidFill>
                  <a:schemeClr val="bg1"/>
                </a:solidFill>
              </a:rPr>
              <a:t>Μικρότερο κλάσμα εξώθησης: </a:t>
            </a:r>
            <a:r>
              <a:rPr lang="de-DE" b="0" i="0" u="none" strike="noStrike" baseline="0" dirty="0">
                <a:solidFill>
                  <a:schemeClr val="bg1"/>
                </a:solidFill>
              </a:rPr>
              <a:t>57.32 ± 6.19% versus 62.90 ± 5.76%</a:t>
            </a:r>
            <a:endParaRPr lang="el-GR" b="0" i="0" u="none" strike="noStrike" baseline="0" dirty="0">
              <a:solidFill>
                <a:schemeClr val="bg1"/>
              </a:solidFill>
            </a:endParaRP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Qa</a:t>
            </a:r>
            <a:r>
              <a:rPr lang="en-US" dirty="0">
                <a:solidFill>
                  <a:schemeClr val="bg1"/>
                </a:solidFill>
              </a:rPr>
              <a:t>/CO &gt; 20%</a:t>
            </a:r>
            <a:r>
              <a:rPr lang="el-GR" dirty="0">
                <a:solidFill>
                  <a:schemeClr val="bg1"/>
                </a:solidFill>
              </a:rPr>
              <a:t> (</a:t>
            </a:r>
            <a:r>
              <a:rPr lang="en-US" b="0" i="0" u="none" strike="noStrike" baseline="0" dirty="0">
                <a:solidFill>
                  <a:schemeClr val="bg1"/>
                </a:solidFill>
                <a:latin typeface="AdvGulliv-R"/>
              </a:rPr>
              <a:t>29.89 ± 9.64% vs</a:t>
            </a:r>
            <a:r>
              <a:rPr lang="el-GR" b="0" i="0" u="none" strike="noStrike" baseline="0" dirty="0">
                <a:solidFill>
                  <a:schemeClr val="bg1"/>
                </a:solidFill>
                <a:latin typeface="AdvGulliv-R"/>
              </a:rPr>
              <a:t> </a:t>
            </a:r>
            <a:r>
              <a:rPr lang="en-US" b="0" i="0" u="none" strike="noStrike" baseline="0" dirty="0">
                <a:solidFill>
                  <a:schemeClr val="bg1"/>
                </a:solidFill>
                <a:latin typeface="AdvGulliv-R"/>
              </a:rPr>
              <a:t>11.14 ± 7.45% ) (P value 0.000</a:t>
            </a:r>
            <a:r>
              <a:rPr lang="el-GR" b="0" i="0" u="none" strike="noStrike" baseline="0" dirty="0">
                <a:solidFill>
                  <a:schemeClr val="bg1"/>
                </a:solidFill>
                <a:latin typeface="AdvGulliv-R"/>
              </a:rPr>
              <a:t>)</a:t>
            </a:r>
          </a:p>
          <a:p>
            <a:pPr lvl="1"/>
            <a:r>
              <a:rPr lang="el-GR" dirty="0">
                <a:solidFill>
                  <a:schemeClr val="bg1"/>
                </a:solidFill>
                <a:latin typeface="AdvGulliv-R"/>
              </a:rPr>
              <a:t>Μείωση στο 12% των ασθενών του </a:t>
            </a:r>
            <a:r>
              <a:rPr lang="en-US" dirty="0">
                <a:solidFill>
                  <a:schemeClr val="bg1"/>
                </a:solidFill>
                <a:latin typeface="AdvGulliv-R"/>
              </a:rPr>
              <a:t>EF&lt;55%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id="{19CAF0EF-EB38-4C6A-8C19-8EE95CD2C3D0}"/>
              </a:ext>
            </a:extLst>
          </p:cNvPr>
          <p:cNvCxnSpPr>
            <a:cxnSpLocks/>
          </p:cNvCxnSpPr>
          <p:nvPr/>
        </p:nvCxnSpPr>
        <p:spPr>
          <a:xfrm>
            <a:off x="7383293" y="2908571"/>
            <a:ext cx="622571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C9D1624-FB3E-4799-9034-0241475CBD41}"/>
              </a:ext>
            </a:extLst>
          </p:cNvPr>
          <p:cNvSpPr txBox="1"/>
          <p:nvPr/>
        </p:nvSpPr>
        <p:spPr>
          <a:xfrm>
            <a:off x="0" y="6027003"/>
            <a:ext cx="121920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0" i="0" dirty="0">
                <a:solidFill>
                  <a:schemeClr val="bg1"/>
                </a:solidFill>
                <a:effectLst/>
              </a:rPr>
              <a:t>Saleh MA et al. Effect of high flow arteriovenous fistula on cardiac function in hemodialysis patients. Egypt Heart J. 2018 Dec;70(4):337-341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512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6A9F9B-4907-4691-A018-33ED2BED9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2. AVFs </a:t>
            </a:r>
            <a:r>
              <a:rPr lang="el-GR" dirty="0">
                <a:solidFill>
                  <a:srgbClr val="00B050"/>
                </a:solidFill>
              </a:rPr>
              <a:t>και Υπερτροφία αριστερής κοιλίας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C4DDB5A-481A-49D7-900B-1484B69E8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>
                <a:solidFill>
                  <a:schemeClr val="bg1"/>
                </a:solidFill>
              </a:rPr>
              <a:t>Συχνή σε </a:t>
            </a:r>
            <a:r>
              <a:rPr lang="en-US" sz="2800" dirty="0">
                <a:solidFill>
                  <a:schemeClr val="bg1"/>
                </a:solidFill>
              </a:rPr>
              <a:t>ESRD</a:t>
            </a:r>
            <a:r>
              <a:rPr lang="el-GR" sz="2800" dirty="0">
                <a:solidFill>
                  <a:schemeClr val="bg1"/>
                </a:solidFill>
              </a:rPr>
              <a:t> ασθενείς</a:t>
            </a:r>
            <a:r>
              <a:rPr lang="en-US" sz="2800" dirty="0">
                <a:solidFill>
                  <a:schemeClr val="bg1"/>
                </a:solidFill>
              </a:rPr>
              <a:t> (70%), </a:t>
            </a:r>
            <a:r>
              <a:rPr lang="el-GR" sz="2800" dirty="0">
                <a:solidFill>
                  <a:schemeClr val="bg1"/>
                </a:solidFill>
              </a:rPr>
              <a:t>και αποτελεί ισχυρό προγνωστικό παράγοντα νοσηρότητας και θνητότητας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  <a:endParaRPr lang="el-GR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l-GR" sz="2800" dirty="0">
                <a:solidFill>
                  <a:schemeClr val="bg1"/>
                </a:solidFill>
              </a:rPr>
              <a:t>Αν και είναι κυρίως αποτέλεσμα </a:t>
            </a:r>
            <a:r>
              <a:rPr lang="el-GR" sz="2800" dirty="0">
                <a:solidFill>
                  <a:schemeClr val="accent2"/>
                </a:solidFill>
              </a:rPr>
              <a:t>υπέρτασης, υπερφόρτωσης όγκου και αναιμίας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l-GR" sz="2800" dirty="0">
                <a:solidFill>
                  <a:schemeClr val="bg1"/>
                </a:solidFill>
              </a:rPr>
              <a:t>η παρουσία 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rgbClr val="00B050"/>
                </a:solidFill>
              </a:rPr>
              <a:t>AVF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l-GR" sz="2800" dirty="0">
                <a:solidFill>
                  <a:schemeClr val="bg1"/>
                </a:solidFill>
              </a:rPr>
              <a:t>έχει επίδραση στην υπερτροφία της </a:t>
            </a:r>
            <a:r>
              <a:rPr lang="en-US" sz="2800" dirty="0">
                <a:solidFill>
                  <a:schemeClr val="bg1"/>
                </a:solidFill>
              </a:rPr>
              <a:t>LV.</a:t>
            </a:r>
            <a:endParaRPr lang="el-GR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 AVFs </a:t>
            </a:r>
            <a:r>
              <a:rPr lang="el-GR" sz="2800" dirty="0">
                <a:solidFill>
                  <a:schemeClr val="bg1"/>
                </a:solidFill>
              </a:rPr>
              <a:t>αυξάνουν την </a:t>
            </a:r>
            <a:r>
              <a:rPr lang="en-US" sz="2800" dirty="0">
                <a:solidFill>
                  <a:srgbClr val="00B050"/>
                </a:solidFill>
              </a:rPr>
              <a:t>CO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l-GR" sz="2800" dirty="0">
                <a:solidFill>
                  <a:schemeClr val="bg1"/>
                </a:solidFill>
              </a:rPr>
              <a:t>και οδηγούν σε σημαντική αύξηση στη </a:t>
            </a:r>
            <a:r>
              <a:rPr lang="el-GR" sz="2800" dirty="0" err="1">
                <a:solidFill>
                  <a:schemeClr val="bg1"/>
                </a:solidFill>
              </a:rPr>
              <a:t>μυοκαρδιακή</a:t>
            </a:r>
            <a:r>
              <a:rPr lang="el-GR" sz="2800" dirty="0">
                <a:solidFill>
                  <a:schemeClr val="bg1"/>
                </a:solidFill>
              </a:rPr>
              <a:t> μάζα και διάμετρο της αριστερής κοιλίας μακροχρόνια. </a:t>
            </a:r>
          </a:p>
          <a:p>
            <a:r>
              <a:rPr lang="el-GR" dirty="0">
                <a:solidFill>
                  <a:schemeClr val="bg1"/>
                </a:solidFill>
              </a:rPr>
              <a:t>Επιμένει σε μεταμοσχευμένους με </a:t>
            </a:r>
            <a:r>
              <a:rPr lang="en-US" sz="2800" dirty="0">
                <a:solidFill>
                  <a:srgbClr val="00B050"/>
                </a:solidFill>
              </a:rPr>
              <a:t>AVF</a:t>
            </a:r>
            <a:r>
              <a:rPr lang="el-GR" sz="2800" dirty="0">
                <a:solidFill>
                  <a:srgbClr val="00B050"/>
                </a:solidFill>
              </a:rPr>
              <a:t>, </a:t>
            </a:r>
            <a:r>
              <a:rPr lang="el-GR" sz="2800" dirty="0">
                <a:solidFill>
                  <a:schemeClr val="bg1"/>
                </a:solidFill>
              </a:rPr>
              <a:t>ενώ απολίνωση της </a:t>
            </a:r>
            <a:r>
              <a:rPr lang="en-US" sz="2800" dirty="0">
                <a:solidFill>
                  <a:srgbClr val="00B050"/>
                </a:solidFill>
              </a:rPr>
              <a:t>AVF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l-GR" sz="2800" dirty="0">
                <a:solidFill>
                  <a:schemeClr val="bg1"/>
                </a:solidFill>
              </a:rPr>
              <a:t>οδηγεί σε υποστροφή της υπερτροφίας (3-10 βδομάδες)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574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2F2779A-1DB1-4BF9-8739-FA567825B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23" y="1287271"/>
            <a:ext cx="3533564" cy="178117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l-GR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Αύξηση </a:t>
            </a:r>
            <a:r>
              <a:rPr lang="el-GR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μυοκαρδιακή</a:t>
            </a:r>
            <a:r>
              <a:rPr lang="el-GR" sz="3200" dirty="0" err="1">
                <a:solidFill>
                  <a:srgbClr val="FFFFFF"/>
                </a:solidFill>
              </a:rPr>
              <a:t>ς</a:t>
            </a:r>
            <a:r>
              <a:rPr lang="el-GR" sz="3200" dirty="0">
                <a:solidFill>
                  <a:srgbClr val="FFFFFF"/>
                </a:solidFill>
              </a:rPr>
              <a:t> 7.4</a:t>
            </a:r>
            <a:r>
              <a:rPr lang="en-US" sz="3200" dirty="0">
                <a:solidFill>
                  <a:srgbClr val="FFFFFF"/>
                </a:solidFill>
              </a:rPr>
              <a:t>gr</a:t>
            </a:r>
            <a:r>
              <a:rPr lang="el-GR" sz="3200" dirty="0">
                <a:solidFill>
                  <a:srgbClr val="FFFFFF"/>
                </a:solidFill>
              </a:rPr>
              <a:t> μάζας σε 6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l-GR" sz="3200" dirty="0" err="1">
                <a:solidFill>
                  <a:srgbClr val="FFFFFF"/>
                </a:solidFill>
              </a:rPr>
              <a:t>βδ</a:t>
            </a:r>
            <a:r>
              <a:rPr lang="el-GR" sz="3200" dirty="0">
                <a:solidFill>
                  <a:srgbClr val="FFFFFF"/>
                </a:solidFill>
              </a:rPr>
              <a:t>.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chemeClr val="accent2"/>
                </a:solidFill>
              </a:rPr>
              <a:t>(</a:t>
            </a:r>
            <a:r>
              <a:rPr lang="en-US" sz="3200" dirty="0" err="1">
                <a:solidFill>
                  <a:schemeClr val="accent2"/>
                </a:solidFill>
              </a:rPr>
              <a:t>Qa</a:t>
            </a:r>
            <a:r>
              <a:rPr lang="en-US" sz="3200" dirty="0">
                <a:solidFill>
                  <a:schemeClr val="accent2"/>
                </a:solidFill>
              </a:rPr>
              <a:t>&gt;600ml/min)</a:t>
            </a:r>
            <a:br>
              <a:rPr lang="en-US" sz="3200" dirty="0">
                <a:solidFill>
                  <a:schemeClr val="accent2"/>
                </a:solidFill>
              </a:rPr>
            </a:br>
            <a:endParaRPr lang="en-US" sz="3200" kern="12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069900-2B5A-4FFA-8F13-FED81E4274F8}"/>
              </a:ext>
            </a:extLst>
          </p:cNvPr>
          <p:cNvSpPr txBox="1"/>
          <p:nvPr/>
        </p:nvSpPr>
        <p:spPr>
          <a:xfrm>
            <a:off x="0" y="6132563"/>
            <a:ext cx="12179030" cy="725437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0" i="0" dirty="0" err="1">
                <a:solidFill>
                  <a:schemeClr val="bg1"/>
                </a:solidFill>
                <a:effectLst/>
              </a:rPr>
              <a:t>Stoumpos</a:t>
            </a:r>
            <a:r>
              <a:rPr lang="en-US" b="0" i="0" dirty="0">
                <a:solidFill>
                  <a:schemeClr val="bg1"/>
                </a:solidFill>
                <a:effectLst/>
              </a:rPr>
              <a:t> S et al. Interrogating the </a:t>
            </a:r>
            <a:r>
              <a:rPr lang="en-US" b="0" i="0" dirty="0" err="1">
                <a:solidFill>
                  <a:schemeClr val="bg1"/>
                </a:solidFill>
                <a:effectLst/>
              </a:rPr>
              <a:t>haemodynamic</a:t>
            </a:r>
            <a:r>
              <a:rPr lang="en-US" b="0" i="0" dirty="0">
                <a:solidFill>
                  <a:schemeClr val="bg1"/>
                </a:solidFill>
                <a:effectLst/>
              </a:rPr>
              <a:t> effects of </a:t>
            </a:r>
            <a:r>
              <a:rPr lang="en-US" b="0" i="0" dirty="0" err="1">
                <a:solidFill>
                  <a:schemeClr val="bg1"/>
                </a:solidFill>
                <a:effectLst/>
              </a:rPr>
              <a:t>haemodialysis</a:t>
            </a:r>
            <a:r>
              <a:rPr lang="en-US" b="0" i="0" dirty="0">
                <a:solidFill>
                  <a:schemeClr val="bg1"/>
                </a:solidFill>
                <a:effectLst/>
              </a:rPr>
              <a:t> arteriovenous fistula on cardiac structure and function. Sci Rep. 2021 Sep 13;11(1):18102..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538F5334-301F-47FC-8044-E3058623E1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312" y="952500"/>
            <a:ext cx="6397303" cy="48299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F24DAF-B258-4822-8CFD-D451CE33D68D}"/>
              </a:ext>
            </a:extLst>
          </p:cNvPr>
          <p:cNvSpPr txBox="1"/>
          <p:nvPr/>
        </p:nvSpPr>
        <p:spPr>
          <a:xfrm>
            <a:off x="797668" y="3429000"/>
            <a:ext cx="2879387" cy="138499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Cardiac</a:t>
            </a:r>
          </a:p>
          <a:p>
            <a:r>
              <a:rPr lang="en-US" sz="2800" dirty="0">
                <a:solidFill>
                  <a:schemeClr val="bg1"/>
                </a:solidFill>
              </a:rPr>
              <a:t>Magnetic</a:t>
            </a:r>
          </a:p>
          <a:p>
            <a:r>
              <a:rPr lang="en-US" sz="2800" dirty="0">
                <a:solidFill>
                  <a:schemeClr val="bg1"/>
                </a:solidFill>
              </a:rPr>
              <a:t>Resonance</a:t>
            </a:r>
          </a:p>
        </p:txBody>
      </p:sp>
    </p:spTree>
    <p:extLst>
      <p:ext uri="{BB962C8B-B14F-4D97-AF65-F5344CB8AC3E}">
        <p14:creationId xmlns:p14="http://schemas.microsoft.com/office/powerpoint/2010/main" val="72961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594F8C-AA49-4B12-B331-A66C3576C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3. ESRD </a:t>
            </a:r>
            <a:r>
              <a:rPr lang="el-GR" dirty="0">
                <a:solidFill>
                  <a:srgbClr val="00B050"/>
                </a:solidFill>
              </a:rPr>
              <a:t>και πνευμονική υπέρταση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1FB4E33-CB63-4A2E-8CBF-5B28612B2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Οι </a:t>
            </a:r>
            <a:r>
              <a:rPr lang="el-GR" dirty="0" err="1">
                <a:solidFill>
                  <a:schemeClr val="bg1"/>
                </a:solidFill>
              </a:rPr>
              <a:t>αιμοκαθαιρόμενοι</a:t>
            </a:r>
            <a:r>
              <a:rPr lang="el-GR" dirty="0">
                <a:solidFill>
                  <a:schemeClr val="bg1"/>
                </a:solidFill>
              </a:rPr>
              <a:t> ασθενείς έχουν αρκετούς παράγοντες κινδύνου για να αναπτύξουν </a:t>
            </a:r>
            <a:r>
              <a:rPr lang="en-US" dirty="0">
                <a:solidFill>
                  <a:schemeClr val="bg1"/>
                </a:solidFill>
              </a:rPr>
              <a:t>PH</a:t>
            </a:r>
            <a:r>
              <a:rPr lang="el-GR" dirty="0">
                <a:solidFill>
                  <a:schemeClr val="bg1"/>
                </a:solidFill>
              </a:rPr>
              <a:t> (12-45%)</a:t>
            </a:r>
            <a:r>
              <a:rPr lang="en-US" dirty="0">
                <a:solidFill>
                  <a:schemeClr val="bg1"/>
                </a:solidFill>
              </a:rPr>
              <a:t>: </a:t>
            </a:r>
            <a:endParaRPr lang="el-GR" dirty="0">
              <a:solidFill>
                <a:schemeClr val="bg1"/>
              </a:solidFill>
            </a:endParaRPr>
          </a:p>
          <a:p>
            <a:pPr lvl="1"/>
            <a:r>
              <a:rPr lang="el-GR" dirty="0">
                <a:solidFill>
                  <a:schemeClr val="bg1"/>
                </a:solidFill>
              </a:rPr>
              <a:t>Συστολική και διαστολική δυσλειτουργία </a:t>
            </a:r>
            <a:r>
              <a:rPr lang="en-US" dirty="0">
                <a:solidFill>
                  <a:schemeClr val="bg1"/>
                </a:solidFill>
              </a:rPr>
              <a:t>LV, </a:t>
            </a:r>
            <a:endParaRPr lang="el-GR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Y</a:t>
            </a:r>
            <a:r>
              <a:rPr lang="el-GR" dirty="0" err="1">
                <a:solidFill>
                  <a:schemeClr val="bg1"/>
                </a:solidFill>
              </a:rPr>
              <a:t>περφόρτωση</a:t>
            </a:r>
            <a:r>
              <a:rPr lang="el-GR" dirty="0">
                <a:solidFill>
                  <a:schemeClr val="bg1"/>
                </a:solidFill>
              </a:rPr>
              <a:t> όγκου</a:t>
            </a:r>
            <a:r>
              <a:rPr lang="en-US" dirty="0">
                <a:solidFill>
                  <a:schemeClr val="bg1"/>
                </a:solidFill>
              </a:rPr>
              <a:t>, </a:t>
            </a:r>
            <a:endParaRPr lang="el-GR" dirty="0">
              <a:solidFill>
                <a:schemeClr val="bg1"/>
              </a:solidFill>
            </a:endParaRPr>
          </a:p>
          <a:p>
            <a:pPr lvl="1"/>
            <a:r>
              <a:rPr lang="el-GR" dirty="0">
                <a:solidFill>
                  <a:schemeClr val="bg1"/>
                </a:solidFill>
              </a:rPr>
              <a:t>Δυσλειτουργία του ενδοθηλίου το οποίο ρυθμίζει τον αγγειακό τόνο (  ΝΟ,           </a:t>
            </a:r>
            <a:r>
              <a:rPr lang="el-GR" dirty="0" err="1">
                <a:solidFill>
                  <a:schemeClr val="bg1"/>
                </a:solidFill>
              </a:rPr>
              <a:t>ενδοθηλίνης</a:t>
            </a:r>
            <a:r>
              <a:rPr lang="el-GR" dirty="0">
                <a:solidFill>
                  <a:schemeClr val="bg1"/>
                </a:solidFill>
              </a:rPr>
              <a:t> 1,   </a:t>
            </a:r>
            <a:r>
              <a:rPr lang="en-US" dirty="0">
                <a:solidFill>
                  <a:schemeClr val="bg1"/>
                </a:solidFill>
              </a:rPr>
              <a:t>wall shear stress</a:t>
            </a:r>
            <a:r>
              <a:rPr lang="el-GR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l-GR" dirty="0">
                <a:solidFill>
                  <a:schemeClr val="bg1"/>
                </a:solidFill>
              </a:rPr>
              <a:t>Σύνδρομο ύπνου-άπνοιας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l-G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endParaRPr lang="en-US" dirty="0"/>
          </a:p>
        </p:txBody>
      </p:sp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id="{8BB03CF3-0FFD-4730-BAB0-CB76B6450DFB}"/>
              </a:ext>
            </a:extLst>
          </p:cNvPr>
          <p:cNvCxnSpPr>
            <a:cxnSpLocks/>
          </p:cNvCxnSpPr>
          <p:nvPr/>
        </p:nvCxnSpPr>
        <p:spPr>
          <a:xfrm>
            <a:off x="10291864" y="3560323"/>
            <a:ext cx="0" cy="27237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7DFC1317-2533-4602-B45A-DEBA718B49C8}"/>
              </a:ext>
            </a:extLst>
          </p:cNvPr>
          <p:cNvCxnSpPr>
            <a:cxnSpLocks/>
          </p:cNvCxnSpPr>
          <p:nvPr/>
        </p:nvCxnSpPr>
        <p:spPr>
          <a:xfrm flipV="1">
            <a:off x="3628417" y="3832698"/>
            <a:ext cx="0" cy="27237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>
            <a:extLst>
              <a:ext uri="{FF2B5EF4-FFF2-40B4-BE49-F238E27FC236}">
                <a16:creationId xmlns:a16="http://schemas.microsoft.com/office/drawing/2014/main" id="{10041392-384B-4324-A987-E879DF369BBB}"/>
              </a:ext>
            </a:extLst>
          </p:cNvPr>
          <p:cNvCxnSpPr>
            <a:cxnSpLocks/>
          </p:cNvCxnSpPr>
          <p:nvPr/>
        </p:nvCxnSpPr>
        <p:spPr>
          <a:xfrm flipV="1">
            <a:off x="1582367" y="3832698"/>
            <a:ext cx="0" cy="27237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949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0F1570-A178-4BF3-A5F7-6D2A69819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3. AVFs </a:t>
            </a:r>
            <a:r>
              <a:rPr lang="el-GR" dirty="0">
                <a:solidFill>
                  <a:srgbClr val="00B050"/>
                </a:solidFill>
              </a:rPr>
              <a:t>και πνευμονική υπέρταση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F4DA66C-D980-4496-BDD8-57D636C0D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Όμως η ύπαρξη </a:t>
            </a:r>
            <a:r>
              <a:rPr lang="en-US" dirty="0">
                <a:solidFill>
                  <a:srgbClr val="00B050"/>
                </a:solidFill>
              </a:rPr>
              <a:t>AVF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έχει δειχθεί ότι είναι ανεξάρτητος παράγοντας κινδύνου για ανάπτυξη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PH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στους </a:t>
            </a:r>
            <a:r>
              <a:rPr lang="en-US" dirty="0">
                <a:solidFill>
                  <a:schemeClr val="bg1"/>
                </a:solidFill>
              </a:rPr>
              <a:t>ESRD </a:t>
            </a:r>
            <a:r>
              <a:rPr lang="el-GR" dirty="0">
                <a:solidFill>
                  <a:schemeClr val="bg1"/>
                </a:solidFill>
              </a:rPr>
              <a:t>ασθενείς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l-GR" dirty="0">
              <a:solidFill>
                <a:schemeClr val="bg1"/>
              </a:solidFill>
            </a:endParaRPr>
          </a:p>
          <a:p>
            <a:pPr lvl="1"/>
            <a:r>
              <a:rPr lang="el-GR" dirty="0">
                <a:solidFill>
                  <a:schemeClr val="bg1"/>
                </a:solidFill>
              </a:rPr>
              <a:t>Μείωση συστηματικών περιφερικών αντιστάσεων, αύξηση φλεβικής επιστροφής, </a:t>
            </a:r>
            <a:r>
              <a:rPr lang="el-GR" u="sng" dirty="0">
                <a:solidFill>
                  <a:schemeClr val="bg1"/>
                </a:solidFill>
              </a:rPr>
              <a:t>αυξημένος όγκος αίματος στην πνευμονική κυκλοφορία</a:t>
            </a:r>
          </a:p>
          <a:p>
            <a:pPr lvl="1"/>
            <a:r>
              <a:rPr lang="el-GR" u="sng" dirty="0">
                <a:solidFill>
                  <a:schemeClr val="bg1"/>
                </a:solidFill>
              </a:rPr>
              <a:t>Ενδοθηλιακή δυσλειτουργία </a:t>
            </a:r>
            <a:r>
              <a:rPr lang="el-GR" dirty="0">
                <a:solidFill>
                  <a:schemeClr val="bg1"/>
                </a:solidFill>
              </a:rPr>
              <a:t>ως κύριος ή επιπρόσθετος παράγοντας ανάπτυξης </a:t>
            </a:r>
            <a:r>
              <a:rPr lang="en-US" dirty="0">
                <a:solidFill>
                  <a:schemeClr val="bg1"/>
                </a:solidFill>
              </a:rPr>
              <a:t>PH</a:t>
            </a:r>
            <a:r>
              <a:rPr lang="el-GR" dirty="0">
                <a:solidFill>
                  <a:schemeClr val="bg1"/>
                </a:solidFill>
              </a:rPr>
              <a:t>. </a:t>
            </a:r>
          </a:p>
          <a:p>
            <a:pPr lvl="1"/>
            <a:endParaRPr lang="el-GR" dirty="0">
              <a:solidFill>
                <a:schemeClr val="bg1"/>
              </a:solidFill>
            </a:endParaRPr>
          </a:p>
          <a:p>
            <a:r>
              <a:rPr lang="el-GR" dirty="0">
                <a:solidFill>
                  <a:schemeClr val="bg1"/>
                </a:solidFill>
              </a:rPr>
              <a:t>Περιτοναϊκή διάλυση: </a:t>
            </a:r>
            <a:r>
              <a:rPr lang="en-US" dirty="0">
                <a:solidFill>
                  <a:schemeClr val="bg1"/>
                </a:solidFill>
              </a:rPr>
              <a:t>PAP=29,7 ± 6,7</a:t>
            </a:r>
          </a:p>
          <a:p>
            <a:r>
              <a:rPr lang="en-US" dirty="0">
                <a:solidFill>
                  <a:schemeClr val="bg1"/>
                </a:solidFill>
              </a:rPr>
              <a:t>Brescia-</a:t>
            </a:r>
            <a:r>
              <a:rPr lang="en-US" dirty="0" err="1">
                <a:solidFill>
                  <a:schemeClr val="bg1"/>
                </a:solidFill>
              </a:rPr>
              <a:t>cimino</a:t>
            </a:r>
            <a:r>
              <a:rPr lang="en-US" dirty="0">
                <a:solidFill>
                  <a:schemeClr val="bg1"/>
                </a:solidFill>
              </a:rPr>
              <a:t>: PAP=37,9 ± 6,7     </a:t>
            </a:r>
            <a:r>
              <a:rPr lang="el-GR" dirty="0">
                <a:solidFill>
                  <a:schemeClr val="bg1"/>
                </a:solidFill>
              </a:rPr>
              <a:t>(</a:t>
            </a:r>
            <a:r>
              <a:rPr lang="en-US" dirty="0">
                <a:solidFill>
                  <a:schemeClr val="bg1"/>
                </a:solidFill>
              </a:rPr>
              <a:t>p&lt;0.001)</a:t>
            </a:r>
          </a:p>
          <a:p>
            <a:r>
              <a:rPr lang="el-GR" dirty="0" err="1">
                <a:solidFill>
                  <a:schemeClr val="bg1"/>
                </a:solidFill>
              </a:rPr>
              <a:t>Βραχιοκεφαλική</a:t>
            </a:r>
            <a:r>
              <a:rPr lang="el-GR" dirty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PAP=</a:t>
            </a:r>
            <a:r>
              <a:rPr lang="el-GR" dirty="0">
                <a:solidFill>
                  <a:schemeClr val="bg1"/>
                </a:solidFill>
              </a:rPr>
              <a:t>40.8</a:t>
            </a:r>
            <a:r>
              <a:rPr lang="en-US" dirty="0">
                <a:solidFill>
                  <a:schemeClr val="bg1"/>
                </a:solidFill>
              </a:rPr>
              <a:t> ±</a:t>
            </a:r>
            <a:r>
              <a:rPr lang="el-GR" dirty="0">
                <a:solidFill>
                  <a:schemeClr val="bg1"/>
                </a:solidFill>
              </a:rPr>
              <a:t> 6,6  (</a:t>
            </a:r>
            <a:r>
              <a:rPr lang="en-US" dirty="0">
                <a:solidFill>
                  <a:schemeClr val="bg1"/>
                </a:solidFill>
              </a:rPr>
              <a:t>p&lt;0.001)</a:t>
            </a:r>
            <a:endParaRPr lang="el-GR" dirty="0">
              <a:solidFill>
                <a:schemeClr val="bg1"/>
              </a:solidFill>
            </a:endParaRPr>
          </a:p>
          <a:p>
            <a:pPr lvl="1"/>
            <a:endParaRPr lang="el-GR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3 - TextBox">
            <a:extLst>
              <a:ext uri="{FF2B5EF4-FFF2-40B4-BE49-F238E27FC236}">
                <a16:creationId xmlns:a16="http://schemas.microsoft.com/office/drawing/2014/main" id="{559CE906-5203-4CBA-82D0-2CE4EFC642CD}"/>
              </a:ext>
            </a:extLst>
          </p:cNvPr>
          <p:cNvSpPr txBox="1"/>
          <p:nvPr/>
        </p:nvSpPr>
        <p:spPr>
          <a:xfrm>
            <a:off x="0" y="6430201"/>
            <a:ext cx="121920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Paneni F, et al</a:t>
            </a:r>
            <a:r>
              <a:rPr lang="en-US" dirty="0">
                <a:solidFill>
                  <a:schemeClr val="bg1"/>
                </a:solidFill>
              </a:rPr>
              <a:t>. Right ventricular dysfunction in patients with end-stage renal disease. Am J </a:t>
            </a:r>
            <a:r>
              <a:rPr lang="en-US" dirty="0" err="1">
                <a:solidFill>
                  <a:schemeClr val="bg1"/>
                </a:solidFill>
              </a:rPr>
              <a:t>Nephrol</a:t>
            </a:r>
            <a:r>
              <a:rPr lang="en-US" dirty="0">
                <a:solidFill>
                  <a:schemeClr val="bg1"/>
                </a:solidFill>
              </a:rPr>
              <a:t>. 2010;32:432–8.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477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AEAB82-270F-4EAF-B3B4-4D584445F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3. AVFs </a:t>
            </a:r>
            <a:r>
              <a:rPr lang="el-GR" dirty="0">
                <a:solidFill>
                  <a:srgbClr val="00B050"/>
                </a:solidFill>
              </a:rPr>
              <a:t>και πνευμονική υπέρταση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E6E68D7-B968-44DF-A43C-AEE75D987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>
                <a:solidFill>
                  <a:schemeClr val="bg1"/>
                </a:solidFill>
              </a:rPr>
              <a:t>Παροδική σύγκλειση της </a:t>
            </a:r>
            <a:r>
              <a:rPr lang="en-US" dirty="0">
                <a:solidFill>
                  <a:srgbClr val="00B050"/>
                </a:solidFill>
              </a:rPr>
              <a:t>AVF</a:t>
            </a:r>
            <a:r>
              <a:rPr lang="el-GR" dirty="0">
                <a:solidFill>
                  <a:srgbClr val="00B050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με εξωτερική συμπίεση ή μόνιμη απολίνωση οδηγεί σε μείωση </a:t>
            </a:r>
            <a:r>
              <a:rPr lang="en-US" dirty="0">
                <a:solidFill>
                  <a:srgbClr val="00B050"/>
                </a:solidFill>
              </a:rPr>
              <a:t>PAP</a:t>
            </a:r>
            <a:r>
              <a:rPr lang="en-US" dirty="0">
                <a:solidFill>
                  <a:schemeClr val="bg1"/>
                </a:solidFill>
              </a:rPr>
              <a:t> (4 </a:t>
            </a:r>
            <a:r>
              <a:rPr lang="el-GR" dirty="0">
                <a:solidFill>
                  <a:schemeClr val="bg1"/>
                </a:solidFill>
              </a:rPr>
              <a:t>φορές περισσότερο στη 2</a:t>
            </a:r>
            <a:r>
              <a:rPr lang="el-GR" baseline="30000" dirty="0">
                <a:solidFill>
                  <a:schemeClr val="bg1"/>
                </a:solidFill>
              </a:rPr>
              <a:t>η</a:t>
            </a:r>
            <a:r>
              <a:rPr lang="el-GR" dirty="0">
                <a:solidFill>
                  <a:schemeClr val="bg1"/>
                </a:solidFill>
              </a:rPr>
              <a:t> περίπτωση)</a:t>
            </a:r>
            <a:endParaRPr lang="en-US" dirty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  <a:p>
            <a:r>
              <a:rPr lang="el-GR" dirty="0">
                <a:solidFill>
                  <a:schemeClr val="bg1"/>
                </a:solidFill>
              </a:rPr>
              <a:t>Σε 2 μικρές μελέτες δεν φάνηκε συσχέτιση.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l-GR" dirty="0">
                <a:solidFill>
                  <a:schemeClr val="bg1"/>
                </a:solidFill>
              </a:rPr>
              <a:t>Μετά μεταμόσχευση νεφρού η </a:t>
            </a:r>
            <a:r>
              <a:rPr lang="en-US" dirty="0">
                <a:solidFill>
                  <a:schemeClr val="bg1"/>
                </a:solidFill>
              </a:rPr>
              <a:t>PH </a:t>
            </a:r>
            <a:r>
              <a:rPr lang="el-GR" dirty="0">
                <a:solidFill>
                  <a:schemeClr val="bg1"/>
                </a:solidFill>
              </a:rPr>
              <a:t>μπορεί να αναστραφεί παρά την παραμονή </a:t>
            </a:r>
            <a:r>
              <a:rPr lang="en-US" dirty="0">
                <a:solidFill>
                  <a:schemeClr val="bg1"/>
                </a:solidFill>
              </a:rPr>
              <a:t>AVF</a:t>
            </a:r>
          </a:p>
          <a:p>
            <a:endParaRPr lang="el-GR" dirty="0">
              <a:solidFill>
                <a:schemeClr val="bg1"/>
              </a:solidFill>
            </a:endParaRPr>
          </a:p>
          <a:p>
            <a:r>
              <a:rPr lang="el-GR" dirty="0">
                <a:solidFill>
                  <a:schemeClr val="bg1"/>
                </a:solidFill>
              </a:rPr>
              <a:t>Θεωρείται ότι πρέπει να υπάρχει κάποιο υπόβαθρο δυσλειτουργίας της πνευμονικής κυκλοφορίας πάνω στο οποίο επιδρά ο αυξημένος όγκος της </a:t>
            </a:r>
            <a:r>
              <a:rPr lang="en-US" dirty="0">
                <a:solidFill>
                  <a:srgbClr val="00B050"/>
                </a:solidFill>
              </a:rPr>
              <a:t>AVF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9D9C20-51A4-4FA5-94E4-EBF9544BE470}"/>
              </a:ext>
            </a:extLst>
          </p:cNvPr>
          <p:cNvSpPr txBox="1"/>
          <p:nvPr/>
        </p:nvSpPr>
        <p:spPr>
          <a:xfrm>
            <a:off x="1" y="6169709"/>
            <a:ext cx="12192000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b="0" i="0" u="none" strike="noStrike" baseline="0" dirty="0" err="1">
                <a:solidFill>
                  <a:schemeClr val="bg1"/>
                </a:solidFill>
                <a:latin typeface="Caecilia-Roman"/>
              </a:rPr>
              <a:t>Nakhoul</a:t>
            </a:r>
            <a:r>
              <a:rPr lang="en-US" sz="1800" b="0" i="0" u="none" strike="noStrike" baseline="0" dirty="0">
                <a:solidFill>
                  <a:schemeClr val="bg1"/>
                </a:solidFill>
                <a:latin typeface="Caecilia-Roman"/>
              </a:rPr>
              <a:t> F</a:t>
            </a:r>
            <a:r>
              <a:rPr lang="el-GR" sz="1800" b="0" i="0" u="none" strike="noStrike" baseline="0" dirty="0">
                <a:solidFill>
                  <a:schemeClr val="bg1"/>
                </a:solidFill>
                <a:latin typeface="Caecilia-Roman"/>
              </a:rPr>
              <a:t> </a:t>
            </a:r>
            <a:r>
              <a:rPr lang="en-US" sz="1800" b="0" i="0" u="none" strike="noStrike" baseline="0" dirty="0">
                <a:solidFill>
                  <a:schemeClr val="bg1"/>
                </a:solidFill>
                <a:latin typeface="Caecilia-Roman"/>
              </a:rPr>
              <a:t>et al. The pathogenesis of pulmonary hypertension in </a:t>
            </a:r>
            <a:r>
              <a:rPr lang="en-US" sz="1800" b="0" i="0" u="none" strike="noStrike" baseline="0" dirty="0" err="1">
                <a:solidFill>
                  <a:schemeClr val="bg1"/>
                </a:solidFill>
                <a:latin typeface="Caecilia-Roman"/>
              </a:rPr>
              <a:t>haemodialysis</a:t>
            </a:r>
            <a:r>
              <a:rPr lang="en-US" sz="1800" b="0" i="0" u="none" strike="noStrike" baseline="0" dirty="0">
                <a:solidFill>
                  <a:schemeClr val="bg1"/>
                </a:solidFill>
                <a:latin typeface="Caecilia-Roman"/>
              </a:rPr>
              <a:t> patients via arterio-venous access. Nephrol Dial Transplant. 2005;20:1686–92.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745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40D2B30-8AF0-4CD2-9273-B11930282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rgbClr val="00B050"/>
                </a:solidFill>
              </a:rPr>
              <a:t>Επεμβάσεις μείωσης της </a:t>
            </a:r>
            <a:r>
              <a:rPr lang="en-US" dirty="0" err="1">
                <a:solidFill>
                  <a:srgbClr val="00B050"/>
                </a:solidFill>
              </a:rPr>
              <a:t>Qa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6900C2A-A958-4F35-8FF2-E834A9F75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b="0" i="0" u="none" strike="noStrike" baseline="0" dirty="0">
                <a:solidFill>
                  <a:schemeClr val="bg1"/>
                </a:solidFill>
              </a:rPr>
              <a:t>Η επίπτωση </a:t>
            </a:r>
            <a:r>
              <a:rPr lang="en-US" b="0" i="0" u="none" strike="noStrike" baseline="0" dirty="0">
                <a:solidFill>
                  <a:srgbClr val="00B050"/>
                </a:solidFill>
              </a:rPr>
              <a:t>HOCF </a:t>
            </a:r>
            <a:r>
              <a:rPr lang="el-GR" b="0" i="0" u="none" strike="noStrike" baseline="0" dirty="0">
                <a:solidFill>
                  <a:schemeClr val="bg1"/>
                </a:solidFill>
              </a:rPr>
              <a:t>μεταξύ </a:t>
            </a:r>
            <a:r>
              <a:rPr lang="el-GR" b="0" i="0" u="none" strike="noStrike" baseline="0" dirty="0" err="1">
                <a:solidFill>
                  <a:schemeClr val="bg1"/>
                </a:solidFill>
              </a:rPr>
              <a:t>αιμοκαθαιρόμενων</a:t>
            </a:r>
            <a:r>
              <a:rPr lang="el-GR" b="0" i="0" u="none" strike="noStrike" baseline="0" dirty="0">
                <a:solidFill>
                  <a:schemeClr val="bg1"/>
                </a:solidFill>
              </a:rPr>
              <a:t> με</a:t>
            </a:r>
            <a:r>
              <a:rPr lang="en-US" b="0" i="0" u="none" strike="noStrike" baseline="0" dirty="0">
                <a:solidFill>
                  <a:schemeClr val="bg1"/>
                </a:solidFill>
              </a:rPr>
              <a:t> </a:t>
            </a:r>
            <a:r>
              <a:rPr lang="en-US" b="0" i="0" u="none" strike="noStrike" baseline="0" dirty="0">
                <a:solidFill>
                  <a:srgbClr val="00B050"/>
                </a:solidFill>
              </a:rPr>
              <a:t>AVF</a:t>
            </a:r>
            <a:r>
              <a:rPr lang="en-US" b="0" i="0" u="none" strike="noStrike" baseline="0" dirty="0">
                <a:solidFill>
                  <a:schemeClr val="bg1"/>
                </a:solidFill>
              </a:rPr>
              <a:t> </a:t>
            </a:r>
            <a:r>
              <a:rPr lang="el-GR" b="0" i="0" u="none" strike="noStrike" baseline="0" dirty="0">
                <a:solidFill>
                  <a:schemeClr val="bg1"/>
                </a:solidFill>
              </a:rPr>
              <a:t>είναι χαμηλή</a:t>
            </a:r>
          </a:p>
          <a:p>
            <a:pPr algn="l">
              <a:lnSpc>
                <a:spcPct val="100000"/>
              </a:lnSpc>
            </a:pPr>
            <a:r>
              <a:rPr lang="el-GR" dirty="0" err="1">
                <a:solidFill>
                  <a:schemeClr val="bg1"/>
                </a:solidFill>
              </a:rPr>
              <a:t>Δορθωτικές</a:t>
            </a:r>
            <a:r>
              <a:rPr lang="el-GR" dirty="0">
                <a:solidFill>
                  <a:schemeClr val="bg1"/>
                </a:solidFill>
              </a:rPr>
              <a:t> επεμβάσεις </a:t>
            </a:r>
            <a:r>
              <a:rPr lang="el-GR" b="0" i="0" u="none" strike="noStrike" baseline="0" dirty="0">
                <a:solidFill>
                  <a:schemeClr val="bg1"/>
                </a:solidFill>
              </a:rPr>
              <a:t> </a:t>
            </a:r>
            <a:r>
              <a:rPr lang="en-US" b="0" i="0" u="none" strike="noStrike" baseline="0" dirty="0">
                <a:solidFill>
                  <a:schemeClr val="bg1"/>
                </a:solidFill>
              </a:rPr>
              <a:t>(AVF banding </a:t>
            </a:r>
            <a:r>
              <a:rPr lang="el-GR" b="0" i="0" u="none" strike="noStrike" baseline="0" dirty="0">
                <a:solidFill>
                  <a:schemeClr val="bg1"/>
                </a:solidFill>
              </a:rPr>
              <a:t>ή απολίνωση</a:t>
            </a:r>
            <a:r>
              <a:rPr lang="en-US" b="0" i="0" u="none" strike="noStrike" baseline="0" dirty="0">
                <a:solidFill>
                  <a:schemeClr val="bg1"/>
                </a:solidFill>
              </a:rPr>
              <a:t>) </a:t>
            </a:r>
            <a:r>
              <a:rPr lang="el-GR" b="0" i="0" u="none" strike="noStrike" baseline="0" dirty="0">
                <a:solidFill>
                  <a:schemeClr val="bg1"/>
                </a:solidFill>
              </a:rPr>
              <a:t>λόγω </a:t>
            </a:r>
            <a:r>
              <a:rPr lang="en-US" b="0" i="0" u="none" strike="noStrike" baseline="0" dirty="0">
                <a:solidFill>
                  <a:schemeClr val="bg1"/>
                </a:solidFill>
              </a:rPr>
              <a:t>AVF-</a:t>
            </a:r>
            <a:r>
              <a:rPr lang="el-GR" b="0" i="0" u="none" strike="noStrike" baseline="0" dirty="0">
                <a:solidFill>
                  <a:schemeClr val="bg1"/>
                </a:solidFill>
              </a:rPr>
              <a:t>σχετιζόμενης καρδιακής απορύθμισης είναι σπάνιες</a:t>
            </a:r>
          </a:p>
          <a:p>
            <a:pPr lvl="1">
              <a:lnSpc>
                <a:spcPct val="100000"/>
              </a:lnSpc>
            </a:pPr>
            <a:r>
              <a:rPr lang="en-US" sz="2800" b="0" i="0" u="none" strike="noStrike" baseline="0" dirty="0">
                <a:solidFill>
                  <a:schemeClr val="bg1"/>
                </a:solidFill>
              </a:rPr>
              <a:t>Dixon et al. </a:t>
            </a:r>
            <a:r>
              <a:rPr lang="el-GR" sz="2800" b="0" i="0" u="none" strike="noStrike" baseline="0" dirty="0">
                <a:solidFill>
                  <a:schemeClr val="bg1"/>
                </a:solidFill>
              </a:rPr>
              <a:t>Έδειξε ότι η αναγκαιότητα </a:t>
            </a:r>
            <a:r>
              <a:rPr lang="en-US" sz="2800" b="0" i="0" u="none" strike="noStrike" baseline="0" dirty="0">
                <a:solidFill>
                  <a:srgbClr val="00B050"/>
                </a:solidFill>
              </a:rPr>
              <a:t>AVF banding </a:t>
            </a:r>
            <a:r>
              <a:rPr lang="el-GR" sz="2800" b="0" i="0" u="none" strike="noStrike" baseline="0" dirty="0">
                <a:solidFill>
                  <a:schemeClr val="bg1"/>
                </a:solidFill>
              </a:rPr>
              <a:t>λόγω επιδείνωσης </a:t>
            </a:r>
            <a:r>
              <a:rPr lang="en-US" sz="2800" b="0" i="0" u="none" strike="noStrike" baseline="0" dirty="0">
                <a:solidFill>
                  <a:schemeClr val="bg1"/>
                </a:solidFill>
              </a:rPr>
              <a:t>CHF</a:t>
            </a:r>
            <a:r>
              <a:rPr lang="el-GR" sz="2800" b="0" i="0" u="none" strike="noStrike" baseline="0" dirty="0">
                <a:solidFill>
                  <a:schemeClr val="bg1"/>
                </a:solidFill>
              </a:rPr>
              <a:t> σε </a:t>
            </a:r>
            <a:r>
              <a:rPr lang="en-US" sz="2800" b="0" i="0" u="none" strike="noStrike" baseline="0" dirty="0">
                <a:solidFill>
                  <a:schemeClr val="bg1"/>
                </a:solidFill>
              </a:rPr>
              <a:t>204</a:t>
            </a:r>
            <a:r>
              <a:rPr lang="el-GR" sz="2800" b="0" i="0" u="none" strike="noStrike" baseline="0" dirty="0">
                <a:solidFill>
                  <a:schemeClr val="bg1"/>
                </a:solidFill>
              </a:rPr>
              <a:t> ασθενείς</a:t>
            </a:r>
            <a:r>
              <a:rPr lang="en-US" sz="2800" b="0" i="0" u="none" strike="noStrike" baseline="0" dirty="0">
                <a:solidFill>
                  <a:schemeClr val="bg1"/>
                </a:solidFill>
              </a:rPr>
              <a:t> (322 </a:t>
            </a:r>
            <a:r>
              <a:rPr lang="el-GR" sz="2800" b="0" i="0" u="none" strike="noStrike" baseline="0" dirty="0">
                <a:solidFill>
                  <a:schemeClr val="bg1"/>
                </a:solidFill>
              </a:rPr>
              <a:t>επικοινωνίες</a:t>
            </a:r>
            <a:r>
              <a:rPr lang="en-US" sz="2800" b="0" i="0" u="none" strike="noStrike" baseline="0" dirty="0">
                <a:solidFill>
                  <a:schemeClr val="bg1"/>
                </a:solidFill>
              </a:rPr>
              <a:t>)</a:t>
            </a:r>
            <a:r>
              <a:rPr lang="el-GR" sz="2800" b="0" i="0" u="none" strike="noStrike" baseline="0" dirty="0">
                <a:solidFill>
                  <a:schemeClr val="bg1"/>
                </a:solidFill>
              </a:rPr>
              <a:t> ήταν μόνο </a:t>
            </a:r>
            <a:r>
              <a:rPr lang="en-US" sz="2800" b="0" i="0" u="none" strike="noStrike" baseline="0" dirty="0">
                <a:solidFill>
                  <a:srgbClr val="00B050"/>
                </a:solidFill>
              </a:rPr>
              <a:t>2.6%.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3414B3-53EC-4F6C-9F61-A01BAD087A8F}"/>
              </a:ext>
            </a:extLst>
          </p:cNvPr>
          <p:cNvSpPr txBox="1"/>
          <p:nvPr/>
        </p:nvSpPr>
        <p:spPr>
          <a:xfrm>
            <a:off x="0" y="6169709"/>
            <a:ext cx="121920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Caecilia-Roman"/>
              </a:rPr>
              <a:t>Dixon BS, Novak L, </a:t>
            </a:r>
            <a:r>
              <a:rPr lang="en-US" sz="1800" b="0" i="0" u="none" strike="noStrike" baseline="0" dirty="0" err="1">
                <a:solidFill>
                  <a:schemeClr val="bg1"/>
                </a:solidFill>
                <a:latin typeface="Caecilia-Roman"/>
              </a:rPr>
              <a:t>Fangman</a:t>
            </a:r>
            <a:r>
              <a:rPr lang="en-US" sz="1800" b="0" i="0" u="none" strike="noStrike" baseline="0" dirty="0">
                <a:solidFill>
                  <a:schemeClr val="bg1"/>
                </a:solidFill>
                <a:latin typeface="Caecilia-Roman"/>
              </a:rPr>
              <a:t> J. Hemodialysis vascular access</a:t>
            </a:r>
            <a:r>
              <a:rPr lang="el-GR" sz="1800" b="0" i="0" u="none" strike="noStrike" baseline="0" dirty="0">
                <a:solidFill>
                  <a:schemeClr val="bg1"/>
                </a:solidFill>
                <a:latin typeface="Caecilia-Roman"/>
              </a:rPr>
              <a:t> </a:t>
            </a:r>
            <a:r>
              <a:rPr lang="en-US" sz="1800" b="0" i="0" u="none" strike="noStrike" baseline="0" dirty="0">
                <a:solidFill>
                  <a:schemeClr val="bg1"/>
                </a:solidFill>
                <a:latin typeface="Caecilia-Roman"/>
              </a:rPr>
              <a:t>survival: upper-arm native arteriovenous fistula. Am J Kidney</a:t>
            </a:r>
            <a:r>
              <a:rPr lang="el-GR" sz="1800" b="0" i="0" u="none" strike="noStrike" baseline="0" dirty="0">
                <a:solidFill>
                  <a:schemeClr val="bg1"/>
                </a:solidFill>
                <a:latin typeface="Caecilia-Roman"/>
              </a:rPr>
              <a:t> </a:t>
            </a:r>
            <a:r>
              <a:rPr lang="en-US" sz="1800" b="0" i="0" u="none" strike="noStrike" baseline="0" dirty="0">
                <a:solidFill>
                  <a:schemeClr val="bg1"/>
                </a:solidFill>
                <a:latin typeface="Caecilia-Roman"/>
              </a:rPr>
              <a:t>Dis. 2002;39:92–101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647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096C3B4-B7F5-4316-8B7C-E2DB10CAE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C670BB8-7FA4-43E7-8CFD-9F187C0B3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Αιμοκαθαιρόμενοι</a:t>
            </a:r>
            <a:r>
              <a:rPr lang="el-G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ασθενείς με </a:t>
            </a:r>
            <a:r>
              <a:rPr lang="en-US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 flow &gt; 1500 ml/min </a:t>
            </a:r>
            <a:r>
              <a:rPr lang="el-G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θα πρέπει να 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παρακολουθούνται τακτικά με μετρήσεις ροής </a:t>
            </a:r>
            <a:r>
              <a:rPr lang="en-US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της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AVF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l-G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υπερηχογράφημα καρδιάς και για κλινικά σημεία </a:t>
            </a:r>
            <a:r>
              <a:rPr lang="en-US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CHF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l-GR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Ασθενείς με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προοδευτική αύξηση στην ροή της 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</a:p>
          <a:p>
            <a:pPr lvl="1"/>
            <a:r>
              <a:rPr lang="el-G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επιδείνωση συμπτωμάτων, ή 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l-G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αντικειμενικά σημεία καρδιακής ανεπάρκειας, 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None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None/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l-GR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θα πρέπει να υπόκεινται για χειρουργικές παρεμβάσεις μείωσης της ροής της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A3C1D26-8B30-4691-AB4A-2F704D0877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10"/>
            <a:ext cx="12192000" cy="113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77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87B21D-F3ED-4614-8976-BAB1915D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ESRD </a:t>
            </a:r>
            <a:r>
              <a:rPr lang="el-GR" b="1" dirty="0">
                <a:solidFill>
                  <a:srgbClr val="00B050"/>
                </a:solidFill>
              </a:rPr>
              <a:t>και Καρδιαγγειακό σύστημα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C92FE80-43BD-433B-A702-6CACFF5CC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Η καρδιαγγειακή νόσος είναι η κύρια αιτία θανάτου στους </a:t>
            </a:r>
            <a:r>
              <a:rPr lang="el-GR" dirty="0" err="1">
                <a:solidFill>
                  <a:schemeClr val="bg1"/>
                </a:solidFill>
              </a:rPr>
              <a:t>αιμοκαθαιρόμενους</a:t>
            </a:r>
            <a:r>
              <a:rPr lang="el-GR" dirty="0">
                <a:solidFill>
                  <a:schemeClr val="bg1"/>
                </a:solidFill>
              </a:rPr>
              <a:t> ασθενείς.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l-GR" dirty="0">
                <a:solidFill>
                  <a:schemeClr val="bg1"/>
                </a:solidFill>
              </a:rPr>
              <a:t>50 % των </a:t>
            </a:r>
            <a:r>
              <a:rPr lang="en-US" dirty="0">
                <a:solidFill>
                  <a:schemeClr val="bg1"/>
                </a:solidFill>
              </a:rPr>
              <a:t>HD</a:t>
            </a:r>
            <a:r>
              <a:rPr lang="el-GR" dirty="0">
                <a:solidFill>
                  <a:schemeClr val="bg1"/>
                </a:solidFill>
              </a:rPr>
              <a:t>-ασθενών πεθαίνουν λόγω </a:t>
            </a:r>
            <a:r>
              <a:rPr lang="en-US" dirty="0">
                <a:solidFill>
                  <a:srgbClr val="00B050"/>
                </a:solidFill>
              </a:rPr>
              <a:t>CV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επεισοδίου.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Πολλοί έχουν </a:t>
            </a:r>
            <a:r>
              <a:rPr lang="en-US" dirty="0">
                <a:solidFill>
                  <a:srgbClr val="00B050"/>
                </a:solidFill>
              </a:rPr>
              <a:t>AVF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l-GR" dirty="0">
                <a:solidFill>
                  <a:schemeClr val="bg1"/>
                </a:solidFill>
              </a:rPr>
              <a:t>αλλά η </a:t>
            </a:r>
            <a:r>
              <a:rPr lang="en-US" dirty="0">
                <a:solidFill>
                  <a:schemeClr val="bg1"/>
                </a:solidFill>
              </a:rPr>
              <a:t>ESRD:</a:t>
            </a:r>
            <a:r>
              <a:rPr lang="el-GR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l-GR" dirty="0">
                <a:solidFill>
                  <a:schemeClr val="bg1"/>
                </a:solidFill>
              </a:rPr>
              <a:t>Υπερφόρτωση όγκου (</a:t>
            </a:r>
            <a:r>
              <a:rPr lang="en-US" dirty="0">
                <a:solidFill>
                  <a:schemeClr val="bg1"/>
                </a:solidFill>
              </a:rPr>
              <a:t>volume overload</a:t>
            </a:r>
            <a:r>
              <a:rPr lang="el-GR" dirty="0">
                <a:solidFill>
                  <a:schemeClr val="bg1"/>
                </a:solidFill>
              </a:rPr>
              <a:t>)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λόγω κατακράτησης Να-υγρών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l-GR" dirty="0">
                <a:solidFill>
                  <a:schemeClr val="bg1"/>
                </a:solidFill>
              </a:rPr>
              <a:t>Αυξημένη επίπτωση αρτηριοσκλήρυνσης και υπέρτασης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l-GR" dirty="0">
                <a:solidFill>
                  <a:schemeClr val="bg1"/>
                </a:solidFill>
              </a:rPr>
              <a:t>Αύξηση της καρδιακής παροχής </a:t>
            </a:r>
            <a:r>
              <a:rPr lang="el-GR" dirty="0">
                <a:solidFill>
                  <a:srgbClr val="00B050"/>
                </a:solidFill>
              </a:rPr>
              <a:t>(</a:t>
            </a:r>
            <a:r>
              <a:rPr lang="en-US" dirty="0">
                <a:solidFill>
                  <a:srgbClr val="00B050"/>
                </a:solidFill>
              </a:rPr>
              <a:t>CO</a:t>
            </a:r>
            <a:r>
              <a:rPr lang="el-GR" dirty="0">
                <a:solidFill>
                  <a:srgbClr val="00B050"/>
                </a:solidFill>
              </a:rPr>
              <a:t>) </a:t>
            </a:r>
            <a:r>
              <a:rPr lang="el-GR" dirty="0">
                <a:solidFill>
                  <a:schemeClr val="bg1"/>
                </a:solidFill>
              </a:rPr>
              <a:t>λόγω της χρόνιας αναιμίας</a:t>
            </a: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1B3146-57D4-4807-8E33-07D0F4151649}"/>
              </a:ext>
            </a:extLst>
          </p:cNvPr>
          <p:cNvSpPr txBox="1"/>
          <p:nvPr/>
        </p:nvSpPr>
        <p:spPr>
          <a:xfrm>
            <a:off x="0" y="6169709"/>
            <a:ext cx="12192000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0" i="0" dirty="0" err="1">
                <a:solidFill>
                  <a:schemeClr val="bg1"/>
                </a:solidFill>
                <a:effectLst/>
                <a:latin typeface="BlinkMacSystemFont"/>
              </a:rPr>
              <a:t>Alkhouli</a:t>
            </a:r>
            <a:r>
              <a:rPr lang="en-US" b="0" i="0" dirty="0">
                <a:solidFill>
                  <a:schemeClr val="bg1"/>
                </a:solidFill>
                <a:effectLst/>
                <a:latin typeface="BlinkMacSystemFont"/>
              </a:rPr>
              <a:t> M et al. Cardiac complications of arteriovenous fistulas in patients with end-stage renal disease.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BlinkMacSystemFont"/>
              </a:rPr>
              <a:t>Nefrologia</a:t>
            </a:r>
            <a:r>
              <a:rPr lang="en-US" b="0" i="0" dirty="0">
                <a:solidFill>
                  <a:schemeClr val="bg1"/>
                </a:solidFill>
                <a:effectLst/>
                <a:latin typeface="BlinkMacSystemFont"/>
              </a:rPr>
              <a:t>. 2015; 35(3): 234-45.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BA4E19-FFD2-48E1-A3D5-BA2886C0BD72}"/>
              </a:ext>
            </a:extLst>
          </p:cNvPr>
          <p:cNvSpPr txBox="1"/>
          <p:nvPr/>
        </p:nvSpPr>
        <p:spPr>
          <a:xfrm>
            <a:off x="1" y="5798444"/>
            <a:ext cx="12191999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BlinkMacSystemFont"/>
              </a:rPr>
              <a:t>Basile C</a:t>
            </a:r>
            <a:r>
              <a:rPr lang="en-US" dirty="0">
                <a:solidFill>
                  <a:schemeClr val="bg1"/>
                </a:solidFill>
                <a:latin typeface="BlinkMacSystemFont"/>
              </a:rPr>
              <a:t> et al. </a:t>
            </a:r>
            <a:r>
              <a:rPr lang="en-US" b="0" i="0" dirty="0">
                <a:solidFill>
                  <a:schemeClr val="bg1"/>
                </a:solidFill>
                <a:effectLst/>
                <a:latin typeface="BlinkMacSystemFont"/>
              </a:rPr>
              <a:t>The complex relationship among arteriovenous access, heart, and circulation. Semin Dial. 2018 Jan;31(1):15-20.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4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239C09-1060-4B8C-842B-2163A5CE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High risk </a:t>
            </a:r>
            <a:r>
              <a:rPr lang="el-GR" dirty="0" err="1">
                <a:solidFill>
                  <a:srgbClr val="00B050"/>
                </a:solidFill>
              </a:rPr>
              <a:t>υπο-όμαδα</a:t>
            </a:r>
            <a:r>
              <a:rPr lang="el-GR" dirty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D187803-1FC5-48B6-9159-9A80528AE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</a:rPr>
              <a:t>	</a:t>
            </a:r>
            <a:r>
              <a:rPr lang="en-US" dirty="0">
                <a:solidFill>
                  <a:schemeClr val="bg1"/>
                </a:solidFill>
              </a:rPr>
              <a:t>                             </a:t>
            </a:r>
            <a:r>
              <a:rPr lang="en-US" dirty="0" err="1">
                <a:solidFill>
                  <a:schemeClr val="bg1"/>
                </a:solidFill>
              </a:rPr>
              <a:t>Qa</a:t>
            </a:r>
            <a:r>
              <a:rPr lang="en-US" dirty="0">
                <a:solidFill>
                  <a:schemeClr val="bg1"/>
                </a:solidFill>
              </a:rPr>
              <a:t> &gt;2lt </a:t>
            </a:r>
            <a:r>
              <a:rPr lang="el-GR" dirty="0">
                <a:solidFill>
                  <a:schemeClr val="bg1"/>
                </a:solidFill>
              </a:rPr>
              <a:t>ή/και </a:t>
            </a:r>
            <a:r>
              <a:rPr lang="en-US" dirty="0" err="1">
                <a:solidFill>
                  <a:schemeClr val="bg1"/>
                </a:solidFill>
              </a:rPr>
              <a:t>Qa</a:t>
            </a:r>
            <a:r>
              <a:rPr lang="en-US" dirty="0">
                <a:solidFill>
                  <a:schemeClr val="bg1"/>
                </a:solidFill>
              </a:rPr>
              <a:t>/CO&gt;0.3</a:t>
            </a:r>
            <a:endParaRPr lang="el-GR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l-GR" dirty="0">
                <a:solidFill>
                  <a:schemeClr val="bg1"/>
                </a:solidFill>
              </a:rPr>
              <a:t>Διαστολική δυσλειτουργία </a:t>
            </a:r>
            <a:r>
              <a:rPr lang="en-US" dirty="0">
                <a:solidFill>
                  <a:schemeClr val="bg1"/>
                </a:solidFill>
              </a:rPr>
              <a:t>LV, PH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(        ANP, BNP, </a:t>
            </a:r>
            <a:r>
              <a:rPr lang="en-US" b="0" i="0" u="none" strike="noStrike" baseline="0" dirty="0">
                <a:solidFill>
                  <a:schemeClr val="bg1"/>
                </a:solidFill>
                <a:latin typeface="AdvOT1ef757c0"/>
              </a:rPr>
              <a:t>NT-</a:t>
            </a:r>
            <a:r>
              <a:rPr lang="en-US" b="0" i="0" u="none" strike="noStrike" baseline="0" dirty="0" err="1">
                <a:solidFill>
                  <a:schemeClr val="bg1"/>
                </a:solidFill>
                <a:latin typeface="AdvOT1ef757c0"/>
              </a:rPr>
              <a:t>proBNP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</a:rPr>
              <a:t>LV GLS&lt;-18 (Global Longitudinal Strain)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l-GR" dirty="0">
                <a:solidFill>
                  <a:schemeClr val="bg1"/>
                </a:solidFill>
              </a:rPr>
              <a:t>Μείωση </a:t>
            </a:r>
            <a:r>
              <a:rPr lang="en-US" dirty="0">
                <a:solidFill>
                  <a:schemeClr val="bg1"/>
                </a:solidFill>
              </a:rPr>
              <a:t>CO&gt;2lt </a:t>
            </a:r>
            <a:r>
              <a:rPr lang="el-GR" dirty="0">
                <a:solidFill>
                  <a:schemeClr val="bg1"/>
                </a:solidFill>
              </a:rPr>
              <a:t>μετά δακτυλική σύγκλειση </a:t>
            </a:r>
            <a:r>
              <a:rPr lang="en-US" dirty="0">
                <a:solidFill>
                  <a:schemeClr val="bg1"/>
                </a:solidFill>
              </a:rPr>
              <a:t>AVF</a:t>
            </a:r>
            <a:endParaRPr lang="el-GR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416CFD-9B37-4CAA-9533-DD37F44CB5BE}"/>
              </a:ext>
            </a:extLst>
          </p:cNvPr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BlinkMacSystemFont"/>
              </a:rPr>
              <a:t>Blanchard V, et al. Cardiac impact of arteriovenous fistulas: what tools to assess? Heart Vessels. 2020 Nov;35(11):1583-1593.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7A405C-C8E0-4B9C-8020-AC8EA3D77617}"/>
              </a:ext>
            </a:extLst>
          </p:cNvPr>
          <p:cNvSpPr txBox="1"/>
          <p:nvPr/>
        </p:nvSpPr>
        <p:spPr>
          <a:xfrm>
            <a:off x="0" y="5853797"/>
            <a:ext cx="12192000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0" i="0" dirty="0" err="1">
                <a:solidFill>
                  <a:schemeClr val="bg1"/>
                </a:solidFill>
                <a:effectLst/>
                <a:latin typeface="BlinkMacSystemFont"/>
              </a:rPr>
              <a:t>Zamboli</a:t>
            </a:r>
            <a:r>
              <a:rPr lang="en-US" b="0" i="0" dirty="0">
                <a:solidFill>
                  <a:schemeClr val="bg1"/>
                </a:solidFill>
                <a:effectLst/>
                <a:latin typeface="BlinkMacSystemFont"/>
              </a:rPr>
              <a:t> P et al. High-flow arteriovenous fistula and heart failure: could the indexation of blood flow rate and echocardiography have a role in the identification of patients at higher risk? J Nephrol. 2018 Dec;31(6):975-983.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22F137B-4FA2-47F8-9C64-4B7068FCA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909" y="2798685"/>
            <a:ext cx="3653725" cy="221050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</p:pic>
      <p:cxnSp>
        <p:nvCxnSpPr>
          <p:cNvPr id="9" name="Ευθύγραμμο βέλος σύνδεσης 8">
            <a:extLst>
              <a:ext uri="{FF2B5EF4-FFF2-40B4-BE49-F238E27FC236}">
                <a16:creationId xmlns:a16="http://schemas.microsoft.com/office/drawing/2014/main" id="{C331626D-9F41-4E33-9C59-33FDD9BBF43B}"/>
              </a:ext>
            </a:extLst>
          </p:cNvPr>
          <p:cNvCxnSpPr>
            <a:cxnSpLocks/>
          </p:cNvCxnSpPr>
          <p:nvPr/>
        </p:nvCxnSpPr>
        <p:spPr>
          <a:xfrm>
            <a:off x="6858000" y="3988340"/>
            <a:ext cx="1621909" cy="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>
            <a:extLst>
              <a:ext uri="{FF2B5EF4-FFF2-40B4-BE49-F238E27FC236}">
                <a16:creationId xmlns:a16="http://schemas.microsoft.com/office/drawing/2014/main" id="{257D4C94-9BD0-4620-86DA-7D82D971DCDB}"/>
              </a:ext>
            </a:extLst>
          </p:cNvPr>
          <p:cNvCxnSpPr/>
          <p:nvPr/>
        </p:nvCxnSpPr>
        <p:spPr>
          <a:xfrm flipV="1">
            <a:off x="1822314" y="3363310"/>
            <a:ext cx="0" cy="27723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9005ACEF-45C3-4414-80FA-9AF77CFDDBE3}"/>
              </a:ext>
            </a:extLst>
          </p:cNvPr>
          <p:cNvCxnSpPr/>
          <p:nvPr/>
        </p:nvCxnSpPr>
        <p:spPr>
          <a:xfrm flipV="1">
            <a:off x="1981200" y="3363310"/>
            <a:ext cx="0" cy="27723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>
            <a:extLst>
              <a:ext uri="{FF2B5EF4-FFF2-40B4-BE49-F238E27FC236}">
                <a16:creationId xmlns:a16="http://schemas.microsoft.com/office/drawing/2014/main" id="{B6F8BD32-6B98-41C5-9758-9504C205B8F4}"/>
              </a:ext>
            </a:extLst>
          </p:cNvPr>
          <p:cNvCxnSpPr/>
          <p:nvPr/>
        </p:nvCxnSpPr>
        <p:spPr>
          <a:xfrm flipV="1">
            <a:off x="2133600" y="3363310"/>
            <a:ext cx="0" cy="27723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008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rgbClr val="00B050"/>
                </a:solidFill>
              </a:rPr>
              <a:t>Επεμβάσεις μείωσης ροής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8686" y="1828800"/>
            <a:ext cx="9808907" cy="437761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1616464" y="1867378"/>
            <a:ext cx="97067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banding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4940033" y="1850966"/>
            <a:ext cx="69166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RUDI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7943064" y="1895513"/>
            <a:ext cx="287449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Εγγύς απολίνωση </a:t>
            </a:r>
            <a:r>
              <a:rPr lang="el-GR" dirty="0" err="1"/>
              <a:t>κερκιδικής</a:t>
            </a:r>
            <a:endParaRPr lang="el-GR" dirty="0"/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>
            <a:off x="1153550" y="1167617"/>
            <a:ext cx="337625" cy="53457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>
            <a:off x="4276578" y="1378634"/>
            <a:ext cx="574432" cy="33528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ύγραμμο βέλος σύνδεσης"/>
          <p:cNvCxnSpPr/>
          <p:nvPr/>
        </p:nvCxnSpPr>
        <p:spPr>
          <a:xfrm flipH="1">
            <a:off x="9495693" y="1083212"/>
            <a:ext cx="534572" cy="56270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A8D39EC-C506-4DA2-8B56-B9C9E2C58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rgbClr val="00B050"/>
                </a:solidFill>
              </a:rPr>
              <a:t>Επεμβάσεις μείωσης ροής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BD096DA-2B8C-4964-A1A0-C1E069345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Εικόνα 3" descr="Kidney and Dialysis | Free Full-Text | Pathophysiology of High Flow Access  and Surgical Flow Reduction Procedures | HTML">
            <a:extLst>
              <a:ext uri="{FF2B5EF4-FFF2-40B4-BE49-F238E27FC236}">
                <a16:creationId xmlns:a16="http://schemas.microsoft.com/office/drawing/2014/main" id="{F720C1D7-C336-4339-B3E5-00FC30C640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13" y="2217907"/>
            <a:ext cx="12204802" cy="46498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FF239A-90C9-4133-B677-60B816984474}"/>
              </a:ext>
            </a:extLst>
          </p:cNvPr>
          <p:cNvSpPr txBox="1"/>
          <p:nvPr/>
        </p:nvSpPr>
        <p:spPr>
          <a:xfrm>
            <a:off x="838200" y="1496547"/>
            <a:ext cx="10515600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dirty="0" err="1">
                <a:solidFill>
                  <a:schemeClr val="bg1"/>
                </a:solidFill>
                <a:latin typeface="AdvGulliv-R"/>
              </a:rPr>
              <a:t>Δ</a:t>
            </a:r>
            <a:r>
              <a:rPr lang="el-GR" sz="2800" b="0" i="0" u="none" strike="noStrike" baseline="0" dirty="0" err="1">
                <a:solidFill>
                  <a:schemeClr val="bg1"/>
                </a:solidFill>
                <a:latin typeface="AdvGulliv-R"/>
              </a:rPr>
              <a:t>ιεγχειρητική</a:t>
            </a:r>
            <a:r>
              <a:rPr lang="el-GR" sz="2800" b="0" i="0" u="none" strike="noStrike" baseline="0" dirty="0">
                <a:solidFill>
                  <a:schemeClr val="bg1"/>
                </a:solidFill>
                <a:latin typeface="AdvGulliv-R"/>
              </a:rPr>
              <a:t> εκτίμηση της ροής </a:t>
            </a:r>
            <a:r>
              <a:rPr lang="en-US" sz="2800" b="0" i="0" u="none" strike="noStrike" baseline="0" dirty="0" err="1">
                <a:solidFill>
                  <a:schemeClr val="bg1"/>
                </a:solidFill>
                <a:latin typeface="AdvGulliv-R"/>
              </a:rPr>
              <a:t>Qa</a:t>
            </a:r>
            <a:r>
              <a:rPr lang="en-US" sz="2800" b="0" i="0" u="none" strike="noStrike" baseline="0" dirty="0">
                <a:solidFill>
                  <a:schemeClr val="bg1"/>
                </a:solidFill>
                <a:latin typeface="AdvGulliv-R"/>
              </a:rPr>
              <a:t> </a:t>
            </a:r>
            <a:r>
              <a:rPr lang="el-GR" sz="2800" b="0" i="0" u="none" strike="noStrike" baseline="0" dirty="0">
                <a:solidFill>
                  <a:schemeClr val="bg1"/>
                </a:solidFill>
                <a:latin typeface="AdvGulliv-R"/>
              </a:rPr>
              <a:t>με Έγχρωμο </a:t>
            </a:r>
            <a:r>
              <a:rPr lang="en-US" sz="2800" b="0" i="0" u="none" strike="noStrike" baseline="0" dirty="0">
                <a:solidFill>
                  <a:schemeClr val="bg1"/>
                </a:solidFill>
                <a:latin typeface="AdvGulliv-R"/>
              </a:rPr>
              <a:t>Doppler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1572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D6BF852-F77D-487A-BA39-92B62635D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</a:rPr>
              <a:t>Banding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07B4FB6-0D23-4FDA-AE00-297E134AB2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1376674"/>
            <a:ext cx="6780700" cy="41023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19E5CD-6EC9-465E-BAB5-C68765C95477}"/>
              </a:ext>
            </a:extLst>
          </p:cNvPr>
          <p:cNvSpPr txBox="1"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BlinkMacSystemFont"/>
              </a:rPr>
              <a:t>Turner AD, Chen M, Dahl N,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BlinkMacSystemFont"/>
              </a:rPr>
              <a:t>Scoutt</a:t>
            </a:r>
            <a:r>
              <a:rPr lang="en-US" b="0" i="0" dirty="0">
                <a:solidFill>
                  <a:schemeClr val="bg1"/>
                </a:solidFill>
                <a:effectLst/>
                <a:latin typeface="BlinkMacSystemFont"/>
              </a:rPr>
              <a:t> L,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BlinkMacSystemFont"/>
              </a:rPr>
              <a:t>Dardik</a:t>
            </a:r>
            <a:r>
              <a:rPr lang="en-US" b="0" i="0" dirty="0">
                <a:solidFill>
                  <a:schemeClr val="bg1"/>
                </a:solidFill>
                <a:effectLst/>
                <a:latin typeface="BlinkMacSystemFont"/>
              </a:rPr>
              <a:t> A, Ochoa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BlinkMacSystemFont"/>
              </a:rPr>
              <a:t>Chaar</a:t>
            </a:r>
            <a:r>
              <a:rPr lang="en-US" b="0" i="0" dirty="0">
                <a:solidFill>
                  <a:schemeClr val="bg1"/>
                </a:solidFill>
                <a:effectLst/>
                <a:latin typeface="BlinkMacSystemFont"/>
              </a:rPr>
              <a:t> CI. Intraoperative Ultrasound Guidance for Banding of an Arteriovenous Fistula Causing High Cardiac Output Heart Failure. Ann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BlinkMacSystemFont"/>
              </a:rPr>
              <a:t>Vasc</a:t>
            </a:r>
            <a:r>
              <a:rPr lang="en-US" b="0" i="0" dirty="0">
                <a:solidFill>
                  <a:schemeClr val="bg1"/>
                </a:solidFill>
                <a:effectLst/>
                <a:latin typeface="BlinkMacSystemFont"/>
              </a:rPr>
              <a:t> Surg. 2020 Jul;66:665.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848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ECCE88-2AC4-4828-B071-28D56B2C1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rgbClr val="00B050"/>
                </a:solidFill>
              </a:rPr>
              <a:t>Αποτελέσματα μείωσης ροής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ADA9AD3-572F-4A94-BC66-C1F27D19E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Αναδρομική μελέτη </a:t>
            </a:r>
            <a:r>
              <a:rPr lang="en-US" dirty="0">
                <a:solidFill>
                  <a:schemeClr val="bg1"/>
                </a:solidFill>
              </a:rPr>
              <a:t>12 </a:t>
            </a:r>
            <a:r>
              <a:rPr lang="el-GR" dirty="0">
                <a:solidFill>
                  <a:schemeClr val="bg1"/>
                </a:solidFill>
              </a:rPr>
              <a:t>ασθενών που νοσηλεύτηκαν για </a:t>
            </a:r>
            <a:r>
              <a:rPr lang="en-US" dirty="0">
                <a:solidFill>
                  <a:schemeClr val="bg1"/>
                </a:solidFill>
              </a:rPr>
              <a:t>CHF </a:t>
            </a:r>
            <a:r>
              <a:rPr lang="el-GR" dirty="0">
                <a:solidFill>
                  <a:schemeClr val="bg1"/>
                </a:solidFill>
              </a:rPr>
              <a:t>και </a:t>
            </a:r>
            <a:r>
              <a:rPr lang="en-US" dirty="0" err="1">
                <a:solidFill>
                  <a:schemeClr val="bg1"/>
                </a:solidFill>
              </a:rPr>
              <a:t>Qa</a:t>
            </a:r>
            <a:r>
              <a:rPr lang="en-US" dirty="0">
                <a:solidFill>
                  <a:schemeClr val="bg1"/>
                </a:solidFill>
              </a:rPr>
              <a:t>&gt;2lt/min</a:t>
            </a:r>
            <a:r>
              <a:rPr lang="el-GR" dirty="0">
                <a:solidFill>
                  <a:schemeClr val="bg1"/>
                </a:solidFill>
              </a:rPr>
              <a:t> με </a:t>
            </a:r>
            <a:r>
              <a:rPr lang="en-US" dirty="0">
                <a:solidFill>
                  <a:schemeClr val="bg1"/>
                </a:solidFill>
              </a:rPr>
              <a:t>follow-up 6 </a:t>
            </a:r>
            <a:r>
              <a:rPr lang="el-GR" dirty="0">
                <a:solidFill>
                  <a:schemeClr val="bg1"/>
                </a:solidFill>
              </a:rPr>
              <a:t>μηνών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Banding </a:t>
            </a:r>
            <a:r>
              <a:rPr lang="en-US" dirty="0">
                <a:solidFill>
                  <a:schemeClr val="bg1"/>
                </a:solidFill>
              </a:rPr>
              <a:t>BC AVF </a:t>
            </a:r>
            <a:r>
              <a:rPr lang="el-GR" dirty="0">
                <a:solidFill>
                  <a:schemeClr val="bg1"/>
                </a:solidFill>
              </a:rPr>
              <a:t>με </a:t>
            </a:r>
            <a:r>
              <a:rPr lang="el-GR" dirty="0" err="1">
                <a:solidFill>
                  <a:schemeClr val="bg1"/>
                </a:solidFill>
              </a:rPr>
              <a:t>διεγχειρητική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U/S </a:t>
            </a:r>
            <a:r>
              <a:rPr lang="el-GR" dirty="0">
                <a:solidFill>
                  <a:schemeClr val="bg1"/>
                </a:solidFill>
              </a:rPr>
              <a:t>μέτρηση ροής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3784ml/min </a:t>
            </a:r>
            <a:r>
              <a:rPr lang="el-GR" dirty="0">
                <a:solidFill>
                  <a:schemeClr val="bg1"/>
                </a:solidFill>
              </a:rPr>
              <a:t>σε </a:t>
            </a:r>
            <a:r>
              <a:rPr lang="en-US" dirty="0">
                <a:solidFill>
                  <a:schemeClr val="bg1"/>
                </a:solidFill>
              </a:rPr>
              <a:t>1178ml/min</a:t>
            </a:r>
          </a:p>
          <a:p>
            <a:r>
              <a:rPr lang="el-GR" dirty="0">
                <a:solidFill>
                  <a:schemeClr val="bg1"/>
                </a:solidFill>
              </a:rPr>
              <a:t>Μείωση </a:t>
            </a:r>
            <a:r>
              <a:rPr lang="en-US" dirty="0" err="1">
                <a:solidFill>
                  <a:schemeClr val="bg1"/>
                </a:solidFill>
              </a:rPr>
              <a:t>Qa</a:t>
            </a:r>
            <a:r>
              <a:rPr lang="en-US" dirty="0">
                <a:solidFill>
                  <a:schemeClr val="bg1"/>
                </a:solidFill>
              </a:rPr>
              <a:t>/CO: 0,52 </a:t>
            </a:r>
            <a:r>
              <a:rPr lang="el-GR" dirty="0">
                <a:solidFill>
                  <a:schemeClr val="bg1"/>
                </a:solidFill>
              </a:rPr>
              <a:t>σε 0,17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l-GR" dirty="0">
                <a:solidFill>
                  <a:schemeClr val="bg1"/>
                </a:solidFill>
              </a:rPr>
              <a:t>Μείωση </a:t>
            </a:r>
            <a:r>
              <a:rPr lang="en-US" dirty="0">
                <a:solidFill>
                  <a:schemeClr val="bg1"/>
                </a:solidFill>
              </a:rPr>
              <a:t>CO, PAP, LVMI</a:t>
            </a:r>
            <a:endParaRPr lang="el-GR" dirty="0">
              <a:solidFill>
                <a:schemeClr val="bg1"/>
              </a:solidFill>
            </a:endParaRPr>
          </a:p>
          <a:p>
            <a:r>
              <a:rPr lang="el-GR" dirty="0">
                <a:solidFill>
                  <a:schemeClr val="bg1"/>
                </a:solidFill>
              </a:rPr>
              <a:t>Μείωση βαρύτητας </a:t>
            </a:r>
            <a:r>
              <a:rPr lang="en-US" dirty="0">
                <a:solidFill>
                  <a:schemeClr val="bg1"/>
                </a:solidFill>
              </a:rPr>
              <a:t>CHF </a:t>
            </a:r>
            <a:r>
              <a:rPr lang="el-GR" dirty="0">
                <a:solidFill>
                  <a:schemeClr val="bg1"/>
                </a:solidFill>
              </a:rPr>
              <a:t>κατά 1 βαθμό (</a:t>
            </a:r>
            <a:r>
              <a:rPr lang="en-US" dirty="0">
                <a:solidFill>
                  <a:schemeClr val="bg1"/>
                </a:solidFill>
              </a:rPr>
              <a:t>NYHA</a:t>
            </a:r>
            <a:r>
              <a:rPr lang="el-GR" dirty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l-GR" dirty="0">
                <a:solidFill>
                  <a:schemeClr val="bg1"/>
                </a:solidFill>
              </a:rPr>
              <a:t>Μείωση νοσηλείας για </a:t>
            </a:r>
            <a:r>
              <a:rPr lang="en-US" dirty="0">
                <a:solidFill>
                  <a:schemeClr val="bg1"/>
                </a:solidFill>
              </a:rPr>
              <a:t>CHF </a:t>
            </a:r>
            <a:r>
              <a:rPr lang="el-GR" dirty="0">
                <a:solidFill>
                  <a:schemeClr val="bg1"/>
                </a:solidFill>
              </a:rPr>
              <a:t>λόγω μείωσης επεισοδίων </a:t>
            </a:r>
            <a:r>
              <a:rPr lang="en-US" dirty="0">
                <a:solidFill>
                  <a:schemeClr val="bg1"/>
                </a:solidFill>
              </a:rPr>
              <a:t>CHF (3,75 </a:t>
            </a:r>
            <a:r>
              <a:rPr lang="el-GR" dirty="0">
                <a:solidFill>
                  <a:schemeClr val="bg1"/>
                </a:solidFill>
              </a:rPr>
              <a:t>σε </a:t>
            </a:r>
            <a:r>
              <a:rPr lang="en-US" dirty="0">
                <a:solidFill>
                  <a:schemeClr val="bg1"/>
                </a:solidFill>
              </a:rPr>
              <a:t>1,08</a:t>
            </a:r>
            <a:r>
              <a:rPr lang="el-GR" dirty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2C7FA8-5474-4CBF-9D26-10049DBC08DE}"/>
              </a:ext>
            </a:extLst>
          </p:cNvPr>
          <p:cNvSpPr txBox="1"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0" i="0" dirty="0" err="1">
                <a:solidFill>
                  <a:schemeClr val="bg1"/>
                </a:solidFill>
                <a:effectLst/>
                <a:latin typeface="BlinkMacSystemFont"/>
              </a:rPr>
              <a:t>Balamuthusamy</a:t>
            </a:r>
            <a:r>
              <a:rPr lang="en-US" b="0" i="0" dirty="0">
                <a:solidFill>
                  <a:schemeClr val="bg1"/>
                </a:solidFill>
                <a:effectLst/>
                <a:latin typeface="BlinkMacSystemFont"/>
              </a:rPr>
              <a:t> S et al. Flow reduction in high-flow arteriovenous fistulas improve cardiovascular parameters and decreases need for hospitalization.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BlinkMacSystemFont"/>
              </a:rPr>
              <a:t>Hemodial</a:t>
            </a:r>
            <a:r>
              <a:rPr lang="en-US" b="0" i="0" dirty="0">
                <a:solidFill>
                  <a:schemeClr val="bg1"/>
                </a:solidFill>
                <a:effectLst/>
                <a:latin typeface="BlinkMacSystemFont"/>
              </a:rPr>
              <a:t> Int. 2016 Jul;20(3):362-8.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7457CF59-3828-4E8D-8BB0-307D32D6F37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29298" y="3318914"/>
            <a:ext cx="3415229" cy="1916935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864934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rgbClr val="00B050"/>
                </a:solidFill>
              </a:rPr>
              <a:t>Ασθενείς με </a:t>
            </a:r>
            <a:r>
              <a:rPr lang="en-US" dirty="0">
                <a:solidFill>
                  <a:srgbClr val="00B050"/>
                </a:solidFill>
              </a:rPr>
              <a:t>CHF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853855" y="1885071"/>
            <a:ext cx="5157787" cy="465260"/>
          </a:xfrm>
          <a:ln>
            <a:solidFill>
              <a:schemeClr val="accent2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     </a:t>
            </a:r>
            <a:r>
              <a:rPr lang="el-GR" sz="2800" b="0" dirty="0">
                <a:solidFill>
                  <a:srgbClr val="00B050"/>
                </a:solidFill>
              </a:rPr>
              <a:t>Τύπος Αγγειακής προσπέλασης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Picture 2" descr="Figure, NYHA Classification - Heart failure. Contributed by the New York  Health Association (NYHA)] - StatPearls - NCBI Bookshel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210" y="1871442"/>
            <a:ext cx="4455560" cy="434647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sp>
        <p:nvSpPr>
          <p:cNvPr id="8" name="7 - Αριστερό βέλος"/>
          <p:cNvSpPr/>
          <p:nvPr/>
        </p:nvSpPr>
        <p:spPr>
          <a:xfrm>
            <a:off x="4501661" y="2813539"/>
            <a:ext cx="1575581" cy="295421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Αριστερό βέλος"/>
          <p:cNvSpPr/>
          <p:nvPr/>
        </p:nvSpPr>
        <p:spPr>
          <a:xfrm>
            <a:off x="4485250" y="3809999"/>
            <a:ext cx="1575581" cy="295421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Αριστερό βέλος"/>
          <p:cNvSpPr/>
          <p:nvPr/>
        </p:nvSpPr>
        <p:spPr>
          <a:xfrm>
            <a:off x="4496974" y="4764258"/>
            <a:ext cx="1575581" cy="295421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Αριστερό βέλος"/>
          <p:cNvSpPr/>
          <p:nvPr/>
        </p:nvSpPr>
        <p:spPr>
          <a:xfrm>
            <a:off x="4511040" y="5777132"/>
            <a:ext cx="1575581" cy="295421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TextBox"/>
          <p:cNvSpPr txBox="1"/>
          <p:nvPr/>
        </p:nvSpPr>
        <p:spPr>
          <a:xfrm>
            <a:off x="2447778" y="2785404"/>
            <a:ext cx="2039815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Brescia-</a:t>
            </a:r>
            <a:r>
              <a:rPr lang="en-US" dirty="0" err="1">
                <a:solidFill>
                  <a:schemeClr val="bg1"/>
                </a:solidFill>
              </a:rPr>
              <a:t>Cimino</a:t>
            </a:r>
            <a:endParaRPr lang="el-GR" dirty="0"/>
          </a:p>
        </p:txBody>
      </p:sp>
      <p:sp>
        <p:nvSpPr>
          <p:cNvPr id="13" name="12 - TextBox"/>
          <p:cNvSpPr txBox="1"/>
          <p:nvPr/>
        </p:nvSpPr>
        <p:spPr>
          <a:xfrm>
            <a:off x="2445433" y="3767799"/>
            <a:ext cx="2039815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Brescia-</a:t>
            </a:r>
            <a:r>
              <a:rPr lang="en-US" dirty="0" err="1">
                <a:solidFill>
                  <a:schemeClr val="bg1"/>
                </a:solidFill>
              </a:rPr>
              <a:t>Cimino</a:t>
            </a:r>
            <a:endParaRPr lang="el-GR" dirty="0"/>
          </a:p>
        </p:txBody>
      </p:sp>
      <p:sp>
        <p:nvSpPr>
          <p:cNvPr id="14" name="13 - TextBox"/>
          <p:cNvSpPr txBox="1"/>
          <p:nvPr/>
        </p:nvSpPr>
        <p:spPr>
          <a:xfrm>
            <a:off x="2489982" y="4360983"/>
            <a:ext cx="1983545" cy="12003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err="1">
                <a:solidFill>
                  <a:schemeClr val="bg1"/>
                </a:solidFill>
              </a:rPr>
              <a:t>Ανάλ</a:t>
            </a:r>
            <a:r>
              <a:rPr lang="en-US" dirty="0">
                <a:solidFill>
                  <a:schemeClr val="bg1"/>
                </a:solidFill>
              </a:rPr>
              <a:t>o</a:t>
            </a:r>
            <a:r>
              <a:rPr lang="el-GR" dirty="0">
                <a:solidFill>
                  <a:schemeClr val="bg1"/>
                </a:solidFill>
              </a:rPr>
              <a:t>γα με το βαθμό συστολικής και διαστολικής δυσλειτουργίας</a:t>
            </a:r>
            <a:endParaRPr lang="el-GR" dirty="0"/>
          </a:p>
        </p:txBody>
      </p:sp>
      <p:sp>
        <p:nvSpPr>
          <p:cNvPr id="15" name="14 - TextBox"/>
          <p:cNvSpPr txBox="1"/>
          <p:nvPr/>
        </p:nvSpPr>
        <p:spPr>
          <a:xfrm>
            <a:off x="3151163" y="5598942"/>
            <a:ext cx="1322363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</a:t>
            </a:r>
            <a:r>
              <a:rPr lang="el-GR" dirty="0" err="1">
                <a:solidFill>
                  <a:schemeClr val="bg1"/>
                </a:solidFill>
              </a:rPr>
              <a:t>όνιμος</a:t>
            </a:r>
            <a:r>
              <a:rPr lang="el-GR" dirty="0">
                <a:solidFill>
                  <a:schemeClr val="bg1"/>
                </a:solidFill>
              </a:rPr>
              <a:t> καθετήρας</a:t>
            </a:r>
            <a:endParaRPr lang="el-GR" dirty="0"/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C74DC00B-3203-4D7F-B3DC-F639C350EF15}"/>
              </a:ext>
            </a:extLst>
          </p:cNvPr>
          <p:cNvSpPr txBox="1"/>
          <p:nvPr/>
        </p:nvSpPr>
        <p:spPr>
          <a:xfrm>
            <a:off x="0" y="6211669"/>
            <a:ext cx="12191999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BlinkMacSystemFont"/>
              </a:rPr>
              <a:t>Malik J</a:t>
            </a:r>
            <a:r>
              <a:rPr lang="el-GR" b="0" i="0" dirty="0">
                <a:solidFill>
                  <a:schemeClr val="bg1"/>
                </a:solidFill>
                <a:effectLst/>
                <a:latin typeface="BlinkMacSystemFont"/>
              </a:rPr>
              <a:t> </a:t>
            </a:r>
            <a:r>
              <a:rPr lang="en-US" b="0" i="0" dirty="0">
                <a:solidFill>
                  <a:schemeClr val="bg1"/>
                </a:solidFill>
                <a:effectLst/>
                <a:latin typeface="BlinkMacSystemFont"/>
              </a:rPr>
              <a:t>et al. Hemodialysis vascular access affects heart function and outcomes: Tips for choosing the right access for the individual patient. J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BlinkMacSystemFont"/>
              </a:rPr>
              <a:t>Vasc</a:t>
            </a:r>
            <a:r>
              <a:rPr lang="en-US" b="0" i="0" dirty="0">
                <a:solidFill>
                  <a:schemeClr val="bg1"/>
                </a:solidFill>
                <a:effectLst/>
                <a:latin typeface="BlinkMacSystemFont"/>
              </a:rPr>
              <a:t> Access. 2021 Nov;22(1_suppl):32-41. </a:t>
            </a:r>
            <a:endParaRPr lang="en-US" dirty="0"/>
          </a:p>
        </p:txBody>
      </p:sp>
      <p:sp>
        <p:nvSpPr>
          <p:cNvPr id="17" name="16 - TextBox"/>
          <p:cNvSpPr txBox="1"/>
          <p:nvPr/>
        </p:nvSpPr>
        <p:spPr>
          <a:xfrm>
            <a:off x="10719581" y="2896808"/>
            <a:ext cx="1275471" cy="230832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>
                <a:solidFill>
                  <a:schemeClr val="accent2"/>
                </a:solidFill>
              </a:rPr>
              <a:t>Αδυναμία</a:t>
            </a:r>
          </a:p>
          <a:p>
            <a:pPr>
              <a:buFont typeface="Arial" pitchFamily="34" charset="0"/>
              <a:buChar char="•"/>
            </a:pPr>
            <a:r>
              <a:rPr lang="el-GR" dirty="0">
                <a:solidFill>
                  <a:schemeClr val="accent2"/>
                </a:solidFill>
              </a:rPr>
              <a:t>Αίσθημα παλμών</a:t>
            </a:r>
          </a:p>
          <a:p>
            <a:pPr>
              <a:buFont typeface="Arial" pitchFamily="34" charset="0"/>
              <a:buChar char="•"/>
            </a:pPr>
            <a:r>
              <a:rPr lang="el-GR" dirty="0">
                <a:solidFill>
                  <a:schemeClr val="accent2"/>
                </a:solidFill>
              </a:rPr>
              <a:t>Θωρακικό άλγος</a:t>
            </a:r>
          </a:p>
          <a:p>
            <a:pPr>
              <a:buFont typeface="Arial" pitchFamily="34" charset="0"/>
              <a:buChar char="•"/>
            </a:pPr>
            <a:r>
              <a:rPr lang="el-GR" dirty="0">
                <a:solidFill>
                  <a:schemeClr val="accent2"/>
                </a:solidFill>
              </a:rPr>
              <a:t>Δύσπνοια</a:t>
            </a:r>
          </a:p>
          <a:p>
            <a:pPr>
              <a:buFont typeface="Arial" pitchFamily="34" charset="0"/>
              <a:buChar char="•"/>
            </a:pPr>
            <a:r>
              <a:rPr lang="el-GR" dirty="0">
                <a:solidFill>
                  <a:schemeClr val="accent2"/>
                </a:solidFill>
              </a:rPr>
              <a:t>Συγκοπή</a:t>
            </a:r>
          </a:p>
          <a:p>
            <a:endParaRPr lang="el-GR" dirty="0"/>
          </a:p>
        </p:txBody>
      </p:sp>
      <p:cxnSp>
        <p:nvCxnSpPr>
          <p:cNvPr id="19" name="18 - Ευθεία γραμμή σύνδεσης"/>
          <p:cNvCxnSpPr/>
          <p:nvPr/>
        </p:nvCxnSpPr>
        <p:spPr>
          <a:xfrm>
            <a:off x="8032652" y="3727938"/>
            <a:ext cx="7455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εία γραμμή σύνδεσης"/>
          <p:cNvCxnSpPr/>
          <p:nvPr/>
        </p:nvCxnSpPr>
        <p:spPr>
          <a:xfrm>
            <a:off x="8016240" y="4513384"/>
            <a:ext cx="1015219" cy="164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εία γραμμή σύνδεσης"/>
          <p:cNvCxnSpPr/>
          <p:nvPr/>
        </p:nvCxnSpPr>
        <p:spPr>
          <a:xfrm>
            <a:off x="7991161" y="5345723"/>
            <a:ext cx="944881" cy="164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- Ευθεία γραμμή σύνδεσης"/>
          <p:cNvCxnSpPr/>
          <p:nvPr/>
        </p:nvCxnSpPr>
        <p:spPr>
          <a:xfrm>
            <a:off x="8032652" y="2883877"/>
            <a:ext cx="7455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CDD7B3E-5A2E-4E2A-BD2B-8A42CA872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rgbClr val="00B050"/>
                </a:solidFill>
              </a:rPr>
              <a:t>Συμπέρασμα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58E21F2-9F7A-4882-95DC-26C367013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1889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l-GR" sz="2400" dirty="0">
                <a:solidFill>
                  <a:schemeClr val="bg1"/>
                </a:solidFill>
              </a:rPr>
              <a:t>Οι </a:t>
            </a:r>
            <a:r>
              <a:rPr lang="en-US" sz="2400" dirty="0">
                <a:solidFill>
                  <a:srgbClr val="00B050"/>
                </a:solidFill>
              </a:rPr>
              <a:t>AVFs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l-GR" sz="2400" dirty="0">
                <a:solidFill>
                  <a:schemeClr val="bg1"/>
                </a:solidFill>
              </a:rPr>
              <a:t>αποτελούν την καλύτερη λύση αγγειακής προσπέλασης και είναι καλά ανεκτές από τους περισσότερους ασθενείς</a:t>
            </a:r>
          </a:p>
          <a:p>
            <a:pPr>
              <a:lnSpc>
                <a:spcPct val="120000"/>
              </a:lnSpc>
            </a:pPr>
            <a:r>
              <a:rPr lang="el-GR" sz="2400" dirty="0">
                <a:solidFill>
                  <a:schemeClr val="bg1"/>
                </a:solidFill>
              </a:rPr>
              <a:t>Όμως, η δυνητικά επικίνδυνη επίδραση τους σε προϋπάρχουσα καρδιακή πάθηση δεν θα πρέπει να υποεκτιμάται</a:t>
            </a:r>
          </a:p>
          <a:p>
            <a:pPr>
              <a:lnSpc>
                <a:spcPct val="120000"/>
              </a:lnSpc>
            </a:pPr>
            <a:r>
              <a:rPr lang="el-GR" sz="2400" dirty="0">
                <a:solidFill>
                  <a:schemeClr val="bg1"/>
                </a:solidFill>
              </a:rPr>
              <a:t>Πριν τη δημιουργία </a:t>
            </a:r>
            <a:r>
              <a:rPr lang="en-US" sz="2400" dirty="0">
                <a:solidFill>
                  <a:schemeClr val="bg1"/>
                </a:solidFill>
              </a:rPr>
              <a:t>AVF </a:t>
            </a:r>
            <a:r>
              <a:rPr lang="el-GR" sz="2400" dirty="0">
                <a:solidFill>
                  <a:schemeClr val="bg1"/>
                </a:solidFill>
              </a:rPr>
              <a:t>σε ασθενείς με γνωστή καρδιοπάθεια χρειάζεται εκτίμηση από καρδιολόγο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l-GR" sz="2400" dirty="0">
                <a:solidFill>
                  <a:schemeClr val="bg1"/>
                </a:solidFill>
              </a:rPr>
              <a:t>Ασθενείς με υψηλές ροές (&gt;1500</a:t>
            </a:r>
            <a:r>
              <a:rPr lang="en-US" sz="2400" dirty="0">
                <a:solidFill>
                  <a:schemeClr val="bg1"/>
                </a:solidFill>
              </a:rPr>
              <a:t>ml/min</a:t>
            </a:r>
            <a:r>
              <a:rPr lang="el-GR" sz="2400" dirty="0">
                <a:solidFill>
                  <a:schemeClr val="bg1"/>
                </a:solidFill>
              </a:rPr>
              <a:t>)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l-GR" sz="2400" dirty="0">
                <a:solidFill>
                  <a:schemeClr val="bg1"/>
                </a:solidFill>
              </a:rPr>
              <a:t>χρήζουν τακτικής παρακολούθησης</a:t>
            </a:r>
          </a:p>
          <a:p>
            <a:pPr>
              <a:lnSpc>
                <a:spcPct val="120000"/>
              </a:lnSpc>
            </a:pPr>
            <a:r>
              <a:rPr lang="el-GR" sz="2400" dirty="0">
                <a:solidFill>
                  <a:schemeClr val="bg1"/>
                </a:solidFill>
              </a:rPr>
              <a:t>Επιδείνωση ροής ή αντικειμενικών ευρημάτων (</a:t>
            </a:r>
            <a:r>
              <a:rPr lang="fr-FR" sz="2400" dirty="0">
                <a:solidFill>
                  <a:schemeClr val="bg1"/>
                </a:solidFill>
              </a:rPr>
              <a:t>u</a:t>
            </a:r>
            <a:r>
              <a:rPr lang="en-GB" sz="2400" dirty="0">
                <a:solidFill>
                  <a:schemeClr val="bg1"/>
                </a:solidFill>
              </a:rPr>
              <a:t>/s </a:t>
            </a:r>
            <a:r>
              <a:rPr lang="el-GR" sz="2400" dirty="0">
                <a:solidFill>
                  <a:schemeClr val="bg1"/>
                </a:solidFill>
              </a:rPr>
              <a:t>καρδιάς) ή συμπτωμάτων (δύσπνοια, καρδιακή κάμψη</a:t>
            </a:r>
            <a:r>
              <a:rPr lang="el-GR" sz="2400" dirty="0">
                <a:solidFill>
                  <a:srgbClr val="00B050"/>
                </a:solidFill>
              </a:rPr>
              <a:t> </a:t>
            </a:r>
            <a:r>
              <a:rPr lang="el-GR" sz="2400" dirty="0">
                <a:solidFill>
                  <a:schemeClr val="bg1"/>
                </a:solidFill>
              </a:rPr>
              <a:t>ή πνευμονική υπέρταση),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l-GR" sz="2400" dirty="0">
                <a:solidFill>
                  <a:schemeClr val="bg1"/>
                </a:solidFill>
              </a:rPr>
              <a:t>θα πρέπει να είναι υποψήφιοι για αναθεώρηση της </a:t>
            </a:r>
            <a:r>
              <a:rPr lang="en-US" sz="2400" dirty="0">
                <a:solidFill>
                  <a:srgbClr val="00B050"/>
                </a:solidFill>
              </a:rPr>
              <a:t>AVF</a:t>
            </a:r>
          </a:p>
        </p:txBody>
      </p:sp>
    </p:spTree>
    <p:extLst>
      <p:ext uri="{BB962C8B-B14F-4D97-AF65-F5344CB8AC3E}">
        <p14:creationId xmlns:p14="http://schemas.microsoft.com/office/powerpoint/2010/main" val="2204159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2F3D26-E0EB-4F91-A175-7DD6907CB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48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AVFs</a:t>
            </a:r>
            <a:r>
              <a:rPr lang="el-GR" dirty="0">
                <a:solidFill>
                  <a:srgbClr val="00B050"/>
                </a:solidFill>
              </a:rPr>
              <a:t> και καρδιακή λειτουργία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69244C5-BE39-433C-85EE-AFFFC3F41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Έχουν  σημαντική και </a:t>
            </a:r>
            <a:r>
              <a:rPr lang="el-GR" u="sng" dirty="0">
                <a:solidFill>
                  <a:schemeClr val="bg1"/>
                </a:solidFill>
              </a:rPr>
              <a:t>δυνητικά</a:t>
            </a:r>
            <a:r>
              <a:rPr lang="el-GR" dirty="0">
                <a:solidFill>
                  <a:schemeClr val="bg1"/>
                </a:solidFill>
              </a:rPr>
              <a:t> βλαπτική επίδραση στη καρδιακή λειτουργία - Ιδιαίτερα αν προϋπάρχει καρδιακή νόσος. </a:t>
            </a:r>
          </a:p>
          <a:p>
            <a:pPr marL="342900" lvl="1" indent="-342900"/>
            <a:r>
              <a:rPr lang="el-GR" sz="2800" dirty="0">
                <a:solidFill>
                  <a:schemeClr val="bg1"/>
                </a:solidFill>
              </a:rPr>
              <a:t>Σε τι ποσοστό ευθύνεται η </a:t>
            </a:r>
            <a:r>
              <a:rPr lang="en-US" sz="2800" dirty="0">
                <a:solidFill>
                  <a:srgbClr val="00B050"/>
                </a:solidFill>
              </a:rPr>
              <a:t>AVF</a:t>
            </a:r>
            <a:r>
              <a:rPr lang="el-GR" sz="2800" dirty="0">
                <a:solidFill>
                  <a:srgbClr val="00B050"/>
                </a:solidFill>
              </a:rPr>
              <a:t> ? </a:t>
            </a:r>
            <a:r>
              <a:rPr lang="el-GR" sz="2800" dirty="0">
                <a:solidFill>
                  <a:schemeClr val="bg1"/>
                </a:solidFill>
              </a:rPr>
              <a:t>(Επιδείνωση καρδιακής λειτουργίας σύντομα μετά </a:t>
            </a:r>
            <a:r>
              <a:rPr lang="en-US" sz="2800" dirty="0">
                <a:solidFill>
                  <a:srgbClr val="00B050"/>
                </a:solidFill>
              </a:rPr>
              <a:t>AVF</a:t>
            </a:r>
            <a:r>
              <a:rPr lang="el-GR" sz="2800" dirty="0">
                <a:solidFill>
                  <a:srgbClr val="00B050"/>
                </a:solidFill>
              </a:rPr>
              <a:t> ?</a:t>
            </a:r>
            <a:r>
              <a:rPr lang="el-GR" sz="2800" dirty="0">
                <a:solidFill>
                  <a:schemeClr val="bg1"/>
                </a:solidFill>
              </a:rPr>
              <a:t> )</a:t>
            </a:r>
          </a:p>
          <a:p>
            <a:r>
              <a:rPr lang="el-GR" dirty="0">
                <a:solidFill>
                  <a:schemeClr val="bg1"/>
                </a:solidFill>
              </a:rPr>
              <a:t>Ροή </a:t>
            </a:r>
            <a:r>
              <a:rPr lang="el-GR" dirty="0" err="1">
                <a:solidFill>
                  <a:schemeClr val="bg1"/>
                </a:solidFill>
              </a:rPr>
              <a:t>βραχιονίου</a:t>
            </a:r>
            <a:r>
              <a:rPr lang="el-GR" dirty="0">
                <a:solidFill>
                  <a:schemeClr val="bg1"/>
                </a:solidFill>
              </a:rPr>
              <a:t> αρτηρίας = </a:t>
            </a:r>
            <a:r>
              <a:rPr lang="el-GR" dirty="0">
                <a:solidFill>
                  <a:schemeClr val="accent2"/>
                </a:solidFill>
              </a:rPr>
              <a:t>50</a:t>
            </a:r>
            <a:r>
              <a:rPr lang="en-US" dirty="0">
                <a:solidFill>
                  <a:schemeClr val="accent2"/>
                </a:solidFill>
              </a:rPr>
              <a:t>ml/min</a:t>
            </a:r>
            <a:r>
              <a:rPr lang="el-GR" dirty="0">
                <a:solidFill>
                  <a:schemeClr val="accent2"/>
                </a:solidFill>
              </a:rPr>
              <a:t>. </a:t>
            </a:r>
            <a:r>
              <a:rPr lang="el-GR" dirty="0">
                <a:solidFill>
                  <a:schemeClr val="bg1"/>
                </a:solidFill>
              </a:rPr>
              <a:t>Μέλλον: </a:t>
            </a:r>
            <a:r>
              <a:rPr lang="en-US" dirty="0">
                <a:solidFill>
                  <a:schemeClr val="bg1"/>
                </a:solidFill>
              </a:rPr>
              <a:t>10-20 </a:t>
            </a:r>
            <a:r>
              <a:rPr lang="el-GR" dirty="0">
                <a:solidFill>
                  <a:schemeClr val="bg1"/>
                </a:solidFill>
              </a:rPr>
              <a:t>φορές μεγαλύτερη </a:t>
            </a:r>
          </a:p>
          <a:p>
            <a:pPr lvl="1"/>
            <a:r>
              <a:rPr lang="el-GR" dirty="0">
                <a:solidFill>
                  <a:schemeClr val="bg1"/>
                </a:solidFill>
              </a:rPr>
              <a:t>σε 1 μέρα</a:t>
            </a:r>
            <a:r>
              <a:rPr lang="en-US" dirty="0">
                <a:solidFill>
                  <a:schemeClr val="bg1"/>
                </a:solidFill>
              </a:rPr>
              <a:t>:</a:t>
            </a:r>
            <a:r>
              <a:rPr lang="el-GR" dirty="0">
                <a:solidFill>
                  <a:schemeClr val="bg1"/>
                </a:solidFill>
              </a:rPr>
              <a:t>    </a:t>
            </a:r>
            <a:r>
              <a:rPr lang="el-GR" dirty="0">
                <a:solidFill>
                  <a:schemeClr val="accent2"/>
                </a:solidFill>
              </a:rPr>
              <a:t>365</a:t>
            </a:r>
            <a:r>
              <a:rPr lang="en-US" dirty="0">
                <a:solidFill>
                  <a:schemeClr val="accent2"/>
                </a:solidFill>
              </a:rPr>
              <a:t>ml/min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l-GR" dirty="0">
                <a:solidFill>
                  <a:schemeClr val="bg1"/>
                </a:solidFill>
              </a:rPr>
              <a:t>40-60% της μέγιστης ροής</a:t>
            </a:r>
            <a:r>
              <a:rPr lang="en-US" dirty="0">
                <a:solidFill>
                  <a:schemeClr val="bg1"/>
                </a:solidFill>
              </a:rPr>
              <a:t>)</a:t>
            </a:r>
            <a:endParaRPr lang="el-GR" dirty="0">
              <a:solidFill>
                <a:schemeClr val="bg1"/>
              </a:solidFill>
            </a:endParaRPr>
          </a:p>
          <a:p>
            <a:pPr lvl="1"/>
            <a:r>
              <a:rPr lang="el-GR" dirty="0">
                <a:solidFill>
                  <a:schemeClr val="bg1"/>
                </a:solidFill>
              </a:rPr>
              <a:t>Σε 28 μέρες: </a:t>
            </a:r>
            <a:r>
              <a:rPr lang="en-US" dirty="0">
                <a:solidFill>
                  <a:schemeClr val="accent2"/>
                </a:solidFill>
              </a:rPr>
              <a:t>720ml/min</a:t>
            </a:r>
            <a:endParaRPr lang="el-GR" dirty="0">
              <a:solidFill>
                <a:schemeClr val="accent2"/>
              </a:solidFill>
            </a:endParaRPr>
          </a:p>
          <a:p>
            <a:pPr lvl="1"/>
            <a:r>
              <a:rPr lang="el-GR" dirty="0">
                <a:solidFill>
                  <a:schemeClr val="bg1"/>
                </a:solidFill>
              </a:rPr>
              <a:t>σε 6 </a:t>
            </a:r>
            <a:r>
              <a:rPr lang="el-GR" dirty="0" err="1">
                <a:solidFill>
                  <a:schemeClr val="bg1"/>
                </a:solidFill>
              </a:rPr>
              <a:t>βδ</a:t>
            </a:r>
            <a:r>
              <a:rPr lang="en-US" dirty="0">
                <a:solidFill>
                  <a:schemeClr val="bg1"/>
                </a:solidFill>
              </a:rPr>
              <a:t>:</a:t>
            </a:r>
            <a:r>
              <a:rPr lang="el-GR" dirty="0">
                <a:solidFill>
                  <a:schemeClr val="bg1"/>
                </a:solidFill>
              </a:rPr>
              <a:t> Μέγιστη ροή </a:t>
            </a:r>
          </a:p>
          <a:p>
            <a:r>
              <a:rPr lang="el-GR" dirty="0" err="1">
                <a:solidFill>
                  <a:schemeClr val="bg1"/>
                </a:solidFill>
              </a:rPr>
              <a:t>Βραχιοκεφαλικές</a:t>
            </a:r>
            <a:r>
              <a:rPr lang="el-GR" dirty="0">
                <a:solidFill>
                  <a:schemeClr val="bg1"/>
                </a:solidFill>
              </a:rPr>
              <a:t> έχουν 2πλάσια ροή από τις </a:t>
            </a:r>
            <a:r>
              <a:rPr lang="el-GR" dirty="0" err="1">
                <a:solidFill>
                  <a:schemeClr val="bg1"/>
                </a:solidFill>
              </a:rPr>
              <a:t>κερκιδοκεφαλικές</a:t>
            </a:r>
            <a:endParaRPr lang="el-GR" dirty="0">
              <a:solidFill>
                <a:schemeClr val="bg1"/>
              </a:solidFill>
            </a:endParaRPr>
          </a:p>
          <a:p>
            <a:pPr marL="342900" lvl="1" indent="-342900"/>
            <a:endParaRPr lang="el-GR" sz="28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Εικόνα 3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B515674-AA56-4144-87E2-42B0E20886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845" y="6176963"/>
            <a:ext cx="2314898" cy="60968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49463" y="2391508"/>
            <a:ext cx="2042537" cy="279470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3550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311299-9920-416E-B938-49E953750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rgbClr val="00B050"/>
                </a:solidFill>
              </a:rPr>
              <a:t>Προοδευτική αύξηση της ροής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CABB0E46-20AA-442D-8AA4-4B575F3900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73493"/>
            <a:ext cx="4352925" cy="3257188"/>
          </a:xfrm>
        </p:spPr>
      </p:pic>
      <p:pic>
        <p:nvPicPr>
          <p:cNvPr id="4" name="Εικόνα 3" descr="High Output Heart Failure Associated With Arteriovenous Fistula in the  Setting of Kidney Transplantation - Kidney International Reports">
            <a:extLst>
              <a:ext uri="{FF2B5EF4-FFF2-40B4-BE49-F238E27FC236}">
                <a16:creationId xmlns:a16="http://schemas.microsoft.com/office/drawing/2014/main" id="{C2D2ED58-9CDD-4D2B-8487-28345FC7D3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766" y="1825626"/>
            <a:ext cx="4512018" cy="506155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F91894-E181-4BEE-A775-3399C8DE5BCC}"/>
              </a:ext>
            </a:extLst>
          </p:cNvPr>
          <p:cNvSpPr txBox="1"/>
          <p:nvPr/>
        </p:nvSpPr>
        <p:spPr>
          <a:xfrm>
            <a:off x="1099226" y="3602966"/>
            <a:ext cx="2616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/>
                </a:solidFill>
              </a:rPr>
              <a:t>Megafistula</a:t>
            </a:r>
            <a:endParaRPr lang="en-US" sz="3200" dirty="0">
              <a:solidFill>
                <a:schemeClr val="accent2"/>
              </a:solidFill>
            </a:endParaRPr>
          </a:p>
        </p:txBody>
      </p:sp>
      <p:pic>
        <p:nvPicPr>
          <p:cNvPr id="9" name="Εικόνα 8" descr="Εικόνα που περιέχει άτομο, εσωτερ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1702E7B3-EFCA-4BA5-8E51-3006164622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51957" y="2436206"/>
            <a:ext cx="5058463" cy="3785126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797886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4E922FE-53B2-4CED-AA1A-E7D7285DC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22" y="1510555"/>
            <a:ext cx="3183369" cy="3834560"/>
          </a:xfrm>
          <a:noFill/>
        </p:spPr>
        <p:txBody>
          <a:bodyPr anchor="ctr">
            <a:normAutofit fontScale="90000"/>
          </a:bodyPr>
          <a:lstStyle/>
          <a:p>
            <a:r>
              <a:rPr lang="el-GR" sz="2000" b="1" dirty="0">
                <a:solidFill>
                  <a:schemeClr val="bg1"/>
                </a:solidFill>
              </a:rPr>
              <a:t>Ροή αίματος </a:t>
            </a:r>
            <a:r>
              <a:rPr lang="el-GR" sz="2000" b="1" dirty="0">
                <a:solidFill>
                  <a:srgbClr val="00B050"/>
                </a:solidFill>
              </a:rPr>
              <a:t>(</a:t>
            </a:r>
            <a:r>
              <a:rPr lang="en-US" sz="2000" b="1" dirty="0">
                <a:solidFill>
                  <a:srgbClr val="00B050"/>
                </a:solidFill>
              </a:rPr>
              <a:t>shunt</a:t>
            </a:r>
            <a:r>
              <a:rPr lang="el-GR" sz="2000" b="1" dirty="0">
                <a:solidFill>
                  <a:srgbClr val="00B050"/>
                </a:solidFill>
              </a:rPr>
              <a:t>)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l-GR" sz="2000" b="1" dirty="0">
                <a:solidFill>
                  <a:schemeClr val="bg1"/>
                </a:solidFill>
              </a:rPr>
              <a:t>από </a:t>
            </a:r>
            <a:r>
              <a:rPr lang="el-GR" sz="2000" b="1" u="sng" dirty="0">
                <a:solidFill>
                  <a:schemeClr val="bg1"/>
                </a:solidFill>
              </a:rPr>
              <a:t>υψηλών</a:t>
            </a:r>
            <a:r>
              <a:rPr lang="el-GR" sz="2000" b="1" dirty="0">
                <a:solidFill>
                  <a:schemeClr val="bg1"/>
                </a:solidFill>
              </a:rPr>
              <a:t> αντιστάσεων αρτηριακό στο </a:t>
            </a:r>
            <a:r>
              <a:rPr lang="el-GR" sz="2000" b="1" u="sng" dirty="0">
                <a:solidFill>
                  <a:schemeClr val="bg1"/>
                </a:solidFill>
              </a:rPr>
              <a:t>χαμηλών</a:t>
            </a:r>
            <a:r>
              <a:rPr lang="el-GR" sz="2000" b="1" dirty="0">
                <a:solidFill>
                  <a:schemeClr val="bg1"/>
                </a:solidFill>
              </a:rPr>
              <a:t> αντιστάσεων φλεβικό σύστημα</a:t>
            </a:r>
            <a:br>
              <a:rPr lang="el-GR" sz="2000" b="1" dirty="0">
                <a:solidFill>
                  <a:schemeClr val="bg1"/>
                </a:solidFill>
              </a:rPr>
            </a:br>
            <a:br>
              <a:rPr lang="el-GR" sz="2000" b="1" dirty="0">
                <a:solidFill>
                  <a:schemeClr val="bg1"/>
                </a:solidFill>
              </a:rPr>
            </a:br>
            <a:r>
              <a:rPr lang="ar-AE" sz="2000" b="1" dirty="0">
                <a:solidFill>
                  <a:schemeClr val="bg1"/>
                </a:solidFill>
              </a:rPr>
              <a:t>۰</a:t>
            </a:r>
            <a:r>
              <a:rPr lang="el-GR" sz="2000" b="1" dirty="0">
                <a:solidFill>
                  <a:schemeClr val="bg1"/>
                </a:solidFill>
              </a:rPr>
              <a:t>Αύξηση φλεβικής επιστροφής</a:t>
            </a:r>
            <a:br>
              <a:rPr lang="el-GR" sz="2000" b="1" dirty="0">
                <a:solidFill>
                  <a:schemeClr val="bg1"/>
                </a:solidFill>
              </a:rPr>
            </a:br>
            <a:r>
              <a:rPr lang="el-GR" sz="20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(</a:t>
            </a:r>
            <a:r>
              <a:rPr lang="el-GR" sz="2000" b="1" dirty="0">
                <a:solidFill>
                  <a:schemeClr val="bg1"/>
                </a:solidFill>
              </a:rPr>
              <a:t>      </a:t>
            </a:r>
            <a:r>
              <a:rPr lang="el-GR" sz="2000" b="1" dirty="0" err="1">
                <a:solidFill>
                  <a:schemeClr val="bg1"/>
                </a:solidFill>
              </a:rPr>
              <a:t>προφόρτιο</a:t>
            </a:r>
            <a:r>
              <a:rPr lang="el-GR" sz="20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)</a:t>
            </a:r>
            <a:r>
              <a:rPr lang="el-GR" sz="2000" b="1" dirty="0">
                <a:solidFill>
                  <a:schemeClr val="bg1"/>
                </a:solidFill>
              </a:rPr>
              <a:t> και καρδιακής παροχής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br>
              <a:rPr lang="el-GR" sz="2000" b="1" dirty="0">
                <a:solidFill>
                  <a:schemeClr val="bg1"/>
                </a:solidFill>
              </a:rPr>
            </a:br>
            <a:r>
              <a:rPr lang="el-GR" sz="2000" b="1" dirty="0">
                <a:solidFill>
                  <a:schemeClr val="bg1"/>
                </a:solidFill>
              </a:rPr>
              <a:t>       Περιφερικών αντιστάσεων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ar-AE" sz="2000" b="1" dirty="0">
                <a:solidFill>
                  <a:schemeClr val="bg1"/>
                </a:solidFill>
              </a:rPr>
              <a:t>۰ </a:t>
            </a:r>
            <a:r>
              <a:rPr lang="el-GR" sz="2000" b="1" dirty="0">
                <a:solidFill>
                  <a:schemeClr val="bg1"/>
                </a:solidFill>
              </a:rPr>
              <a:t>Ενεργοποίηση </a:t>
            </a:r>
            <a:r>
              <a:rPr lang="el-GR" sz="2000" b="1" dirty="0" err="1">
                <a:solidFill>
                  <a:schemeClr val="bg1"/>
                </a:solidFill>
              </a:rPr>
              <a:t>τασεουποδοχέων</a:t>
            </a:r>
            <a:br>
              <a:rPr lang="el-GR" sz="2000" b="1" dirty="0">
                <a:solidFill>
                  <a:schemeClr val="bg1"/>
                </a:solidFill>
              </a:rPr>
            </a:br>
            <a:r>
              <a:rPr lang="ar-AE" sz="2000" b="1" dirty="0">
                <a:solidFill>
                  <a:schemeClr val="bg1"/>
                </a:solidFill>
              </a:rPr>
              <a:t>۰ </a:t>
            </a:r>
            <a:r>
              <a:rPr lang="el-GR" sz="2000" b="1" dirty="0">
                <a:solidFill>
                  <a:schemeClr val="bg1"/>
                </a:solidFill>
              </a:rPr>
              <a:t>Αύξηση συμπαθητικού τόνου</a:t>
            </a:r>
            <a:br>
              <a:rPr lang="el-GR" sz="2000" b="1" dirty="0">
                <a:solidFill>
                  <a:schemeClr val="bg1"/>
                </a:solidFill>
              </a:rPr>
            </a:br>
            <a:r>
              <a:rPr lang="el-GR" sz="2000" b="1" dirty="0">
                <a:solidFill>
                  <a:schemeClr val="bg1"/>
                </a:solidFill>
              </a:rPr>
              <a:t>  </a:t>
            </a:r>
            <a:r>
              <a:rPr lang="ar-AE" sz="2000" b="1" dirty="0">
                <a:solidFill>
                  <a:schemeClr val="bg1"/>
                </a:solidFill>
              </a:rPr>
              <a:t>۰</a:t>
            </a:r>
            <a:r>
              <a:rPr lang="el-GR" sz="2000" b="1" dirty="0">
                <a:solidFill>
                  <a:schemeClr val="bg1"/>
                </a:solidFill>
              </a:rPr>
              <a:t> </a:t>
            </a:r>
            <a:r>
              <a:rPr lang="el-GR" sz="2000" b="1" dirty="0" err="1">
                <a:solidFill>
                  <a:schemeClr val="bg1"/>
                </a:solidFill>
              </a:rPr>
              <a:t>Συσπαστικότητας</a:t>
            </a:r>
            <a:br>
              <a:rPr lang="el-GR" sz="2000" dirty="0">
                <a:solidFill>
                  <a:schemeClr val="bg1"/>
                </a:solidFill>
              </a:rPr>
            </a:br>
            <a:endParaRPr lang="en-US" sz="3600" b="1" dirty="0">
              <a:solidFill>
                <a:srgbClr val="FFFFFF"/>
              </a:solidFill>
            </a:endParaRPr>
          </a:p>
        </p:txBody>
      </p:sp>
      <p:pic>
        <p:nvPicPr>
          <p:cNvPr id="4" name="Εικόνα 3" descr="Εικόνα που περιέχει κείμενο, αγώνισμα στίβου, άθλημα&#10;&#10;Περιγραφή που δημιουργήθηκε αυτόματα">
            <a:extLst>
              <a:ext uri="{FF2B5EF4-FFF2-40B4-BE49-F238E27FC236}">
                <a16:creationId xmlns:a16="http://schemas.microsoft.com/office/drawing/2014/main" id="{F0B758A4-2BA1-48DF-9B8C-F516D74381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139" y="643466"/>
            <a:ext cx="3731054" cy="5568739"/>
          </a:xfrm>
          <a:prstGeom prst="rect">
            <a:avLst/>
          </a:prstGeom>
        </p:spPr>
      </p:pic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id="{AEE1C24D-0310-4336-BAE1-E822DCAD874A}"/>
              </a:ext>
            </a:extLst>
          </p:cNvPr>
          <p:cNvCxnSpPr>
            <a:cxnSpLocks/>
          </p:cNvCxnSpPr>
          <p:nvPr/>
        </p:nvCxnSpPr>
        <p:spPr>
          <a:xfrm flipH="1">
            <a:off x="1556425" y="2645922"/>
            <a:ext cx="457200" cy="18482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82638D3-D040-4E70-AE84-039CAB087253}"/>
              </a:ext>
            </a:extLst>
          </p:cNvPr>
          <p:cNvSpPr txBox="1"/>
          <p:nvPr/>
        </p:nvSpPr>
        <p:spPr>
          <a:xfrm>
            <a:off x="568375" y="162526"/>
            <a:ext cx="4533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solidFill>
                  <a:srgbClr val="00B050"/>
                </a:solidFill>
              </a:rPr>
              <a:t>Επίδραση </a:t>
            </a:r>
            <a:r>
              <a:rPr lang="en-US" sz="3600" dirty="0">
                <a:solidFill>
                  <a:srgbClr val="00B050"/>
                </a:solidFill>
              </a:rPr>
              <a:t>AVFs</a:t>
            </a:r>
            <a:r>
              <a:rPr lang="el-GR" sz="3600" dirty="0">
                <a:solidFill>
                  <a:srgbClr val="00B050"/>
                </a:solidFill>
              </a:rPr>
              <a:t> στη καρδιακή λειτουργία</a:t>
            </a:r>
            <a:endParaRPr lang="en-US" sz="3600" dirty="0"/>
          </a:p>
        </p:txBody>
      </p:sp>
      <p:cxnSp>
        <p:nvCxnSpPr>
          <p:cNvPr id="6" name="Ευθύγραμμο βέλος σύνδεσης 5">
            <a:extLst>
              <a:ext uri="{FF2B5EF4-FFF2-40B4-BE49-F238E27FC236}">
                <a16:creationId xmlns:a16="http://schemas.microsoft.com/office/drawing/2014/main" id="{9F8E013D-B856-46D5-A308-5986DBF28C6C}"/>
              </a:ext>
            </a:extLst>
          </p:cNvPr>
          <p:cNvCxnSpPr>
            <a:cxnSpLocks/>
          </p:cNvCxnSpPr>
          <p:nvPr/>
        </p:nvCxnSpPr>
        <p:spPr>
          <a:xfrm flipV="1">
            <a:off x="1057890" y="3103123"/>
            <a:ext cx="0" cy="23261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ύγραμμο βέλος σύνδεσης 13">
            <a:extLst>
              <a:ext uri="{FF2B5EF4-FFF2-40B4-BE49-F238E27FC236}">
                <a16:creationId xmlns:a16="http://schemas.microsoft.com/office/drawing/2014/main" id="{6A7EEDA4-4B8F-4C4D-AA94-0D04CAE8029C}"/>
              </a:ext>
            </a:extLst>
          </p:cNvPr>
          <p:cNvCxnSpPr>
            <a:cxnSpLocks/>
          </p:cNvCxnSpPr>
          <p:nvPr/>
        </p:nvCxnSpPr>
        <p:spPr>
          <a:xfrm>
            <a:off x="1065193" y="3598068"/>
            <a:ext cx="0" cy="23787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1A5B07D-3FD2-4866-8D41-436BB1E8F6C9}"/>
              </a:ext>
            </a:extLst>
          </p:cNvPr>
          <p:cNvSpPr txBox="1"/>
          <p:nvPr/>
        </p:nvSpPr>
        <p:spPr>
          <a:xfrm>
            <a:off x="4268017" y="2986390"/>
            <a:ext cx="1918774" cy="52322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00B050"/>
                </a:solidFill>
              </a:rPr>
              <a:t>Αύξηση </a:t>
            </a:r>
            <a:r>
              <a:rPr lang="en-US" sz="2800" b="1" dirty="0">
                <a:solidFill>
                  <a:srgbClr val="00B050"/>
                </a:solidFill>
              </a:rPr>
              <a:t>CO</a:t>
            </a:r>
          </a:p>
        </p:txBody>
      </p:sp>
    </p:spTree>
    <p:extLst>
      <p:ext uri="{BB962C8B-B14F-4D97-AF65-F5344CB8AC3E}">
        <p14:creationId xmlns:p14="http://schemas.microsoft.com/office/powerpoint/2010/main" val="3758723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CBFE501-E736-4B4F-AD8A-8BC760B76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l-GR" sz="3600" dirty="0">
                <a:solidFill>
                  <a:srgbClr val="FFFFFF"/>
                </a:solidFill>
              </a:rPr>
              <a:t>Επίδραση </a:t>
            </a:r>
            <a:r>
              <a:rPr lang="en-US" sz="3600" dirty="0">
                <a:solidFill>
                  <a:srgbClr val="00B050"/>
                </a:solidFill>
              </a:rPr>
              <a:t>AVF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l-GR" sz="3600" dirty="0">
                <a:solidFill>
                  <a:srgbClr val="FFFFFF"/>
                </a:solidFill>
              </a:rPr>
              <a:t>στο καρδιαγγειακό σύστημα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4" name="Εικόνα 3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9AA26B7-2A38-4FFC-95DC-AEAF6A98F3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555" y="1044009"/>
            <a:ext cx="7782128" cy="45525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FCFD9E-A867-471C-8956-E498E5B2F486}"/>
              </a:ext>
            </a:extLst>
          </p:cNvPr>
          <p:cNvSpPr txBox="1"/>
          <p:nvPr/>
        </p:nvSpPr>
        <p:spPr>
          <a:xfrm>
            <a:off x="1468877" y="262647"/>
            <a:ext cx="9202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dirty="0">
                <a:solidFill>
                  <a:srgbClr val="00B050"/>
                </a:solidFill>
              </a:rPr>
              <a:t>Χρονολογική σειρά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53BB23-62D2-4BA9-A756-01F2D696293F}"/>
              </a:ext>
            </a:extLst>
          </p:cNvPr>
          <p:cNvSpPr txBox="1"/>
          <p:nvPr/>
        </p:nvSpPr>
        <p:spPr>
          <a:xfrm>
            <a:off x="5987305" y="5719085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accent2"/>
                </a:solidFill>
              </a:rPr>
              <a:t>Πτώση Αρτηριακής Πίεσης, κυρίως της διαστολικής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CD67EF-531F-4D8D-82E1-17AD489D844B}"/>
              </a:ext>
            </a:extLst>
          </p:cNvPr>
          <p:cNvSpPr txBox="1"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0" i="0" dirty="0" err="1">
                <a:solidFill>
                  <a:schemeClr val="bg1"/>
                </a:solidFill>
                <a:effectLst/>
                <a:latin typeface="BlinkMacSystemFont"/>
              </a:rPr>
              <a:t>Aala</a:t>
            </a:r>
            <a:r>
              <a:rPr lang="en-US" b="0" i="0" dirty="0">
                <a:solidFill>
                  <a:schemeClr val="bg1"/>
                </a:solidFill>
                <a:effectLst/>
                <a:latin typeface="BlinkMacSystemFont"/>
              </a:rPr>
              <a:t> A et al. High-Output Cardiac Failure and Coronary Steal With an Arteriovenous Fistula. Am J Kidney Dis. 2018 Jun;71(6):896-903.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427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37D8C7-25F6-4CE6-8DEA-85CEB73C8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rgbClr val="00B050"/>
                </a:solidFill>
              </a:rPr>
              <a:t>Σχέση </a:t>
            </a:r>
            <a:r>
              <a:rPr lang="en-US" dirty="0" err="1">
                <a:solidFill>
                  <a:srgbClr val="00B050"/>
                </a:solidFill>
              </a:rPr>
              <a:t>Qa</a:t>
            </a:r>
            <a:r>
              <a:rPr lang="el-GR" dirty="0">
                <a:solidFill>
                  <a:srgbClr val="00B050"/>
                </a:solidFill>
              </a:rPr>
              <a:t> και </a:t>
            </a:r>
            <a:r>
              <a:rPr lang="en-US" dirty="0">
                <a:solidFill>
                  <a:srgbClr val="00B050"/>
                </a:solidFill>
              </a:rPr>
              <a:t>CO</a:t>
            </a: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89B9821B-964A-4A20-ABA4-D16345D4FE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149" y="1690688"/>
            <a:ext cx="5972023" cy="435133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BB9853-C83C-46E3-874E-4B5CAC98EEC1}"/>
              </a:ext>
            </a:extLst>
          </p:cNvPr>
          <p:cNvSpPr txBox="1"/>
          <p:nvPr/>
        </p:nvSpPr>
        <p:spPr>
          <a:xfrm>
            <a:off x="1" y="6169709"/>
            <a:ext cx="12191999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it-IT" sz="1800" b="0" i="0" u="none" strike="noStrike" baseline="0" dirty="0">
                <a:solidFill>
                  <a:schemeClr val="bg1"/>
                </a:solidFill>
                <a:latin typeface="AdvTTa9c1b374"/>
              </a:rPr>
              <a:t>Basile C et al. </a:t>
            </a:r>
            <a:r>
              <a:rPr lang="en-US" sz="1800" b="0" i="0" u="none" strike="noStrike" baseline="0" dirty="0">
                <a:solidFill>
                  <a:schemeClr val="bg1"/>
                </a:solidFill>
                <a:latin typeface="AdvTTa9c1b374"/>
              </a:rPr>
              <a:t>The relationship between flow of arteriovenous fistula and cardiac output in </a:t>
            </a:r>
            <a:r>
              <a:rPr lang="en-US" sz="1800" b="0" i="0" u="none" strike="noStrike" baseline="0" dirty="0" err="1">
                <a:solidFill>
                  <a:schemeClr val="bg1"/>
                </a:solidFill>
                <a:latin typeface="AdvTTa9c1b374"/>
              </a:rPr>
              <a:t>haemodialysis</a:t>
            </a:r>
            <a:r>
              <a:rPr lang="en-US" sz="1800" b="0" i="0" u="none" strike="noStrike" baseline="0" dirty="0">
                <a:solidFill>
                  <a:schemeClr val="bg1"/>
                </a:solidFill>
                <a:latin typeface="AdvTTa9c1b374"/>
              </a:rPr>
              <a:t> patients. </a:t>
            </a:r>
            <a:r>
              <a:rPr lang="en-US" sz="1800" b="0" i="0" u="none" strike="noStrike" baseline="0" dirty="0">
                <a:solidFill>
                  <a:schemeClr val="bg1"/>
                </a:solidFill>
                <a:latin typeface="AdvTTeb5f0e55.I"/>
              </a:rPr>
              <a:t>Nephrol Dial Transplant</a:t>
            </a:r>
            <a:r>
              <a:rPr lang="en-US" sz="1800" b="0" i="0" u="none" strike="noStrike" baseline="0" dirty="0">
                <a:solidFill>
                  <a:schemeClr val="bg1"/>
                </a:solidFill>
                <a:latin typeface="AdvTTa9c1b374"/>
              </a:rPr>
              <a:t>. 2008;23:282-287.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44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03D319-94A7-43EA-8453-4BAF35B50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B050"/>
                </a:solidFill>
              </a:rPr>
              <a:t>Επίδραση </a:t>
            </a:r>
            <a:r>
              <a:rPr lang="en-US" dirty="0">
                <a:solidFill>
                  <a:srgbClr val="00B050"/>
                </a:solidFill>
              </a:rPr>
              <a:t>AVFs</a:t>
            </a:r>
            <a:r>
              <a:rPr lang="el-GR" dirty="0">
                <a:solidFill>
                  <a:srgbClr val="00B050"/>
                </a:solidFill>
              </a:rPr>
              <a:t> στη καρδιακή λειτουργία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0F45CCA-7CDA-4BDF-A9FF-2122447CD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Πρόκληση ή επιδείνωση καρδιακών παθήσεων: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Συμφορητική καρδιακή ανεπάρκεια (</a:t>
            </a:r>
            <a:r>
              <a:rPr lang="en-US" dirty="0">
                <a:solidFill>
                  <a:schemeClr val="bg1"/>
                </a:solidFill>
              </a:rPr>
              <a:t>CHF)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Υπερτροφία αριστερής κοιλίας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Πνευμονική υπέρταση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Δυσλειτουργία δεξιάς κοιλίας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Στεφανιαία νόσος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Βαλβιδική δυσλειτουργία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9DABD6-971B-46B2-AF11-0C91C661B96B}"/>
              </a:ext>
            </a:extLst>
          </p:cNvPr>
          <p:cNvSpPr txBox="1"/>
          <p:nvPr/>
        </p:nvSpPr>
        <p:spPr>
          <a:xfrm>
            <a:off x="0" y="6169709"/>
            <a:ext cx="121920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0" i="0" dirty="0" err="1">
                <a:solidFill>
                  <a:schemeClr val="bg1"/>
                </a:solidFill>
                <a:effectLst/>
                <a:latin typeface="BlinkMacSystemFont"/>
              </a:rPr>
              <a:t>Alkhouli</a:t>
            </a:r>
            <a:r>
              <a:rPr lang="en-US" b="0" i="0" dirty="0">
                <a:solidFill>
                  <a:schemeClr val="bg1"/>
                </a:solidFill>
                <a:effectLst/>
                <a:latin typeface="BlinkMacSystemFont"/>
              </a:rPr>
              <a:t> M et al. Cardiac complications of arteriovenous fistulas in patients with end-stage renal disease.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BlinkMacSystemFont"/>
              </a:rPr>
              <a:t>Nefrologia</a:t>
            </a:r>
            <a:r>
              <a:rPr lang="en-US" b="0" i="0" dirty="0">
                <a:solidFill>
                  <a:schemeClr val="bg1"/>
                </a:solidFill>
                <a:effectLst/>
                <a:latin typeface="BlinkMacSystemFont"/>
              </a:rPr>
              <a:t>. 2015;35(3):234-45.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41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DBD36E-8E51-4479-BE80-A8B370C68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1. </a:t>
            </a:r>
            <a:r>
              <a:rPr lang="el-GR" dirty="0">
                <a:solidFill>
                  <a:srgbClr val="00B050"/>
                </a:solidFill>
              </a:rPr>
              <a:t>Συμφορητική καρδιακή ανεπάρκεια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51F5CBE-E0C7-4899-9157-51AEDEBAB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>
                <a:solidFill>
                  <a:schemeClr val="bg1"/>
                </a:solidFill>
              </a:rPr>
              <a:t>35-40% των </a:t>
            </a:r>
            <a:r>
              <a:rPr lang="el-GR" dirty="0" err="1">
                <a:solidFill>
                  <a:schemeClr val="bg1"/>
                </a:solidFill>
              </a:rPr>
              <a:t>αιμοκαθαιρόμενων</a:t>
            </a:r>
            <a:r>
              <a:rPr lang="el-GR" dirty="0">
                <a:solidFill>
                  <a:schemeClr val="bg1"/>
                </a:solidFill>
              </a:rPr>
              <a:t> έχουν κλινική ή </a:t>
            </a:r>
            <a:r>
              <a:rPr lang="el-GR" dirty="0" err="1">
                <a:solidFill>
                  <a:schemeClr val="bg1"/>
                </a:solidFill>
              </a:rPr>
              <a:t>υποκλινική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CHF</a:t>
            </a:r>
            <a:r>
              <a:rPr lang="el-GR" dirty="0">
                <a:solidFill>
                  <a:schemeClr val="bg1"/>
                </a:solidFill>
              </a:rPr>
              <a:t>, όταν εντάσσονται σε </a:t>
            </a:r>
            <a:r>
              <a:rPr lang="en-US" dirty="0">
                <a:solidFill>
                  <a:schemeClr val="bg1"/>
                </a:solidFill>
              </a:rPr>
              <a:t>HD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l-GR" dirty="0">
                <a:solidFill>
                  <a:schemeClr val="bg1"/>
                </a:solidFill>
              </a:rPr>
              <a:t>Σε μελέτες με </a:t>
            </a:r>
            <a:r>
              <a:rPr lang="en-US" dirty="0">
                <a:solidFill>
                  <a:schemeClr val="bg1"/>
                </a:solidFill>
              </a:rPr>
              <a:t>U/S </a:t>
            </a:r>
            <a:r>
              <a:rPr lang="el-GR" dirty="0">
                <a:solidFill>
                  <a:schemeClr val="bg1"/>
                </a:solidFill>
              </a:rPr>
              <a:t>καρδιάς: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AVF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l-GR" dirty="0">
                <a:solidFill>
                  <a:schemeClr val="bg1"/>
                </a:solidFill>
              </a:rPr>
              <a:t> διαστάσεων αριστερής κοιλίας </a:t>
            </a:r>
            <a:r>
              <a:rPr lang="en-US" dirty="0">
                <a:solidFill>
                  <a:schemeClr val="bg1"/>
                </a:solidFill>
              </a:rPr>
              <a:t>(LVEDD)</a:t>
            </a:r>
            <a:endParaRPr lang="el-GR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dirty="0">
                <a:solidFill>
                  <a:schemeClr val="bg1"/>
                </a:solidFill>
              </a:rPr>
              <a:t>             </a:t>
            </a:r>
            <a:r>
              <a:rPr lang="el-GR" dirty="0" err="1">
                <a:solidFill>
                  <a:schemeClr val="bg1"/>
                </a:solidFill>
              </a:rPr>
              <a:t>συσπαστικότητα</a:t>
            </a:r>
            <a:endParaRPr lang="el-GR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dirty="0">
                <a:solidFill>
                  <a:schemeClr val="bg1"/>
                </a:solidFill>
              </a:rPr>
              <a:t>             όγκο παλμού (</a:t>
            </a:r>
            <a:r>
              <a:rPr lang="en-US" dirty="0">
                <a:solidFill>
                  <a:schemeClr val="bg1"/>
                </a:solidFill>
              </a:rPr>
              <a:t>stroke volume</a:t>
            </a:r>
            <a:r>
              <a:rPr lang="el-GR" dirty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             </a:t>
            </a:r>
            <a:r>
              <a:rPr lang="el-GR" dirty="0">
                <a:solidFill>
                  <a:schemeClr val="bg1"/>
                </a:solidFill>
              </a:rPr>
              <a:t>καρδιακή παροχή (15-20%)</a:t>
            </a:r>
          </a:p>
          <a:p>
            <a:pPr>
              <a:buNone/>
            </a:pPr>
            <a:r>
              <a:rPr lang="el-GR" dirty="0">
                <a:solidFill>
                  <a:schemeClr val="bg1"/>
                </a:solidFill>
              </a:rPr>
              <a:t>             </a:t>
            </a:r>
            <a:r>
              <a:rPr lang="el-GR" dirty="0" err="1">
                <a:solidFill>
                  <a:schemeClr val="bg1"/>
                </a:solidFill>
              </a:rPr>
              <a:t>τελοδιαστολική</a:t>
            </a:r>
            <a:r>
              <a:rPr lang="el-GR" dirty="0">
                <a:solidFill>
                  <a:schemeClr val="bg1"/>
                </a:solidFill>
              </a:rPr>
              <a:t> πίεση </a:t>
            </a:r>
            <a:r>
              <a:rPr lang="en-US" dirty="0">
                <a:solidFill>
                  <a:schemeClr val="bg1"/>
                </a:solidFill>
              </a:rPr>
              <a:t>LV (5-10%)</a:t>
            </a:r>
            <a:endParaRPr lang="el-GR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id="{FD70C4B5-42BA-485B-B9B4-9D2EAEEF75DD}"/>
              </a:ext>
            </a:extLst>
          </p:cNvPr>
          <p:cNvCxnSpPr/>
          <p:nvPr/>
        </p:nvCxnSpPr>
        <p:spPr>
          <a:xfrm flipV="1">
            <a:off x="1887166" y="3613826"/>
            <a:ext cx="0" cy="27723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ύγραμμο βέλος σύνδεσης 5">
            <a:extLst>
              <a:ext uri="{FF2B5EF4-FFF2-40B4-BE49-F238E27FC236}">
                <a16:creationId xmlns:a16="http://schemas.microsoft.com/office/drawing/2014/main" id="{D440FF83-AE28-47AE-8927-0F7965862051}"/>
              </a:ext>
            </a:extLst>
          </p:cNvPr>
          <p:cNvCxnSpPr/>
          <p:nvPr/>
        </p:nvCxnSpPr>
        <p:spPr>
          <a:xfrm flipV="1">
            <a:off x="1887166" y="4058056"/>
            <a:ext cx="0" cy="27723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C5C14713-FBDC-47D7-851A-40513054CD3F}"/>
              </a:ext>
            </a:extLst>
          </p:cNvPr>
          <p:cNvCxnSpPr/>
          <p:nvPr/>
        </p:nvCxnSpPr>
        <p:spPr>
          <a:xfrm flipV="1">
            <a:off x="1887166" y="4544438"/>
            <a:ext cx="0" cy="27723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>
            <a:extLst>
              <a:ext uri="{FF2B5EF4-FFF2-40B4-BE49-F238E27FC236}">
                <a16:creationId xmlns:a16="http://schemas.microsoft.com/office/drawing/2014/main" id="{5435AE6C-8816-46AF-9ECB-303C99C50B3C}"/>
              </a:ext>
            </a:extLst>
          </p:cNvPr>
          <p:cNvCxnSpPr/>
          <p:nvPr/>
        </p:nvCxnSpPr>
        <p:spPr>
          <a:xfrm flipV="1">
            <a:off x="1887166" y="4982183"/>
            <a:ext cx="0" cy="27723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>
            <a:extLst>
              <a:ext uri="{FF2B5EF4-FFF2-40B4-BE49-F238E27FC236}">
                <a16:creationId xmlns:a16="http://schemas.microsoft.com/office/drawing/2014/main" id="{537B61E7-7DDC-4A24-9821-27377D7D7079}"/>
              </a:ext>
            </a:extLst>
          </p:cNvPr>
          <p:cNvCxnSpPr/>
          <p:nvPr/>
        </p:nvCxnSpPr>
        <p:spPr>
          <a:xfrm flipV="1">
            <a:off x="1857983" y="5478294"/>
            <a:ext cx="0" cy="27723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EDD484B-5E58-4902-9BB4-EB05201B488F}"/>
              </a:ext>
            </a:extLst>
          </p:cNvPr>
          <p:cNvSpPr txBox="1"/>
          <p:nvPr/>
        </p:nvSpPr>
        <p:spPr>
          <a:xfrm>
            <a:off x="0" y="6169709"/>
            <a:ext cx="121920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0" i="0" dirty="0" err="1">
                <a:solidFill>
                  <a:schemeClr val="bg1"/>
                </a:solidFill>
                <a:effectLst/>
                <a:latin typeface="BlinkMacSystemFont"/>
              </a:rPr>
              <a:t>Alkhouli</a:t>
            </a:r>
            <a:r>
              <a:rPr lang="en-US" b="0" i="0" dirty="0">
                <a:solidFill>
                  <a:schemeClr val="bg1"/>
                </a:solidFill>
                <a:effectLst/>
                <a:latin typeface="BlinkMacSystemFont"/>
              </a:rPr>
              <a:t> M et al. Cardiac complications of arteriovenous fistulas in patients with end-stage renal disease.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BlinkMacSystemFont"/>
              </a:rPr>
              <a:t>Nefrologia</a:t>
            </a:r>
            <a:r>
              <a:rPr lang="en-US" b="0" i="0" dirty="0">
                <a:solidFill>
                  <a:schemeClr val="bg1"/>
                </a:solidFill>
                <a:effectLst/>
                <a:latin typeface="BlinkMacSystemFont"/>
              </a:rPr>
              <a:t>. 2015;35(3):234-45.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Εικόνα 10" descr="Coronary artery fistula Information | Mount Sinai - New York">
            <a:extLst>
              <a:ext uri="{FF2B5EF4-FFF2-40B4-BE49-F238E27FC236}">
                <a16:creationId xmlns:a16="http://schemas.microsoft.com/office/drawing/2014/main" id="{0BC7534D-5B35-409A-B47F-6AFF8AE923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519" y="2563579"/>
            <a:ext cx="3810000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374321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2495</TotalTime>
  <Words>1773</Words>
  <Application>Microsoft Office PowerPoint</Application>
  <PresentationFormat>Ευρεία οθόνη</PresentationFormat>
  <Paragraphs>168</Paragraphs>
  <Slides>26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36" baseType="lpstr">
      <vt:lpstr>AdvGulliv-R</vt:lpstr>
      <vt:lpstr>AdvOT1ef757c0</vt:lpstr>
      <vt:lpstr>AdvTTa9c1b374</vt:lpstr>
      <vt:lpstr>AdvTTeb5f0e55.I</vt:lpstr>
      <vt:lpstr>Arial</vt:lpstr>
      <vt:lpstr>BlinkMacSystemFont</vt:lpstr>
      <vt:lpstr>Caecilia-Roman</vt:lpstr>
      <vt:lpstr>Calibri</vt:lpstr>
      <vt:lpstr>Calibri Light</vt:lpstr>
      <vt:lpstr>Θέμα του Office</vt:lpstr>
      <vt:lpstr>Επίδραση της αγγειακής προσπέλασης στην καρδιακή λειτουργία</vt:lpstr>
      <vt:lpstr>ESRD και Καρδιαγγειακό σύστημα</vt:lpstr>
      <vt:lpstr>AVFs και καρδιακή λειτουργία</vt:lpstr>
      <vt:lpstr>Προοδευτική αύξηση της ροής</vt:lpstr>
      <vt:lpstr>Ροή αίματος (shunt) από υψηλών αντιστάσεων αρτηριακό στο χαμηλών αντιστάσεων φλεβικό σύστημα  ۰Αύξηση φλεβικής επιστροφής  (      προφόρτιο ) και καρδιακής παροχής         Περιφερικών αντιστάσεων ۰ Ενεργοποίηση τασεουποδοχέων ۰ Αύξηση συμπαθητικού τόνου   ۰ Συσπαστικότητας </vt:lpstr>
      <vt:lpstr>Επίδραση AVF στο καρδιαγγειακό σύστημα</vt:lpstr>
      <vt:lpstr>Σχέση Qa και CO</vt:lpstr>
      <vt:lpstr>Επίδραση AVFs στη καρδιακή λειτουργία</vt:lpstr>
      <vt:lpstr>1. Συμφορητική καρδιακή ανεπάρκεια</vt:lpstr>
      <vt:lpstr>Επιδείνωση CHF μετά AVF</vt:lpstr>
      <vt:lpstr>Επιδείνωση CHF μετά AVF</vt:lpstr>
      <vt:lpstr> De novo CHF μετά AVF</vt:lpstr>
      <vt:lpstr>2. AVFs και Υπερτροφία αριστερής κοιλίας</vt:lpstr>
      <vt:lpstr>Αύξηση μυοκαρδιακής 7.4gr μάζας σε 6 βδ. (Qa&gt;600ml/min) </vt:lpstr>
      <vt:lpstr>3. ESRD και πνευμονική υπέρταση</vt:lpstr>
      <vt:lpstr>3. AVFs και πνευμονική υπέρταση</vt:lpstr>
      <vt:lpstr>3. AVFs και πνευμονική υπέρταση</vt:lpstr>
      <vt:lpstr>Επεμβάσεις μείωσης της Qa</vt:lpstr>
      <vt:lpstr>Παρουσίαση του PowerPoint</vt:lpstr>
      <vt:lpstr>High risk υπο-όμαδα </vt:lpstr>
      <vt:lpstr>Επεμβάσεις μείωσης ροής</vt:lpstr>
      <vt:lpstr>Επεμβάσεις μείωσης ροής</vt:lpstr>
      <vt:lpstr>Banding</vt:lpstr>
      <vt:lpstr>Αποτελέσματα μείωσης ροής</vt:lpstr>
      <vt:lpstr>Ασθενείς με CHF</vt:lpstr>
      <vt:lpstr>Συμπέρασμα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ar810</dc:creator>
  <cp:lastModifiedBy>ar810</cp:lastModifiedBy>
  <cp:revision>319</cp:revision>
  <dcterms:created xsi:type="dcterms:W3CDTF">2022-03-24T17:20:18Z</dcterms:created>
  <dcterms:modified xsi:type="dcterms:W3CDTF">2022-04-19T15:09:27Z</dcterms:modified>
</cp:coreProperties>
</file>