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7"/>
  </p:notesMasterIdLst>
  <p:sldIdLst>
    <p:sldId id="261" r:id="rId2"/>
    <p:sldId id="769" r:id="rId3"/>
    <p:sldId id="742" r:id="rId4"/>
    <p:sldId id="793" r:id="rId5"/>
    <p:sldId id="722" r:id="rId6"/>
    <p:sldId id="739" r:id="rId7"/>
    <p:sldId id="726" r:id="rId8"/>
    <p:sldId id="740" r:id="rId9"/>
    <p:sldId id="758" r:id="rId10"/>
    <p:sldId id="727" r:id="rId11"/>
    <p:sldId id="749" r:id="rId12"/>
    <p:sldId id="767" r:id="rId13"/>
    <p:sldId id="780" r:id="rId14"/>
    <p:sldId id="770" r:id="rId15"/>
    <p:sldId id="735" r:id="rId16"/>
    <p:sldId id="768" r:id="rId17"/>
    <p:sldId id="781" r:id="rId18"/>
    <p:sldId id="796" r:id="rId19"/>
    <p:sldId id="771" r:id="rId20"/>
    <p:sldId id="782" r:id="rId21"/>
    <p:sldId id="772" r:id="rId22"/>
    <p:sldId id="783" r:id="rId23"/>
    <p:sldId id="766" r:id="rId24"/>
    <p:sldId id="729" r:id="rId25"/>
    <p:sldId id="776" r:id="rId26"/>
    <p:sldId id="787" r:id="rId27"/>
    <p:sldId id="730" r:id="rId28"/>
    <p:sldId id="777" r:id="rId29"/>
    <p:sldId id="786" r:id="rId30"/>
    <p:sldId id="734" r:id="rId31"/>
    <p:sldId id="731" r:id="rId32"/>
    <p:sldId id="785" r:id="rId33"/>
    <p:sldId id="784" r:id="rId34"/>
    <p:sldId id="741" r:id="rId35"/>
    <p:sldId id="798" r:id="rId36"/>
    <p:sldId id="736" r:id="rId37"/>
    <p:sldId id="737" r:id="rId38"/>
    <p:sldId id="794" r:id="rId39"/>
    <p:sldId id="788" r:id="rId40"/>
    <p:sldId id="789" r:id="rId41"/>
    <p:sldId id="795" r:id="rId42"/>
    <p:sldId id="790" r:id="rId43"/>
    <p:sldId id="791" r:id="rId44"/>
    <p:sldId id="778" r:id="rId45"/>
    <p:sldId id="738" r:id="rId46"/>
  </p:sldIdLst>
  <p:sldSz cx="9144000" cy="5143500" type="screen16x9"/>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AF6"/>
    <a:srgbClr val="0836F8"/>
    <a:srgbClr val="FFFFFF"/>
    <a:srgbClr val="FEF4E2"/>
    <a:srgbClr val="FDFD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4587" autoAdjust="0"/>
    <p:restoredTop sz="95097" autoAdjust="0"/>
  </p:normalViewPr>
  <p:slideViewPr>
    <p:cSldViewPr>
      <p:cViewPr varScale="1">
        <p:scale>
          <a:sx n="109" d="100"/>
          <a:sy n="109" d="100"/>
        </p:scale>
        <p:origin x="125" y="101"/>
      </p:cViewPr>
      <p:guideLst>
        <p:guide orient="horz" pos="162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10"/>
    </p:cViewPr>
  </p:sorterViewPr>
  <p:notesViewPr>
    <p:cSldViewPr>
      <p:cViewPr varScale="1">
        <p:scale>
          <a:sx n="88" d="100"/>
          <a:sy n="88" d="100"/>
        </p:scale>
        <p:origin x="-382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53A354-8499-4283-8480-083AA9EDD673}" type="datetimeFigureOut">
              <a:rPr lang="el-GR" smtClean="0"/>
              <a:pPr/>
              <a:t>31/5/2025</a:t>
            </a:fld>
            <a:endParaRPr lang="el-GR"/>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90C6E-BF7F-42C0-A5CA-B2F0DBE40763}" type="slidenum">
              <a:rPr lang="el-GR" smtClean="0"/>
              <a:pPr/>
              <a:t>‹#›</a:t>
            </a:fld>
            <a:endParaRPr lang="el-GR"/>
          </a:p>
        </p:txBody>
      </p:sp>
    </p:spTree>
    <p:extLst>
      <p:ext uri="{BB962C8B-B14F-4D97-AF65-F5344CB8AC3E}">
        <p14:creationId xmlns:p14="http://schemas.microsoft.com/office/powerpoint/2010/main" xmlns="" val="241641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0A90C6E-BF7F-42C0-A5CA-B2F0DBE40763}"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0A90C6E-BF7F-42C0-A5CA-B2F0DBE40763}" type="slidenum">
              <a:rPr lang="el-GR" smtClean="0"/>
              <a:pPr/>
              <a:t>31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597822"/>
            <a:ext cx="7772401" cy="1102519"/>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05980"/>
            <a:ext cx="2057400" cy="4388644"/>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1" y="205980"/>
            <a:ext cx="6019799" cy="4388644"/>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2" y="3305176"/>
            <a:ext cx="7772401" cy="1021556"/>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2" y="2180037"/>
            <a:ext cx="7772401"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2"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5" y="204787"/>
            <a:ext cx="3008312" cy="871538"/>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5" y="204791"/>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5" y="1076328"/>
            <a:ext cx="3008312"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3600452"/>
            <a:ext cx="5486400" cy="425054"/>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459582"/>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6553201" y="4767265"/>
            <a:ext cx="2133600" cy="273844"/>
          </a:xfrm>
          <a:prstGeom prst="rect">
            <a:avLst/>
          </a:prstGeom>
        </p:spPr>
        <p:txBody>
          <a:bodyPr/>
          <a:lstStyle/>
          <a:p>
            <a:fld id="{D3F1D1C4-C2D9-4231-9FB2-B2D9D97AA41D}" type="slidenum">
              <a:rPr lang="el-GR" smtClean="0">
                <a:solidFill>
                  <a:prstClr val="black"/>
                </a:solidFill>
              </a:rPr>
              <a:pPr/>
              <a:t>‹#›</a:t>
            </a:fld>
            <a:endParaRPr lang="el-GR">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0E5">
            <a:alpha val="34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1" y="205979"/>
            <a:ext cx="8229600" cy="85725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1" y="1200151"/>
            <a:ext cx="8229600" cy="3394472"/>
          </a:xfrm>
          <a:prstGeom prst="rect">
            <a:avLst/>
          </a:prstGeom>
        </p:spPr>
        <p:txBody>
          <a:bodyPr vert="horz" lIns="91440" tIns="45720" rIns="91440" bIns="45720" rtlCol="0">
            <a:normAutofit/>
          </a:bodyPr>
          <a:lstStyle/>
          <a:p>
            <a:pPr lvl="0"/>
            <a:r>
              <a:rPr lang="el-GR" dirty="0"/>
              <a:t>Κάντε κλικ για να επεξεργαστείτε τα στυλ κειμένου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3 - Θέση ημερομηνίας"/>
          <p:cNvSpPr>
            <a:spLocks noGrp="1"/>
          </p:cNvSpPr>
          <p:nvPr>
            <p:ph type="dt" sz="half" idx="2"/>
          </p:nvPr>
        </p:nvSpPr>
        <p:spPr>
          <a:xfrm>
            <a:off x="457201" y="47672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solidFill>
                  <a:prstClr val="black">
                    <a:tint val="75000"/>
                  </a:prstClr>
                </a:solidFill>
              </a:rPr>
              <a:pPr/>
              <a:t>31/5/2025</a:t>
            </a:fld>
            <a:endParaRPr lang="el-GR">
              <a:solidFill>
                <a:prstClr val="black">
                  <a:tint val="75000"/>
                </a:prstClr>
              </a:solidFill>
            </a:endParaRPr>
          </a:p>
        </p:txBody>
      </p:sp>
      <p:sp>
        <p:nvSpPr>
          <p:cNvPr id="5" name="4 - Θέση υποσέλιδου"/>
          <p:cNvSpPr>
            <a:spLocks noGrp="1"/>
          </p:cNvSpPr>
          <p:nvPr>
            <p:ph type="ftr" sz="quarter" idx="3"/>
          </p:nvPr>
        </p:nvSpPr>
        <p:spPr>
          <a:xfrm>
            <a:off x="7884368" y="4869657"/>
            <a:ext cx="1259632"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10" name="9 - Ορθογώνιο"/>
          <p:cNvSpPr/>
          <p:nvPr userDrawn="1"/>
        </p:nvSpPr>
        <p:spPr>
          <a:xfrm>
            <a:off x="1" y="4731990"/>
            <a:ext cx="9144000" cy="4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9" name="8 - Ορθογώνιο"/>
          <p:cNvSpPr/>
          <p:nvPr userDrawn="1"/>
        </p:nvSpPr>
        <p:spPr>
          <a:xfrm>
            <a:off x="7308305" y="4711452"/>
            <a:ext cx="18002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defRPr/>
            </a:pPr>
            <a:r>
              <a:rPr lang="en-US" sz="900" b="1" dirty="0">
                <a:solidFill>
                  <a:srgbClr val="4BACC6">
                    <a:lumMod val="75000"/>
                  </a:srgbClr>
                </a:solidFill>
                <a:latin typeface="Perpetua" pitchFamily="18" charset="0"/>
              </a:rPr>
              <a:t>Department of  Vascular Surgery</a:t>
            </a:r>
          </a:p>
          <a:p>
            <a:pPr>
              <a:lnSpc>
                <a:spcPts val="700"/>
              </a:lnSpc>
            </a:pPr>
            <a:r>
              <a:rPr lang="en-US" sz="900" b="1" dirty="0">
                <a:solidFill>
                  <a:srgbClr val="4BACC6">
                    <a:lumMod val="75000"/>
                  </a:srgbClr>
                </a:solidFill>
                <a:latin typeface="Perpetua" pitchFamily="18" charset="0"/>
              </a:rPr>
              <a:t>University of  </a:t>
            </a:r>
            <a:r>
              <a:rPr lang="en-US" sz="900" b="1" dirty="0" err="1">
                <a:solidFill>
                  <a:srgbClr val="4BACC6">
                    <a:lumMod val="75000"/>
                  </a:srgbClr>
                </a:solidFill>
                <a:latin typeface="Perpetua" pitchFamily="18" charset="0"/>
              </a:rPr>
              <a:t>Patras</a:t>
            </a:r>
            <a:r>
              <a:rPr lang="en-US" sz="900" b="1" dirty="0">
                <a:solidFill>
                  <a:srgbClr val="4BACC6">
                    <a:lumMod val="75000"/>
                  </a:srgbClr>
                </a:solidFill>
                <a:latin typeface="Perpetua" pitchFamily="18" charset="0"/>
              </a:rPr>
              <a:t>, Greece</a:t>
            </a:r>
            <a:endParaRPr lang="el-GR" sz="900" b="1" dirty="0">
              <a:solidFill>
                <a:srgbClr val="4BACC6">
                  <a:lumMod val="75000"/>
                </a:srgbClr>
              </a:solidFill>
              <a:latin typeface="Garamond" pitchFamily="18" charset="0"/>
            </a:endParaRPr>
          </a:p>
        </p:txBody>
      </p:sp>
      <p:sp>
        <p:nvSpPr>
          <p:cNvPr id="56322" name="AutoShape 2" descr="Σχετική εικόνα"/>
          <p:cNvSpPr>
            <a:spLocks noChangeAspect="1" noChangeArrowheads="1"/>
          </p:cNvSpPr>
          <p:nvPr userDrawn="1"/>
        </p:nvSpPr>
        <p:spPr bwMode="auto">
          <a:xfrm>
            <a:off x="155576"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
        <p:nvSpPr>
          <p:cNvPr id="56324" name="AutoShape 4" descr="Σχετική εικόνα"/>
          <p:cNvSpPr>
            <a:spLocks noChangeAspect="1" noChangeArrowheads="1"/>
          </p:cNvSpPr>
          <p:nvPr userDrawn="1"/>
        </p:nvSpPr>
        <p:spPr bwMode="auto">
          <a:xfrm>
            <a:off x="155576"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pic>
        <p:nvPicPr>
          <p:cNvPr id="56326" name="Picture 6" descr="https://www.upatras.gr/sites/www.upatras.gr/files/up_2017_logo_en.jpg"/>
          <p:cNvPicPr>
            <a:picLocks noChangeAspect="1" noChangeArrowheads="1"/>
          </p:cNvPicPr>
          <p:nvPr userDrawn="1"/>
        </p:nvPicPr>
        <p:blipFill>
          <a:blip r:embed="rId13" cstate="print"/>
          <a:srcRect/>
          <a:stretch>
            <a:fillRect/>
          </a:stretch>
        </p:blipFill>
        <p:spPr bwMode="auto">
          <a:xfrm>
            <a:off x="6156177" y="4731990"/>
            <a:ext cx="1133890" cy="411510"/>
          </a:xfrm>
          <a:prstGeom prst="rect">
            <a:avLst/>
          </a:prstGeom>
          <a:noFill/>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95537" y="1491630"/>
            <a:ext cx="8352927" cy="1368152"/>
          </a:xfrm>
          <a:solidFill>
            <a:schemeClr val="accent5">
              <a:lumMod val="20000"/>
              <a:lumOff val="80000"/>
            </a:schemeClr>
          </a:solidFill>
          <a:ln>
            <a:solidFill>
              <a:srgbClr val="0070C0"/>
            </a:solidFill>
          </a:ln>
        </p:spPr>
        <p:txBody>
          <a:bodyPr>
            <a:noAutofit/>
          </a:bodyPr>
          <a:lstStyle/>
          <a:p>
            <a:r>
              <a:rPr lang="el-GR" sz="1800" b="1" dirty="0">
                <a:solidFill>
                  <a:srgbClr val="C00000"/>
                </a:solidFill>
                <a:latin typeface="Book Antiqua" pitchFamily="18" charset="0"/>
              </a:rPr>
              <a:t>ΕΝΔΟΔΙΑΦΥΓΗ ΤΥΠΟΥ ΙΙ</a:t>
            </a:r>
            <a:br>
              <a:rPr lang="el-GR" sz="1800" b="1" dirty="0">
                <a:solidFill>
                  <a:srgbClr val="C00000"/>
                </a:solidFill>
                <a:latin typeface="Book Antiqua" pitchFamily="18" charset="0"/>
              </a:rPr>
            </a:br>
            <a:r>
              <a:rPr lang="el-GR" sz="1800" b="1" dirty="0">
                <a:solidFill>
                  <a:srgbClr val="C00000"/>
                </a:solidFill>
                <a:latin typeface="Book Antiqua" pitchFamily="18" charset="0"/>
              </a:rPr>
              <a:t>Ενδείξεις – Μέθοδοι αντιμετώπισης και επιλογή της βέλτιστης μεθόδου</a:t>
            </a:r>
          </a:p>
        </p:txBody>
      </p:sp>
      <p:sp>
        <p:nvSpPr>
          <p:cNvPr id="17412" name="AutoShape 4" descr="Πανεπιστήμιο Πατρών University of Patras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4" name="AutoShape 6" descr="University of Patras : Rankings, Fees &amp; Courses Details | Top Universit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6" name="AutoShape 8" descr="University of Patras : Rankings, Fees &amp; Courses Details | Top Universit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8" name="AutoShape 10" descr="Study in Greece - University of Pat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 name="4 - Θέση κειμένου">
            <a:extLst>
              <a:ext uri="{FF2B5EF4-FFF2-40B4-BE49-F238E27FC236}">
                <a16:creationId xmlns:a16="http://schemas.microsoft.com/office/drawing/2014/main" xmlns="" id="{6F72C294-1046-48BC-A1D8-5DB571338BEA}"/>
              </a:ext>
            </a:extLst>
          </p:cNvPr>
          <p:cNvSpPr txBox="1">
            <a:spLocks noGrp="1"/>
          </p:cNvSpPr>
          <p:nvPr>
            <p:ph type="subTitle" idx="1"/>
          </p:nvPr>
        </p:nvSpPr>
        <p:spPr>
          <a:xfrm>
            <a:off x="395536" y="3003798"/>
            <a:ext cx="8352928" cy="1728192"/>
          </a:xfrm>
          <a:prstGeom prst="rect">
            <a:avLst/>
          </a:prstGeom>
          <a:ln>
            <a:noFill/>
          </a:ln>
        </p:spPr>
        <p:txBody>
          <a:bodyPr>
            <a:normAutofit fontScale="92500" lnSpcReduction="10000"/>
          </a:bodyPr>
          <a:lstStyle/>
          <a:p>
            <a:pPr marL="342900" lvl="0" indent="-342900">
              <a:defRPr/>
            </a:pPr>
            <a:r>
              <a:rPr lang="el-GR" sz="3000" b="1" dirty="0">
                <a:solidFill>
                  <a:schemeClr val="accent5">
                    <a:lumMod val="50000"/>
                  </a:schemeClr>
                </a:solidFill>
                <a:latin typeface="Book Antiqua" pitchFamily="18" charset="0"/>
              </a:rPr>
              <a:t>ΠΑΠΑΔΟΥΛΑΣ ΣΠΥΡΟΣ</a:t>
            </a:r>
          </a:p>
          <a:p>
            <a:pPr marL="342900" lvl="0" indent="-342900">
              <a:defRPr/>
            </a:pPr>
            <a:endParaRPr lang="el-GR" sz="2200" b="1" dirty="0">
              <a:solidFill>
                <a:schemeClr val="accent5">
                  <a:lumMod val="50000"/>
                </a:schemeClr>
              </a:solidFill>
              <a:latin typeface="Book Antiqua" pitchFamily="18" charset="0"/>
            </a:endParaRPr>
          </a:p>
          <a:p>
            <a:pPr marL="342900" lvl="0" indent="-342900">
              <a:defRPr/>
            </a:pPr>
            <a:r>
              <a:rPr lang="el-GR" sz="1900" b="1" dirty="0">
                <a:solidFill>
                  <a:schemeClr val="accent5">
                    <a:lumMod val="50000"/>
                  </a:schemeClr>
                </a:solidFill>
                <a:latin typeface="Book Antiqua" pitchFamily="18" charset="0"/>
              </a:rPr>
              <a:t>ΑΓΓΕΙΟΧΕΙΡΟΥΡΓΟΣ, ΔΙΕΥΘΥΝΤΗΣ ΕΣΥ </a:t>
            </a:r>
            <a:endParaRPr lang="en-US" sz="1900" b="1" dirty="0">
              <a:solidFill>
                <a:schemeClr val="accent5">
                  <a:lumMod val="50000"/>
                </a:schemeClr>
              </a:solidFill>
              <a:latin typeface="Book Antiqua" pitchFamily="18" charset="0"/>
            </a:endParaRPr>
          </a:p>
          <a:p>
            <a:pPr marL="342900" lvl="0" indent="-342900">
              <a:defRPr/>
            </a:pPr>
            <a:r>
              <a:rPr lang="el-GR" sz="1900" b="1" dirty="0">
                <a:solidFill>
                  <a:schemeClr val="accent5">
                    <a:lumMod val="50000"/>
                  </a:schemeClr>
                </a:solidFill>
                <a:latin typeface="Book Antiqua" pitchFamily="18" charset="0"/>
              </a:rPr>
              <a:t>ΠΑΝΕΠΙΣΤΗΜΙΑΚΟ ΝΟΣΟΚΟΜΕΙΟ ΠΑΤΡΩΝ</a:t>
            </a:r>
          </a:p>
          <a:p>
            <a:pPr marL="342900" lvl="0" indent="-342900">
              <a:defRPr/>
            </a:pPr>
            <a:r>
              <a:rPr lang="el-GR" sz="1900" b="1" dirty="0">
                <a:solidFill>
                  <a:schemeClr val="accent5">
                    <a:lumMod val="50000"/>
                  </a:schemeClr>
                </a:solidFill>
                <a:latin typeface="Book Antiqua" pitchFamily="18" charset="0"/>
              </a:rPr>
              <a:t>ΜΑΙΟΣ, 2025</a:t>
            </a:r>
          </a:p>
          <a:p>
            <a:pPr marL="342900" marR="0" lvl="0" indent="-342900" algn="ctr" defTabSz="914400" rtl="0" eaLnBrk="1" fontAlgn="auto" latinLnBrk="0" hangingPunct="1">
              <a:spcBef>
                <a:spcPct val="20000"/>
              </a:spcBef>
              <a:spcAft>
                <a:spcPts val="0"/>
              </a:spcAft>
              <a:buClrTx/>
              <a:buSzTx/>
              <a:tabLst/>
              <a:defRPr/>
            </a:pPr>
            <a:endParaRPr kumimoji="0" lang="el-GR" sz="2200" b="1" i="0" u="none" strike="noStrike" kern="1200" cap="none" spc="0" normalizeH="0" baseline="0" noProof="0" dirty="0">
              <a:ln>
                <a:noFill/>
              </a:ln>
              <a:solidFill>
                <a:schemeClr val="accent5">
                  <a:lumMod val="50000"/>
                </a:schemeClr>
              </a:solidFill>
              <a:effectLst/>
              <a:uLnTx/>
              <a:uFillTx/>
              <a:latin typeface="Book Antiqua" pitchFamily="18" charset="0"/>
            </a:endParaRPr>
          </a:p>
        </p:txBody>
      </p:sp>
      <p:cxnSp>
        <p:nvCxnSpPr>
          <p:cNvPr id="14" name="13 - Ευθεία γραμμή σύνδεσης"/>
          <p:cNvCxnSpPr/>
          <p:nvPr/>
        </p:nvCxnSpPr>
        <p:spPr>
          <a:xfrm>
            <a:off x="2339752" y="3507854"/>
            <a:ext cx="446449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C:\Users\spapad\Documents\ΜΕΓΑΛΟΣ ΦΑΚΕΛΛΟΣ\LOGO\LOGO_COLOURS.jpg"/>
          <p:cNvPicPr>
            <a:picLocks noChangeAspect="1" noChangeArrowheads="1"/>
          </p:cNvPicPr>
          <p:nvPr/>
        </p:nvPicPr>
        <p:blipFill>
          <a:blip r:embed="rId3" cstate="print"/>
          <a:srcRect/>
          <a:stretch>
            <a:fillRect/>
          </a:stretch>
        </p:blipFill>
        <p:spPr bwMode="auto">
          <a:xfrm>
            <a:off x="7599601" y="262791"/>
            <a:ext cx="1148699" cy="1148699"/>
          </a:xfrm>
          <a:prstGeom prst="rect">
            <a:avLst/>
          </a:prstGeom>
          <a:noFill/>
          <a:ln>
            <a:solidFill>
              <a:srgbClr val="0070C0"/>
            </a:solidFill>
          </a:ln>
        </p:spPr>
      </p:pic>
      <p:pic>
        <p:nvPicPr>
          <p:cNvPr id="1028" name="Picture 4" descr="C:\Users\spapad\AppData\Local\Packages\Microsoft.Windows.Photos_8wekyb3d8bbwe\TempState\ShareServiceTempFolder\LOG.jpeg"/>
          <p:cNvPicPr>
            <a:picLocks noChangeAspect="1" noChangeArrowheads="1"/>
          </p:cNvPicPr>
          <p:nvPr/>
        </p:nvPicPr>
        <p:blipFill>
          <a:blip r:embed="rId4" cstate="print"/>
          <a:srcRect/>
          <a:stretch>
            <a:fillRect/>
          </a:stretch>
        </p:blipFill>
        <p:spPr bwMode="auto">
          <a:xfrm>
            <a:off x="392762" y="267494"/>
            <a:ext cx="1160901" cy="1146470"/>
          </a:xfrm>
          <a:prstGeom prst="rect">
            <a:avLst/>
          </a:prstGeom>
          <a:noFill/>
          <a:ln>
            <a:solidFill>
              <a:srgbClr val="0070C0"/>
            </a:solidFill>
          </a:ln>
        </p:spPr>
      </p:pic>
      <p:pic>
        <p:nvPicPr>
          <p:cNvPr id="12" name="Picture 2" descr="C:\Users\Natasa\Desktop\lectures\lecture 1_12\Εικόνα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73747" y="263887"/>
            <a:ext cx="2030985" cy="1150808"/>
          </a:xfrm>
          <a:prstGeom prst="rect">
            <a:avLst/>
          </a:prstGeom>
          <a:noFill/>
          <a:ln>
            <a:solidFill>
              <a:srgbClr val="0070C0"/>
            </a:solidFill>
          </a:ln>
          <a:extLst>
            <a:ext uri="{909E8E84-426E-40DD-AFC4-6F175D3DCCD1}">
              <a14:hiddenFill xmlns:a14="http://schemas.microsoft.com/office/drawing/2010/main" xmlns="">
                <a:solidFill>
                  <a:srgbClr val="FFFFFF"/>
                </a:solidFill>
              </a14:hiddenFill>
            </a:ext>
          </a:extLst>
        </p:spPr>
      </p:pic>
      <p:pic>
        <p:nvPicPr>
          <p:cNvPr id="1032" name="Picture 8" descr="Πανεπιστήμιο Πατρών"/>
          <p:cNvPicPr>
            <a:picLocks noChangeAspect="1" noChangeArrowheads="1"/>
          </p:cNvPicPr>
          <p:nvPr/>
        </p:nvPicPr>
        <p:blipFill>
          <a:blip r:embed="rId6" cstate="print"/>
          <a:srcRect/>
          <a:stretch>
            <a:fillRect/>
          </a:stretch>
        </p:blipFill>
        <p:spPr bwMode="auto">
          <a:xfrm>
            <a:off x="3876467" y="265925"/>
            <a:ext cx="1721975" cy="1149418"/>
          </a:xfrm>
          <a:prstGeom prst="rect">
            <a:avLst/>
          </a:prstGeom>
          <a:noFill/>
          <a:ln>
            <a:solidFill>
              <a:srgbClr val="0070C0"/>
            </a:solidFill>
          </a:ln>
        </p:spPr>
      </p:pic>
      <p:sp>
        <p:nvSpPr>
          <p:cNvPr id="1034" name="AutoShape 10" descr="Πανεπιστήμιο Πατρών: Καμπανάκι για αλλοίωση δύο κτιρίων - Ενστάσεις για την  ενεργειακή αναβάθμιση | Ειδήσει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6" name="AutoShape 12" descr="Πανεπιστήμιο"/>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8" name="Picture 14" descr="C:\Users\spapad\AppData\Local\Packages\Microsoft.Windows.Photos_8wekyb3d8bbwe\TempState\ShareServiceTempFolder\ΠΑΝ.jpeg"/>
          <p:cNvPicPr>
            <a:picLocks noChangeAspect="1" noChangeArrowheads="1"/>
          </p:cNvPicPr>
          <p:nvPr/>
        </p:nvPicPr>
        <p:blipFill>
          <a:blip r:embed="rId7" cstate="print"/>
          <a:srcRect/>
          <a:stretch>
            <a:fillRect/>
          </a:stretch>
        </p:blipFill>
        <p:spPr bwMode="auto">
          <a:xfrm>
            <a:off x="1573218" y="267332"/>
            <a:ext cx="2305311" cy="1143207"/>
          </a:xfrm>
          <a:prstGeom prst="rect">
            <a:avLst/>
          </a:prstGeom>
          <a:noFill/>
          <a:ln>
            <a:solidFill>
              <a:srgbClr val="0070C0"/>
            </a:solidFill>
          </a:ln>
        </p:spPr>
      </p:pic>
      <p:sp>
        <p:nvSpPr>
          <p:cNvPr id="16" name="15 - Ορθογώνιο"/>
          <p:cNvSpPr/>
          <p:nvPr/>
        </p:nvSpPr>
        <p:spPr>
          <a:xfrm>
            <a:off x="2411760" y="1635646"/>
            <a:ext cx="4320480" cy="2160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err="1">
                <a:solidFill>
                  <a:srgbClr val="C00000"/>
                </a:solidFill>
                <a:latin typeface="Book Antiqua" pitchFamily="18" charset="0"/>
              </a:rPr>
              <a:t>Ανευρύσμα</a:t>
            </a:r>
            <a:r>
              <a:rPr lang="el-GR" b="1" dirty="0">
                <a:solidFill>
                  <a:srgbClr val="C00000"/>
                </a:solidFill>
                <a:latin typeface="Book Antiqua" pitchFamily="18" charset="0"/>
              </a:rPr>
              <a:t> Κοιλιακής Αορτής</a:t>
            </a:r>
          </a:p>
        </p:txBody>
      </p:sp>
      <p:pic>
        <p:nvPicPr>
          <p:cNvPr id="5" name="Εικόνα 4" descr="Εικόνα που περιέχει κείμενο, στιγμιότυπο οθόνης,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E1D07A4-C46C-9302-65C7-4A0BD2D2EDF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2762" y="1500775"/>
            <a:ext cx="2339752" cy="6090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Ενδείξεις διόρθωσης Τ2</a:t>
            </a:r>
            <a:r>
              <a:rPr lang="en-US" sz="3600" b="1" dirty="0">
                <a:solidFill>
                  <a:srgbClr val="C00000"/>
                </a:solidFill>
                <a:latin typeface="Book Antiqua" pitchFamily="18" charset="0"/>
              </a:rPr>
              <a:t>EL</a:t>
            </a:r>
            <a:endParaRPr lang="el-GR" sz="3600" b="1" dirty="0">
              <a:solidFill>
                <a:srgbClr val="C00000"/>
              </a:solidFill>
              <a:latin typeface="Book Antiqua" pitchFamily="18" charset="0"/>
            </a:endParaRPr>
          </a:p>
        </p:txBody>
      </p:sp>
      <p:sp>
        <p:nvSpPr>
          <p:cNvPr id="3" name="2 - Θέση περιεχομένου"/>
          <p:cNvSpPr>
            <a:spLocks noGrp="1"/>
          </p:cNvSpPr>
          <p:nvPr>
            <p:ph idx="1"/>
          </p:nvPr>
        </p:nvSpPr>
        <p:spPr>
          <a:xfrm>
            <a:off x="659222" y="1196017"/>
            <a:ext cx="8229600" cy="3394472"/>
          </a:xfrm>
        </p:spPr>
        <p:txBody>
          <a:bodyPr/>
          <a:lstStyle/>
          <a:p>
            <a:endParaRPr lang="el-GR" dirty="0"/>
          </a:p>
        </p:txBody>
      </p:sp>
      <p:pic>
        <p:nvPicPr>
          <p:cNvPr id="1028" name="Picture 4" descr="C:\Users\spapad\Desktop\ENDOLEAK\INDICATION.png"/>
          <p:cNvPicPr>
            <a:picLocks noChangeAspect="1" noChangeArrowheads="1"/>
          </p:cNvPicPr>
          <p:nvPr/>
        </p:nvPicPr>
        <p:blipFill>
          <a:blip r:embed="rId2" cstate="print"/>
          <a:srcRect/>
          <a:stretch>
            <a:fillRect/>
          </a:stretch>
        </p:blipFill>
        <p:spPr bwMode="auto">
          <a:xfrm>
            <a:off x="3851920" y="1196017"/>
            <a:ext cx="4292476" cy="3386891"/>
          </a:xfrm>
          <a:prstGeom prst="rect">
            <a:avLst/>
          </a:prstGeom>
          <a:noFill/>
        </p:spPr>
      </p:pic>
      <p:sp>
        <p:nvSpPr>
          <p:cNvPr id="4" name="TextBox 3">
            <a:extLst>
              <a:ext uri="{FF2B5EF4-FFF2-40B4-BE49-F238E27FC236}">
                <a16:creationId xmlns:a16="http://schemas.microsoft.com/office/drawing/2014/main" xmlns="" id="{49F058D8-1575-4595-80D6-914E0A9DB880}"/>
              </a:ext>
            </a:extLst>
          </p:cNvPr>
          <p:cNvSpPr txBox="1"/>
          <p:nvPr/>
        </p:nvSpPr>
        <p:spPr>
          <a:xfrm>
            <a:off x="656594" y="2457749"/>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
        <p:nvSpPr>
          <p:cNvPr id="5" name="6 - Ορθογώνιο">
            <a:extLst>
              <a:ext uri="{FF2B5EF4-FFF2-40B4-BE49-F238E27FC236}">
                <a16:creationId xmlns:a16="http://schemas.microsoft.com/office/drawing/2014/main" xmlns="" id="{747076F2-28B7-E874-FA64-B504F3935238}"/>
              </a:ext>
            </a:extLst>
          </p:cNvPr>
          <p:cNvSpPr/>
          <p:nvPr/>
        </p:nvSpPr>
        <p:spPr>
          <a:xfrm>
            <a:off x="0" y="4587974"/>
            <a:ext cx="6084168" cy="5555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linkMacSystemFont"/>
              </a:rPr>
              <a:t>ESVES 2024 Clinical Practice Guidelines on the management of Abdominal </a:t>
            </a:r>
            <a:r>
              <a:rPr lang="en-US" sz="1200" dirty="0" err="1">
                <a:solidFill>
                  <a:schemeClr val="tx1"/>
                </a:solidFill>
                <a:latin typeface="BlinkMacSystemFont"/>
              </a:rPr>
              <a:t>Aorto</a:t>
            </a:r>
            <a:r>
              <a:rPr lang="en-US" sz="1200" dirty="0">
                <a:solidFill>
                  <a:schemeClr val="tx1"/>
                </a:solidFill>
                <a:latin typeface="BlinkMacSystemFont"/>
              </a:rPr>
              <a:t>-iliac Aneurysms. </a:t>
            </a:r>
            <a:r>
              <a:rPr lang="pt-BR" sz="1200" dirty="0">
                <a:solidFill>
                  <a:schemeClr val="tx1"/>
                </a:solidFill>
                <a:latin typeface="BlinkMacSystemFont"/>
              </a:rPr>
              <a:t>Eur J Vasc Endovasc Surg (2024) 67, 192e331 </a:t>
            </a:r>
            <a:endParaRPr lang="el-GR" sz="1200" dirty="0">
              <a:solidFill>
                <a:schemeClr val="tx1"/>
              </a:solidFill>
              <a:latin typeface="BlinkMacSystemFont"/>
            </a:endParaRPr>
          </a:p>
        </p:txBody>
      </p:sp>
    </p:spTree>
    <p:extLst>
      <p:ext uri="{BB962C8B-B14F-4D97-AF65-F5344CB8AC3E}">
        <p14:creationId xmlns:p14="http://schemas.microsoft.com/office/powerpoint/2010/main" xmlns="" val="90489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F3A212-6A5A-0358-C301-3A0C0D6C7356}"/>
              </a:ext>
            </a:extLst>
          </p:cNvPr>
          <p:cNvSpPr>
            <a:spLocks noGrp="1"/>
          </p:cNvSpPr>
          <p:nvPr>
            <p:ph type="title"/>
          </p:nvPr>
        </p:nvSpPr>
        <p:spPr/>
        <p:txBody>
          <a:bodyPr>
            <a:normAutofit/>
          </a:bodyPr>
          <a:lstStyle/>
          <a:p>
            <a:r>
              <a:rPr lang="el-GR" sz="3600" b="1" dirty="0">
                <a:solidFill>
                  <a:srgbClr val="C00000"/>
                </a:solidFill>
                <a:latin typeface="Book Antiqua" pitchFamily="18" charset="0"/>
              </a:rPr>
              <a:t>Ενδείξεις διόρθωσης Τ2</a:t>
            </a:r>
            <a:r>
              <a:rPr lang="en-US" sz="3600" b="1" dirty="0">
                <a:solidFill>
                  <a:srgbClr val="C00000"/>
                </a:solidFill>
                <a:latin typeface="Book Antiqua" pitchFamily="18" charset="0"/>
              </a:rPr>
              <a:t>EL</a:t>
            </a:r>
            <a:endParaRPr lang="en-US" sz="3600" dirty="0"/>
          </a:p>
        </p:txBody>
      </p:sp>
      <p:sp>
        <p:nvSpPr>
          <p:cNvPr id="3" name="Θέση περιεχομένου 2">
            <a:extLst>
              <a:ext uri="{FF2B5EF4-FFF2-40B4-BE49-F238E27FC236}">
                <a16:creationId xmlns:a16="http://schemas.microsoft.com/office/drawing/2014/main" xmlns="" id="{3B14263D-92B3-E504-E7ED-7D90A7543699}"/>
              </a:ext>
            </a:extLst>
          </p:cNvPr>
          <p:cNvSpPr>
            <a:spLocks noGrp="1"/>
          </p:cNvSpPr>
          <p:nvPr>
            <p:ph idx="1"/>
          </p:nvPr>
        </p:nvSpPr>
        <p:spPr/>
        <p:txBody>
          <a:bodyPr>
            <a:normAutofit/>
          </a:bodyPr>
          <a:lstStyle/>
          <a:p>
            <a:r>
              <a:rPr lang="el-GR" sz="2000" dirty="0">
                <a:latin typeface="Book Antiqua" panose="02040602050305030304" pitchFamily="18" charset="0"/>
              </a:rPr>
              <a:t>Εάν υπάρχει υποψία Τ2</a:t>
            </a:r>
            <a:r>
              <a:rPr lang="en-US" sz="2000" dirty="0">
                <a:latin typeface="Book Antiqua" panose="02040602050305030304" pitchFamily="18" charset="0"/>
              </a:rPr>
              <a:t>EL </a:t>
            </a:r>
            <a:r>
              <a:rPr lang="el-GR" sz="2000" dirty="0">
                <a:latin typeface="Book Antiqua" panose="02040602050305030304" pitchFamily="18" charset="0"/>
              </a:rPr>
              <a:t>και έχουν αποκλειστεί άλλου είδους </a:t>
            </a:r>
            <a:r>
              <a:rPr lang="el-GR" sz="2000" dirty="0" err="1">
                <a:latin typeface="Book Antiqua" panose="02040602050305030304" pitchFamily="18" charset="0"/>
              </a:rPr>
              <a:t>ενδοδιαφυγές</a:t>
            </a:r>
            <a:r>
              <a:rPr lang="el-GR" sz="2000" dirty="0">
                <a:latin typeface="Book Antiqua" panose="02040602050305030304" pitchFamily="18" charset="0"/>
              </a:rPr>
              <a:t>, </a:t>
            </a:r>
            <a:r>
              <a:rPr lang="el-GR" sz="2000" dirty="0" err="1">
                <a:latin typeface="Book Antiqua" panose="02040602050305030304" pitchFamily="18" charset="0"/>
              </a:rPr>
              <a:t>επανεπέμβαση</a:t>
            </a:r>
            <a:r>
              <a:rPr lang="el-GR" sz="2000" dirty="0">
                <a:latin typeface="Book Antiqua" panose="02040602050305030304" pitchFamily="18" charset="0"/>
              </a:rPr>
              <a:t> θα πρέπει να συστήνεται </a:t>
            </a:r>
            <a:r>
              <a:rPr lang="el-GR" sz="2000" u="sng" dirty="0">
                <a:latin typeface="Book Antiqua" panose="02040602050305030304" pitchFamily="18" charset="0"/>
              </a:rPr>
              <a:t>πρωτίστως με </a:t>
            </a:r>
            <a:r>
              <a:rPr lang="el-GR" sz="2000" u="sng" dirty="0" err="1">
                <a:latin typeface="Book Antiqua" panose="02040602050305030304" pitchFamily="18" charset="0"/>
              </a:rPr>
              <a:t>ενδαγγειακές</a:t>
            </a:r>
            <a:r>
              <a:rPr lang="el-GR" sz="2000" u="sng" dirty="0">
                <a:latin typeface="Book Antiqua" panose="02040602050305030304" pitchFamily="18" charset="0"/>
              </a:rPr>
              <a:t> τεχνικές.  </a:t>
            </a:r>
          </a:p>
          <a:p>
            <a:endParaRPr lang="el-GR" sz="2000" u="sng" dirty="0">
              <a:latin typeface="Book Antiqua" panose="02040602050305030304" pitchFamily="18" charset="0"/>
            </a:endParaRPr>
          </a:p>
          <a:p>
            <a:r>
              <a:rPr lang="el-GR" sz="2000" dirty="0">
                <a:latin typeface="Book Antiqua" panose="02040602050305030304" pitchFamily="18" charset="0"/>
              </a:rPr>
              <a:t>Το είδος της θεραπείας εξαρτάται από τα ευρήματα στη </a:t>
            </a:r>
            <a:r>
              <a:rPr lang="fr-FR" sz="2000" dirty="0">
                <a:latin typeface="Book Antiqua" panose="02040602050305030304" pitchFamily="18" charset="0"/>
              </a:rPr>
              <a:t>CT</a:t>
            </a:r>
            <a:r>
              <a:rPr lang="en-US" sz="2000" dirty="0">
                <a:latin typeface="Book Antiqua" panose="02040602050305030304" pitchFamily="18" charset="0"/>
              </a:rPr>
              <a:t>A.</a:t>
            </a:r>
          </a:p>
          <a:p>
            <a:endParaRPr lang="en-US" sz="2000" u="sng" dirty="0">
              <a:latin typeface="Book Antiqua" panose="02040602050305030304" pitchFamily="18" charset="0"/>
            </a:endParaRPr>
          </a:p>
        </p:txBody>
      </p:sp>
      <p:sp>
        <p:nvSpPr>
          <p:cNvPr id="4" name="6 - Ορθογώνιο">
            <a:extLst>
              <a:ext uri="{FF2B5EF4-FFF2-40B4-BE49-F238E27FC236}">
                <a16:creationId xmlns:a16="http://schemas.microsoft.com/office/drawing/2014/main" xmlns="" id="{B167FB16-122B-8430-7CD7-127BC43346D7}"/>
              </a:ext>
            </a:extLst>
          </p:cNvPr>
          <p:cNvSpPr/>
          <p:nvPr/>
        </p:nvSpPr>
        <p:spPr>
          <a:xfrm>
            <a:off x="0" y="4587974"/>
            <a:ext cx="6084168" cy="5555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linkMacSystemFont"/>
              </a:rPr>
              <a:t>ESVES 2024 Clinical Practice Guidelines on the management of Abdominal </a:t>
            </a:r>
            <a:r>
              <a:rPr lang="en-US" sz="1200" dirty="0" err="1">
                <a:solidFill>
                  <a:schemeClr val="tx1"/>
                </a:solidFill>
                <a:latin typeface="BlinkMacSystemFont"/>
              </a:rPr>
              <a:t>Aorto</a:t>
            </a:r>
            <a:r>
              <a:rPr lang="en-US" sz="1200" dirty="0">
                <a:solidFill>
                  <a:schemeClr val="tx1"/>
                </a:solidFill>
                <a:latin typeface="BlinkMacSystemFont"/>
              </a:rPr>
              <a:t>-iliac Aneurysms. </a:t>
            </a:r>
            <a:r>
              <a:rPr lang="pt-BR" sz="1200" dirty="0">
                <a:solidFill>
                  <a:schemeClr val="tx1"/>
                </a:solidFill>
                <a:latin typeface="BlinkMacSystemFont"/>
              </a:rPr>
              <a:t>Eur J Vasc Endovasc Surg (2024) 67, 192e331 </a:t>
            </a:r>
            <a:endParaRPr lang="el-GR" sz="1200" dirty="0">
              <a:solidFill>
                <a:schemeClr val="tx1"/>
              </a:solidFill>
              <a:latin typeface="BlinkMacSystemFont"/>
            </a:endParaRPr>
          </a:p>
        </p:txBody>
      </p:sp>
      <p:sp>
        <p:nvSpPr>
          <p:cNvPr id="5" name="TextBox 4">
            <a:extLst>
              <a:ext uri="{FF2B5EF4-FFF2-40B4-BE49-F238E27FC236}">
                <a16:creationId xmlns:a16="http://schemas.microsoft.com/office/drawing/2014/main" xmlns="" id="{4DEFCE57-884D-9057-C7F0-93FF314AEEEA}"/>
              </a:ext>
            </a:extLst>
          </p:cNvPr>
          <p:cNvSpPr txBox="1"/>
          <p:nvPr/>
        </p:nvSpPr>
        <p:spPr>
          <a:xfrm>
            <a:off x="2699792" y="3435846"/>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Tree>
    <p:extLst>
      <p:ext uri="{BB962C8B-B14F-4D97-AF65-F5344CB8AC3E}">
        <p14:creationId xmlns:p14="http://schemas.microsoft.com/office/powerpoint/2010/main" xmlns="" val="265981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D7A85DA-7BB1-59BF-339E-8FC151331C64}"/>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Δια της αρτηριακής οδού (</a:t>
            </a:r>
            <a:r>
              <a:rPr lang="en-US" sz="3600" b="1" dirty="0" err="1">
                <a:solidFill>
                  <a:srgbClr val="C00000"/>
                </a:solidFill>
                <a:latin typeface="Book Antiqua" panose="02040602050305030304" pitchFamily="18" charset="0"/>
              </a:rPr>
              <a:t>transarterial</a:t>
            </a:r>
            <a:r>
              <a:rPr lang="en-US" sz="3600" b="1" dirty="0">
                <a:solidFill>
                  <a:srgbClr val="C00000"/>
                </a:solidFill>
                <a:latin typeface="Book Antiqua" panose="02040602050305030304" pitchFamily="18" charset="0"/>
              </a:rPr>
              <a:t>)</a:t>
            </a:r>
          </a:p>
        </p:txBody>
      </p:sp>
      <p:sp>
        <p:nvSpPr>
          <p:cNvPr id="3" name="Θέση περιεχομένου 2">
            <a:extLst>
              <a:ext uri="{FF2B5EF4-FFF2-40B4-BE49-F238E27FC236}">
                <a16:creationId xmlns:a16="http://schemas.microsoft.com/office/drawing/2014/main" xmlns="" id="{DDDCE236-CC47-F39E-94A7-6C062DDFC88A}"/>
              </a:ext>
            </a:extLst>
          </p:cNvPr>
          <p:cNvSpPr>
            <a:spLocks noGrp="1"/>
          </p:cNvSpPr>
          <p:nvPr>
            <p:ph idx="1"/>
          </p:nvPr>
        </p:nvSpPr>
        <p:spPr/>
        <p:txBody>
          <a:bodyPr>
            <a:normAutofit/>
          </a:bodyPr>
          <a:lstStyle/>
          <a:p>
            <a:r>
              <a:rPr lang="el-GR" sz="1600" dirty="0">
                <a:latin typeface="Book Antiqua" panose="02040602050305030304" pitchFamily="18" charset="0"/>
              </a:rPr>
              <a:t>Βατή </a:t>
            </a:r>
            <a:r>
              <a:rPr lang="en-US" sz="1600" dirty="0">
                <a:latin typeface="Book Antiqua" panose="02040602050305030304" pitchFamily="18" charset="0"/>
              </a:rPr>
              <a:t>IMA</a:t>
            </a:r>
            <a:r>
              <a:rPr lang="el-GR" sz="1600" dirty="0">
                <a:latin typeface="Book Antiqua" panose="02040602050305030304" pitchFamily="18" charset="0"/>
              </a:rPr>
              <a:t> με πρόσθια πλήρωση του σάκου, </a:t>
            </a:r>
            <a:r>
              <a:rPr lang="en-US" sz="1600" dirty="0" err="1">
                <a:latin typeface="Book Antiqua" panose="02040602050305030304" pitchFamily="18" charset="0"/>
              </a:rPr>
              <a:t>transarterial</a:t>
            </a:r>
            <a:r>
              <a:rPr lang="en-US" sz="1600" dirty="0">
                <a:latin typeface="Book Antiqua" panose="02040602050305030304" pitchFamily="18" charset="0"/>
              </a:rPr>
              <a:t> retrograde approach </a:t>
            </a:r>
            <a:r>
              <a:rPr lang="el-GR" sz="1600" dirty="0">
                <a:latin typeface="Book Antiqua" panose="02040602050305030304" pitchFamily="18" charset="0"/>
              </a:rPr>
              <a:t>μέσω της </a:t>
            </a:r>
            <a:r>
              <a:rPr lang="en-US" sz="1600" dirty="0">
                <a:latin typeface="Book Antiqua" panose="02040602050305030304" pitchFamily="18" charset="0"/>
              </a:rPr>
              <a:t>SMA, </a:t>
            </a:r>
            <a:r>
              <a:rPr lang="el-GR" sz="1600" dirty="0">
                <a:latin typeface="Book Antiqua" panose="02040602050305030304" pitchFamily="18" charset="0"/>
              </a:rPr>
              <a:t>μέσης </a:t>
            </a:r>
            <a:r>
              <a:rPr lang="el-GR" sz="1600" dirty="0" err="1">
                <a:latin typeface="Book Antiqua" panose="02040602050305030304" pitchFamily="18" charset="0"/>
              </a:rPr>
              <a:t>κολικής</a:t>
            </a:r>
            <a:r>
              <a:rPr lang="el-GR" sz="1600" dirty="0">
                <a:latin typeface="Book Antiqua" panose="02040602050305030304" pitchFamily="18" charset="0"/>
              </a:rPr>
              <a:t>, τόξου του </a:t>
            </a:r>
            <a:r>
              <a:rPr lang="fr-FR" sz="1600" dirty="0" err="1">
                <a:latin typeface="Book Antiqua" panose="02040602050305030304" pitchFamily="18" charset="0"/>
              </a:rPr>
              <a:t>Riolan</a:t>
            </a:r>
            <a:r>
              <a:rPr lang="fr-FR" sz="1600" dirty="0">
                <a:latin typeface="Book Antiqua" panose="02040602050305030304" pitchFamily="18" charset="0"/>
              </a:rPr>
              <a:t> </a:t>
            </a:r>
            <a:r>
              <a:rPr lang="el-GR" sz="1600" dirty="0">
                <a:latin typeface="Book Antiqua" panose="02040602050305030304" pitchFamily="18" charset="0"/>
              </a:rPr>
              <a:t>ή της </a:t>
            </a:r>
            <a:r>
              <a:rPr lang="el-GR" sz="1600" dirty="0" err="1">
                <a:latin typeface="Book Antiqua" panose="02040602050305030304" pitchFamily="18" charset="0"/>
              </a:rPr>
              <a:t>επιχειλίου</a:t>
            </a:r>
            <a:r>
              <a:rPr lang="el-GR" sz="1600" dirty="0">
                <a:latin typeface="Book Antiqua" panose="02040602050305030304" pitchFamily="18" charset="0"/>
              </a:rPr>
              <a:t> αρτηρίας του </a:t>
            </a:r>
            <a:r>
              <a:rPr lang="fr-FR" sz="1600" dirty="0">
                <a:latin typeface="Book Antiqua" panose="02040602050305030304" pitchFamily="18" charset="0"/>
              </a:rPr>
              <a:t>Dr</a:t>
            </a:r>
            <a:r>
              <a:rPr lang="en-US" sz="1600" dirty="0" err="1">
                <a:latin typeface="Book Antiqua" panose="02040602050305030304" pitchFamily="18" charset="0"/>
              </a:rPr>
              <a:t>ummond</a:t>
            </a:r>
            <a:r>
              <a:rPr lang="en-US" sz="1600" dirty="0">
                <a:latin typeface="Book Antiqua" panose="02040602050305030304" pitchFamily="18" charset="0"/>
              </a:rPr>
              <a:t>.</a:t>
            </a:r>
            <a:r>
              <a:rPr lang="el-GR" sz="1600" dirty="0">
                <a:latin typeface="Book Antiqua" panose="02040602050305030304" pitchFamily="18" charset="0"/>
              </a:rPr>
              <a:t> </a:t>
            </a:r>
          </a:p>
          <a:p>
            <a:r>
              <a:rPr lang="el-GR" sz="1600" dirty="0">
                <a:latin typeface="Book Antiqua" panose="02040602050305030304" pitchFamily="18" charset="0"/>
              </a:rPr>
              <a:t>Σε οπίσθια πλήρωση του σάκου, οι </a:t>
            </a:r>
            <a:r>
              <a:rPr lang="el-GR" sz="1600" dirty="0" err="1">
                <a:latin typeface="Book Antiqua" panose="02040602050305030304" pitchFamily="18" charset="0"/>
              </a:rPr>
              <a:t>λαγονο</a:t>
            </a:r>
            <a:r>
              <a:rPr lang="el-GR" sz="1600" dirty="0">
                <a:latin typeface="Book Antiqua" panose="02040602050305030304" pitchFamily="18" charset="0"/>
              </a:rPr>
              <a:t>-οσφυϊκές αρτηρίες πρέπει να </a:t>
            </a:r>
            <a:r>
              <a:rPr lang="el-GR" sz="1600" dirty="0" err="1">
                <a:latin typeface="Book Antiqua" panose="02040602050305030304" pitchFamily="18" charset="0"/>
              </a:rPr>
              <a:t>προσπελαστούν</a:t>
            </a:r>
            <a:r>
              <a:rPr lang="el-GR" sz="1600" dirty="0">
                <a:latin typeface="Book Antiqua" panose="02040602050305030304" pitchFamily="18" charset="0"/>
              </a:rPr>
              <a:t> μέσω των έσω λαγονίων αρτηριών.</a:t>
            </a:r>
          </a:p>
          <a:p>
            <a:r>
              <a:rPr lang="el-GR" sz="1600" dirty="0">
                <a:latin typeface="Book Antiqua" panose="02040602050305030304" pitchFamily="18" charset="0"/>
              </a:rPr>
              <a:t>Αναγνώριση του οδού διόδου (</a:t>
            </a:r>
            <a:r>
              <a:rPr lang="en-US" sz="1600" dirty="0">
                <a:latin typeface="Book Antiqua" panose="02040602050305030304" pitchFamily="18" charset="0"/>
              </a:rPr>
              <a:t>path)</a:t>
            </a:r>
            <a:r>
              <a:rPr lang="el-GR" sz="1600" dirty="0">
                <a:latin typeface="Book Antiqua" panose="02040602050305030304" pitchFamily="18" charset="0"/>
              </a:rPr>
              <a:t> από τα λαγόνια μέχρι τις οσφυϊκές στην </a:t>
            </a:r>
            <a:r>
              <a:rPr lang="en-US" sz="1600" dirty="0">
                <a:latin typeface="Book Antiqua" panose="02040602050305030304" pitchFamily="18" charset="0"/>
              </a:rPr>
              <a:t>CTA </a:t>
            </a:r>
            <a:r>
              <a:rPr lang="el-GR" sz="1600" dirty="0">
                <a:latin typeface="Book Antiqua" panose="02040602050305030304" pitchFamily="18" charset="0"/>
              </a:rPr>
              <a:t>οδηγούσε σε τεχνική επιτυχία 89%, έναντι 26%</a:t>
            </a:r>
          </a:p>
          <a:p>
            <a:endParaRPr lang="el-GR" sz="1600" dirty="0">
              <a:latin typeface="Book Antiqua" panose="02040602050305030304" pitchFamily="18" charset="0"/>
            </a:endParaRPr>
          </a:p>
          <a:p>
            <a:endParaRPr lang="el-GR" sz="2000" dirty="0">
              <a:latin typeface="Book Antiqua" panose="02040602050305030304" pitchFamily="18" charset="0"/>
            </a:endParaRPr>
          </a:p>
          <a:p>
            <a:r>
              <a:rPr lang="el-GR" sz="1600" dirty="0">
                <a:latin typeface="Book Antiqua" panose="02040602050305030304" pitchFamily="18" charset="0"/>
              </a:rPr>
              <a:t>Δυστυχώς</a:t>
            </a:r>
            <a:r>
              <a:rPr lang="en-US" sz="1600" dirty="0">
                <a:latin typeface="Book Antiqua" panose="02040602050305030304" pitchFamily="18" charset="0"/>
              </a:rPr>
              <a:t>,</a:t>
            </a:r>
            <a:r>
              <a:rPr lang="el-GR" sz="1600" dirty="0">
                <a:latin typeface="Book Antiqua" panose="02040602050305030304" pitchFamily="18" charset="0"/>
              </a:rPr>
              <a:t> αυτοί οι οδοί δεν είναι πάντα </a:t>
            </a:r>
            <a:r>
              <a:rPr lang="el-GR" sz="1600" dirty="0" err="1">
                <a:latin typeface="Book Antiqua" panose="02040602050305030304" pitchFamily="18" charset="0"/>
              </a:rPr>
              <a:t>προσβάσιμοι</a:t>
            </a:r>
            <a:r>
              <a:rPr lang="en-US" sz="1600" dirty="0">
                <a:latin typeface="Book Antiqua" panose="02040602050305030304" pitchFamily="18" charset="0"/>
              </a:rPr>
              <a:t>, </a:t>
            </a:r>
            <a:r>
              <a:rPr lang="el-GR" sz="1600" dirty="0">
                <a:latin typeface="Book Antiqua" panose="02040602050305030304" pitchFamily="18" charset="0"/>
              </a:rPr>
              <a:t>λόγω μεγάλου μήκους και </a:t>
            </a:r>
            <a:r>
              <a:rPr lang="el-GR" sz="1600" dirty="0" err="1">
                <a:latin typeface="Book Antiqua" panose="02040602050305030304" pitchFamily="18" charset="0"/>
              </a:rPr>
              <a:t>ελικώσεων</a:t>
            </a:r>
            <a:r>
              <a:rPr lang="en-US" sz="1600" dirty="0">
                <a:latin typeface="Book Antiqua" panose="02040602050305030304" pitchFamily="18" charset="0"/>
              </a:rPr>
              <a:t>.</a:t>
            </a:r>
            <a:endParaRPr lang="el-GR" sz="1600" dirty="0">
              <a:latin typeface="Book Antiqua" panose="02040602050305030304" pitchFamily="18" charset="0"/>
            </a:endParaRPr>
          </a:p>
          <a:p>
            <a:r>
              <a:rPr lang="el-GR" sz="1600" dirty="0">
                <a:latin typeface="Book Antiqua" panose="02040602050305030304" pitchFamily="18" charset="0"/>
              </a:rPr>
              <a:t>Θα πρέπει να εμβολίζεται και ο σάκος εκτός των </a:t>
            </a:r>
            <a:r>
              <a:rPr lang="fr-FR" sz="1600" dirty="0" err="1">
                <a:latin typeface="Book Antiqua" panose="02040602050305030304" pitchFamily="18" charset="0"/>
              </a:rPr>
              <a:t>inflow</a:t>
            </a:r>
            <a:r>
              <a:rPr lang="fr-FR" sz="1600" dirty="0">
                <a:latin typeface="Book Antiqua" panose="02040602050305030304" pitchFamily="18" charset="0"/>
              </a:rPr>
              <a:t> </a:t>
            </a:r>
            <a:r>
              <a:rPr lang="el-GR" sz="1600" dirty="0">
                <a:latin typeface="Book Antiqua" panose="02040602050305030304" pitchFamily="18" charset="0"/>
              </a:rPr>
              <a:t>και </a:t>
            </a:r>
            <a:r>
              <a:rPr lang="fr-FR" sz="1600" dirty="0" err="1">
                <a:latin typeface="Book Antiqua" panose="02040602050305030304" pitchFamily="18" charset="0"/>
              </a:rPr>
              <a:t>outflow</a:t>
            </a:r>
            <a:r>
              <a:rPr lang="fr-FR" sz="1600" dirty="0">
                <a:latin typeface="Book Antiqua" panose="02040602050305030304" pitchFamily="18" charset="0"/>
              </a:rPr>
              <a:t> </a:t>
            </a:r>
            <a:r>
              <a:rPr lang="el-GR" sz="1600" dirty="0">
                <a:latin typeface="Book Antiqua" panose="02040602050305030304" pitchFamily="18" charset="0"/>
              </a:rPr>
              <a:t> οσφυϊκών αρτηριών.</a:t>
            </a:r>
            <a:endParaRPr lang="en-US" sz="1600" dirty="0">
              <a:latin typeface="Book Antiqua" panose="02040602050305030304" pitchFamily="18" charset="0"/>
            </a:endParaRPr>
          </a:p>
        </p:txBody>
      </p:sp>
      <p:sp>
        <p:nvSpPr>
          <p:cNvPr id="4" name="3 - Ορθογώνιο">
            <a:extLst>
              <a:ext uri="{FF2B5EF4-FFF2-40B4-BE49-F238E27FC236}">
                <a16:creationId xmlns:a16="http://schemas.microsoft.com/office/drawing/2014/main" xmlns="" id="{5F69C008-6373-813E-EB64-972D01464099}"/>
              </a:ext>
            </a:extLst>
          </p:cNvPr>
          <p:cNvSpPr/>
          <p:nvPr/>
        </p:nvSpPr>
        <p:spPr>
          <a:xfrm>
            <a:off x="0" y="2931790"/>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Dalzell CG, Sheeran DP, Angle JF, Wilkins LR. Endovascular Treatment of Type II Endoleaks: Update and Overview. Semin </a:t>
            </a:r>
            <a:r>
              <a:rPr lang="en-US" sz="1200" b="0" i="0" dirty="0" err="1">
                <a:solidFill>
                  <a:srgbClr val="212121"/>
                </a:solidFill>
                <a:effectLst/>
                <a:latin typeface="BlinkMacSystemFont"/>
              </a:rPr>
              <a:t>Intervent</a:t>
            </a:r>
            <a:r>
              <a:rPr lang="en-US" sz="1200" b="0" i="0" dirty="0">
                <a:solidFill>
                  <a:srgbClr val="212121"/>
                </a:solidFill>
                <a:effectLst/>
                <a:latin typeface="BlinkMacSystemFont"/>
              </a:rPr>
              <a:t> </a:t>
            </a:r>
            <a:r>
              <a:rPr lang="en-US" sz="1200" b="0" i="0" dirty="0" err="1">
                <a:solidFill>
                  <a:srgbClr val="212121"/>
                </a:solidFill>
                <a:effectLst/>
                <a:latin typeface="BlinkMacSystemFont"/>
              </a:rPr>
              <a:t>Radiol</a:t>
            </a:r>
            <a:r>
              <a:rPr lang="en-US" sz="1200" b="0" i="0" dirty="0">
                <a:solidFill>
                  <a:srgbClr val="212121"/>
                </a:solidFill>
                <a:effectLst/>
                <a:latin typeface="BlinkMacSystemFont"/>
              </a:rPr>
              <a:t>. 2024 Dec 24;41(6):547-553</a:t>
            </a:r>
            <a:endParaRPr lang="el-GR" sz="1200" dirty="0">
              <a:solidFill>
                <a:schemeClr val="tx1"/>
              </a:solidFill>
              <a:latin typeface="BlinkMacSystemFont"/>
            </a:endParaRPr>
          </a:p>
        </p:txBody>
      </p:sp>
      <p:sp>
        <p:nvSpPr>
          <p:cNvPr id="5" name="3 - Ορθογώνιο">
            <a:extLst>
              <a:ext uri="{FF2B5EF4-FFF2-40B4-BE49-F238E27FC236}">
                <a16:creationId xmlns:a16="http://schemas.microsoft.com/office/drawing/2014/main" xmlns="" id="{F1BD153F-8FCA-F93A-2073-B3E19F9218C8}"/>
              </a:ext>
            </a:extLst>
          </p:cNvPr>
          <p:cNvSpPr/>
          <p:nvPr/>
        </p:nvSpPr>
        <p:spPr>
          <a:xfrm>
            <a:off x="29203" y="4659982"/>
            <a:ext cx="9108504"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Anning N, Weeratunga S, Wang Y, De Boo DW, Puttaswamy V. </a:t>
            </a:r>
            <a:r>
              <a:rPr lang="en-US" sz="1200" b="0" i="0" dirty="0" err="1">
                <a:solidFill>
                  <a:srgbClr val="212121"/>
                </a:solidFill>
                <a:effectLst/>
                <a:latin typeface="BlinkMacSystemFont"/>
              </a:rPr>
              <a:t>Transarterial</a:t>
            </a:r>
            <a:r>
              <a:rPr lang="en-US" sz="1200" b="0" i="0" dirty="0">
                <a:solidFill>
                  <a:srgbClr val="212121"/>
                </a:solidFill>
                <a:effectLst/>
                <a:latin typeface="BlinkMacSystemFont"/>
              </a:rPr>
              <a:t> </a:t>
            </a:r>
            <a:r>
              <a:rPr lang="en-US" sz="1200" b="0" i="0" dirty="0" err="1">
                <a:solidFill>
                  <a:srgbClr val="212121"/>
                </a:solidFill>
                <a:effectLst/>
                <a:latin typeface="BlinkMacSystemFont"/>
              </a:rPr>
              <a:t>Embolisation</a:t>
            </a:r>
            <a:r>
              <a:rPr lang="en-US" sz="1200" b="0" i="0" dirty="0">
                <a:solidFill>
                  <a:srgbClr val="212121"/>
                </a:solidFill>
                <a:effectLst/>
                <a:latin typeface="BlinkMacSystemFont"/>
              </a:rPr>
              <a:t> of Abdominal Aortic Type II Endoleaks Accessed via the Deep Circumflex Iliac Artery: A Case Series and Literature Review. Vasc Endovascular Surg. 2024 Oct;58(7):757-761</a:t>
            </a:r>
            <a:endParaRPr lang="el-GR" sz="1200" dirty="0">
              <a:solidFill>
                <a:schemeClr val="tx1"/>
              </a:solidFill>
              <a:latin typeface="BlinkMacSystemFont"/>
            </a:endParaRPr>
          </a:p>
        </p:txBody>
      </p:sp>
    </p:spTree>
    <p:extLst>
      <p:ext uri="{BB962C8B-B14F-4D97-AF65-F5344CB8AC3E}">
        <p14:creationId xmlns:p14="http://schemas.microsoft.com/office/powerpoint/2010/main" xmlns="" val="3638112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E5B551A-A30A-5315-E26D-350BE0945B11}"/>
              </a:ext>
            </a:extLst>
          </p:cNvPr>
          <p:cNvSpPr>
            <a:spLocks noGrp="1"/>
          </p:cNvSpPr>
          <p:nvPr>
            <p:ph type="title"/>
          </p:nvPr>
        </p:nvSpPr>
        <p:spPr/>
        <p:txBody>
          <a:bodyPr>
            <a:normAutofit/>
          </a:bodyPr>
          <a:lstStyle/>
          <a:p>
            <a:r>
              <a:rPr lang="el-GR" sz="3200" b="1" dirty="0">
                <a:solidFill>
                  <a:srgbClr val="C00000"/>
                </a:solidFill>
                <a:latin typeface="Book Antiqua" panose="02040602050305030304" pitchFamily="18" charset="0"/>
              </a:rPr>
              <a:t>Δια της αρτηριακής οδού (</a:t>
            </a:r>
            <a:r>
              <a:rPr lang="en-US" sz="3200" b="1" dirty="0" err="1">
                <a:solidFill>
                  <a:srgbClr val="C00000"/>
                </a:solidFill>
                <a:latin typeface="Book Antiqua" panose="02040602050305030304" pitchFamily="18" charset="0"/>
              </a:rPr>
              <a:t>transarterial</a:t>
            </a:r>
            <a:r>
              <a:rPr lang="en-US" sz="3200" b="1" dirty="0">
                <a:solidFill>
                  <a:srgbClr val="C00000"/>
                </a:solidFill>
                <a:latin typeface="Book Antiqua" panose="02040602050305030304" pitchFamily="18" charset="0"/>
              </a:rPr>
              <a:t>)</a:t>
            </a:r>
            <a:endParaRPr lang="en-US" sz="3200" dirty="0"/>
          </a:p>
        </p:txBody>
      </p:sp>
      <p:pic>
        <p:nvPicPr>
          <p:cNvPr id="5" name="Θέση περιεχομένου 4" descr="Εικόνα που περιέχει φιλμ ακτινογραφίας, ιατρική απεικόνιση, ακτινολογία, ακτινογραφία&#10;&#10;Το περιεχόμενο που δημιουργείται από τεχνολογία AI ενδέχεται να είναι εσφαλμένο.">
            <a:extLst>
              <a:ext uri="{FF2B5EF4-FFF2-40B4-BE49-F238E27FC236}">
                <a16:creationId xmlns:a16="http://schemas.microsoft.com/office/drawing/2014/main" xmlns="" id="{E713F620-9618-44EC-5525-5923072051A1}"/>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18251" y="1200150"/>
            <a:ext cx="4907498" cy="3394075"/>
          </a:xfrm>
        </p:spPr>
      </p:pic>
      <p:sp>
        <p:nvSpPr>
          <p:cNvPr id="6" name="3 - Ορθογώνιο">
            <a:extLst>
              <a:ext uri="{FF2B5EF4-FFF2-40B4-BE49-F238E27FC236}">
                <a16:creationId xmlns:a16="http://schemas.microsoft.com/office/drawing/2014/main" xmlns="" id="{514CB054-266F-4D09-5822-DCE7DE43711F}"/>
              </a:ext>
            </a:extLst>
          </p:cNvPr>
          <p:cNvSpPr/>
          <p:nvPr/>
        </p:nvSpPr>
        <p:spPr>
          <a:xfrm>
            <a:off x="15273" y="4659982"/>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Dalzell CG, Sheeran DP, Angle JF, Wilkins LR. Endovascular Treatment of Type II Endoleaks: Update and Overview. Semin </a:t>
            </a:r>
            <a:r>
              <a:rPr lang="en-US" sz="1200" b="0" i="0" dirty="0" err="1">
                <a:solidFill>
                  <a:srgbClr val="212121"/>
                </a:solidFill>
                <a:effectLst/>
                <a:latin typeface="BlinkMacSystemFont"/>
              </a:rPr>
              <a:t>Intervent</a:t>
            </a:r>
            <a:r>
              <a:rPr lang="en-US" sz="1200" b="0" i="0" dirty="0">
                <a:solidFill>
                  <a:srgbClr val="212121"/>
                </a:solidFill>
                <a:effectLst/>
                <a:latin typeface="BlinkMacSystemFont"/>
              </a:rPr>
              <a:t> </a:t>
            </a:r>
            <a:r>
              <a:rPr lang="en-US" sz="1200" b="0" i="0" dirty="0" err="1">
                <a:solidFill>
                  <a:srgbClr val="212121"/>
                </a:solidFill>
                <a:effectLst/>
                <a:latin typeface="BlinkMacSystemFont"/>
              </a:rPr>
              <a:t>Radiol</a:t>
            </a:r>
            <a:r>
              <a:rPr lang="en-US" sz="1200" b="0" i="0" dirty="0">
                <a:solidFill>
                  <a:srgbClr val="212121"/>
                </a:solidFill>
                <a:effectLst/>
                <a:latin typeface="BlinkMacSystemFont"/>
              </a:rPr>
              <a:t>. 2024 Dec 24;41(6):547-553</a:t>
            </a:r>
            <a:endParaRPr lang="el-GR" sz="1200" dirty="0">
              <a:solidFill>
                <a:schemeClr val="tx1"/>
              </a:solidFill>
              <a:latin typeface="BlinkMacSystemFont"/>
            </a:endParaRPr>
          </a:p>
        </p:txBody>
      </p:sp>
      <p:sp>
        <p:nvSpPr>
          <p:cNvPr id="7" name="TextBox 6">
            <a:extLst>
              <a:ext uri="{FF2B5EF4-FFF2-40B4-BE49-F238E27FC236}">
                <a16:creationId xmlns:a16="http://schemas.microsoft.com/office/drawing/2014/main" xmlns="" id="{D9096EB9-567E-24B6-E942-1AC7A0B26873}"/>
              </a:ext>
            </a:extLst>
          </p:cNvPr>
          <p:cNvSpPr txBox="1"/>
          <p:nvPr/>
        </p:nvSpPr>
        <p:spPr>
          <a:xfrm>
            <a:off x="6084168" y="3242109"/>
            <a:ext cx="2010748" cy="923330"/>
          </a:xfrm>
          <a:prstGeom prst="rect">
            <a:avLst/>
          </a:prstGeom>
          <a:noFill/>
          <a:ln w="19050">
            <a:solidFill>
              <a:srgbClr val="00B050"/>
            </a:solidFill>
          </a:ln>
        </p:spPr>
        <p:txBody>
          <a:bodyPr wrap="square" rtlCol="0">
            <a:spAutoFit/>
          </a:bodyPr>
          <a:lstStyle/>
          <a:p>
            <a:r>
              <a:rPr lang="el-GR" dirty="0">
                <a:solidFill>
                  <a:srgbClr val="C00000"/>
                </a:solidFill>
                <a:latin typeface="Book Antiqua" panose="02040602050305030304" pitchFamily="18" charset="0"/>
              </a:rPr>
              <a:t>Εμβολισμός κάτω </a:t>
            </a:r>
            <a:r>
              <a:rPr lang="el-GR" dirty="0" err="1">
                <a:solidFill>
                  <a:srgbClr val="C00000"/>
                </a:solidFill>
                <a:latin typeface="Book Antiqua" panose="02040602050305030304" pitchFamily="18" charset="0"/>
              </a:rPr>
              <a:t>μεσεντερίου</a:t>
            </a:r>
            <a:r>
              <a:rPr lang="el-GR" dirty="0">
                <a:solidFill>
                  <a:srgbClr val="C00000"/>
                </a:solidFill>
                <a:latin typeface="Book Antiqua" panose="02040602050305030304" pitchFamily="18" charset="0"/>
              </a:rPr>
              <a:t> αρτηρίας</a:t>
            </a:r>
            <a:endParaRPr lang="en-US" dirty="0">
              <a:solidFill>
                <a:srgbClr val="C00000"/>
              </a:solidFill>
              <a:latin typeface="Book Antiqua" panose="02040602050305030304" pitchFamily="18" charset="0"/>
            </a:endParaRPr>
          </a:p>
        </p:txBody>
      </p:sp>
    </p:spTree>
    <p:extLst>
      <p:ext uri="{BB962C8B-B14F-4D97-AF65-F5344CB8AC3E}">
        <p14:creationId xmlns:p14="http://schemas.microsoft.com/office/powerpoint/2010/main" xmlns="" val="2247036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A6BC31A-D1FA-AC83-AE08-AE5834328A15}"/>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Διοσφυϊκή</a:t>
            </a:r>
            <a:r>
              <a:rPr lang="el-GR" sz="3600" b="1" dirty="0">
                <a:solidFill>
                  <a:srgbClr val="C00000"/>
                </a:solidFill>
                <a:latin typeface="Book Antiqua" panose="02040602050305030304" pitchFamily="18" charset="0"/>
              </a:rPr>
              <a:t> (</a:t>
            </a:r>
            <a:r>
              <a:rPr lang="en-US" sz="3600" b="1" dirty="0" err="1">
                <a:solidFill>
                  <a:srgbClr val="C00000"/>
                </a:solidFill>
                <a:latin typeface="Book Antiqua" panose="02040602050305030304" pitchFamily="18" charset="0"/>
              </a:rPr>
              <a:t>Translumbar</a:t>
            </a:r>
            <a:r>
              <a:rPr lang="en-US" sz="3600" b="1" dirty="0">
                <a:solidFill>
                  <a:srgbClr val="C00000"/>
                </a:solidFill>
                <a:latin typeface="Book Antiqua" panose="02040602050305030304" pitchFamily="18" charset="0"/>
              </a:rPr>
              <a:t>)</a:t>
            </a:r>
          </a:p>
        </p:txBody>
      </p:sp>
      <p:sp>
        <p:nvSpPr>
          <p:cNvPr id="3" name="Θέση περιεχομένου 2">
            <a:extLst>
              <a:ext uri="{FF2B5EF4-FFF2-40B4-BE49-F238E27FC236}">
                <a16:creationId xmlns:a16="http://schemas.microsoft.com/office/drawing/2014/main" xmlns="" id="{73193915-69AB-3383-3046-23A0D09E15A0}"/>
              </a:ext>
            </a:extLst>
          </p:cNvPr>
          <p:cNvSpPr>
            <a:spLocks noGrp="1"/>
          </p:cNvSpPr>
          <p:nvPr>
            <p:ph idx="1"/>
          </p:nvPr>
        </p:nvSpPr>
        <p:spPr/>
        <p:txBody>
          <a:bodyPr>
            <a:normAutofit fontScale="77500" lnSpcReduction="20000"/>
          </a:bodyPr>
          <a:lstStyle/>
          <a:p>
            <a:r>
              <a:rPr lang="en-US" sz="2000" dirty="0">
                <a:latin typeface="Book Antiqua" panose="02040602050305030304" pitchFamily="18" charset="0"/>
              </a:rPr>
              <a:t>“Direct stick approach”</a:t>
            </a:r>
          </a:p>
          <a:p>
            <a:r>
              <a:rPr lang="el-GR" sz="2000" dirty="0">
                <a:latin typeface="Book Antiqua" panose="02040602050305030304" pitchFamily="18" charset="0"/>
              </a:rPr>
              <a:t> Όταν το σκιαγραφικό λιμνάζει οπισθίως του σάκου</a:t>
            </a:r>
          </a:p>
          <a:p>
            <a:pPr marL="0" indent="0">
              <a:buNone/>
            </a:pPr>
            <a:r>
              <a:rPr lang="el-GR" sz="2200" b="1" dirty="0">
                <a:solidFill>
                  <a:srgbClr val="C00000"/>
                </a:solidFill>
                <a:latin typeface="Book Antiqua" panose="02040602050305030304" pitchFamily="18" charset="0"/>
              </a:rPr>
              <a:t>                </a:t>
            </a:r>
            <a:r>
              <a:rPr lang="el-GR" sz="2200" b="1" u="sng" dirty="0">
                <a:solidFill>
                  <a:srgbClr val="C00000"/>
                </a:solidFill>
                <a:latin typeface="Book Antiqua" panose="02040602050305030304" pitchFamily="18" charset="0"/>
              </a:rPr>
              <a:t>Τεχνική:</a:t>
            </a:r>
          </a:p>
          <a:p>
            <a:r>
              <a:rPr lang="el-GR" sz="2000" dirty="0">
                <a:latin typeface="Book Antiqua" panose="02040602050305030304" pitchFamily="18" charset="0"/>
              </a:rPr>
              <a:t>Απεικόνιση της παρασπονδυλικής περιοχής που θα διέλθει η βελόνα παρακέντησης</a:t>
            </a:r>
          </a:p>
          <a:p>
            <a:r>
              <a:rPr lang="el-GR" sz="2000" dirty="0">
                <a:latin typeface="Book Antiqua" panose="02040602050305030304" pitchFamily="18" charset="0"/>
              </a:rPr>
              <a:t>Παρακέντηση του σάκου, η βελόνα φθάνει στη περιοχή </a:t>
            </a:r>
            <a:r>
              <a:rPr lang="el-GR" sz="2000" dirty="0" err="1">
                <a:latin typeface="Book Antiqua" panose="02040602050305030304" pitchFamily="18" charset="0"/>
              </a:rPr>
              <a:t>λίμνασης</a:t>
            </a:r>
            <a:r>
              <a:rPr lang="el-GR" sz="2000" dirty="0">
                <a:latin typeface="Book Antiqua" panose="02040602050305030304" pitchFamily="18" charset="0"/>
              </a:rPr>
              <a:t> σκιαγραφικού </a:t>
            </a:r>
          </a:p>
          <a:p>
            <a:r>
              <a:rPr lang="el-GR" sz="2000" dirty="0">
                <a:latin typeface="Book Antiqua" panose="02040602050305030304" pitchFamily="18" charset="0"/>
              </a:rPr>
              <a:t>Εμβολισμός (</a:t>
            </a:r>
            <a:r>
              <a:rPr lang="en-US" sz="2000" dirty="0">
                <a:latin typeface="Book Antiqua" panose="02040602050305030304" pitchFamily="18" charset="0"/>
              </a:rPr>
              <a:t>EVOH</a:t>
            </a:r>
            <a:r>
              <a:rPr lang="el-GR" sz="2000" dirty="0">
                <a:latin typeface="Book Antiqua" panose="02040602050305030304" pitchFamily="18" charset="0"/>
              </a:rPr>
              <a:t>)</a:t>
            </a:r>
          </a:p>
          <a:p>
            <a:r>
              <a:rPr lang="el-GR" sz="2000" dirty="0">
                <a:latin typeface="Book Antiqua" panose="02040602050305030304" pitchFamily="18" charset="0"/>
              </a:rPr>
              <a:t>Τελική απεικόνιση</a:t>
            </a:r>
          </a:p>
          <a:p>
            <a:endParaRPr lang="el-GR" sz="2000" dirty="0">
              <a:latin typeface="Book Antiqua" panose="02040602050305030304" pitchFamily="18" charset="0"/>
            </a:endParaRPr>
          </a:p>
          <a:p>
            <a:r>
              <a:rPr lang="el-GR" sz="2000" dirty="0">
                <a:latin typeface="Book Antiqua" panose="02040602050305030304" pitchFamily="18" charset="0"/>
              </a:rPr>
              <a:t>Μπορεί να χρειαστεί ‘</a:t>
            </a:r>
            <a:r>
              <a:rPr lang="fr-FR" sz="2000" dirty="0">
                <a:latin typeface="Book Antiqua" panose="02040602050305030304" pitchFamily="18" charset="0"/>
              </a:rPr>
              <a:t>cross-sectional </a:t>
            </a:r>
            <a:r>
              <a:rPr lang="fr-FR" sz="2000" dirty="0" err="1">
                <a:latin typeface="Book Antiqua" panose="02040602050305030304" pitchFamily="18" charset="0"/>
              </a:rPr>
              <a:t>imaging</a:t>
            </a:r>
            <a:r>
              <a:rPr lang="el-GR" sz="2000" dirty="0">
                <a:latin typeface="Book Antiqua" panose="02040602050305030304" pitchFamily="18" charset="0"/>
              </a:rPr>
              <a:t>’ κατά τη διάρκεια της επέμβασης</a:t>
            </a:r>
            <a:r>
              <a:rPr lang="fr-FR" sz="2000" dirty="0">
                <a:latin typeface="Book Antiqua" panose="02040602050305030304" pitchFamily="18" charset="0"/>
              </a:rPr>
              <a:t> </a:t>
            </a:r>
            <a:r>
              <a:rPr lang="el-GR" sz="2000" dirty="0">
                <a:latin typeface="Book Antiqua" panose="02040602050305030304" pitchFamily="18" charset="0"/>
              </a:rPr>
              <a:t>για καθορισμό ανατομικών σημείων και επιλογή της κατεύθυνσης της βελόνας  (</a:t>
            </a:r>
            <a:r>
              <a:rPr lang="en-US" sz="2000" dirty="0">
                <a:latin typeface="Book Antiqua" panose="02040602050305030304" pitchFamily="18" charset="0"/>
              </a:rPr>
              <a:t>cone beak CT </a:t>
            </a:r>
            <a:r>
              <a:rPr lang="el-GR" sz="2000" dirty="0">
                <a:latin typeface="Book Antiqua" panose="02040602050305030304" pitchFamily="18" charset="0"/>
              </a:rPr>
              <a:t>ή </a:t>
            </a:r>
            <a:r>
              <a:rPr lang="en-US" sz="2000" dirty="0">
                <a:latin typeface="Book Antiqua" panose="02040602050305030304" pitchFamily="18" charset="0"/>
              </a:rPr>
              <a:t>hybrid CT room)</a:t>
            </a:r>
          </a:p>
          <a:p>
            <a:r>
              <a:rPr lang="el-GR" sz="2000" dirty="0">
                <a:latin typeface="Book Antiqua" panose="02040602050305030304" pitchFamily="18" charset="0"/>
              </a:rPr>
              <a:t>Εναλλακτικά </a:t>
            </a:r>
            <a:r>
              <a:rPr lang="en-US" sz="2000" dirty="0">
                <a:latin typeface="Book Antiqua" panose="02040602050305030304" pitchFamily="18" charset="0"/>
              </a:rPr>
              <a:t>‘fusion of preprocedural CTA’ </a:t>
            </a:r>
            <a:r>
              <a:rPr lang="el-GR" sz="2000" dirty="0">
                <a:latin typeface="Book Antiqua" panose="02040602050305030304" pitchFamily="18" charset="0"/>
              </a:rPr>
              <a:t>με</a:t>
            </a:r>
            <a:r>
              <a:rPr lang="en-US" sz="2000" dirty="0">
                <a:latin typeface="Book Antiqua" panose="02040602050305030304" pitchFamily="18" charset="0"/>
              </a:rPr>
              <a:t> </a:t>
            </a:r>
            <a:r>
              <a:rPr lang="el-GR" sz="2000" dirty="0">
                <a:latin typeface="Book Antiqua" panose="02040602050305030304" pitchFamily="18" charset="0"/>
              </a:rPr>
              <a:t>‘</a:t>
            </a:r>
            <a:r>
              <a:rPr lang="en-US" sz="2000" dirty="0">
                <a:latin typeface="Book Antiqua" panose="02040602050305030304" pitchFamily="18" charset="0"/>
              </a:rPr>
              <a:t>cone beam CT</a:t>
            </a:r>
            <a:r>
              <a:rPr lang="el-GR" sz="2000" dirty="0">
                <a:latin typeface="Book Antiqua" panose="02040602050305030304" pitchFamily="18" charset="0"/>
              </a:rPr>
              <a:t>’ την ημέρα της επέμβασης και χρήση </a:t>
            </a:r>
            <a:r>
              <a:rPr lang="en-US" sz="2000" dirty="0">
                <a:latin typeface="Book Antiqua" panose="02040602050305030304" pitchFamily="18" charset="0"/>
              </a:rPr>
              <a:t>‘contrast-enhanced US’.  </a:t>
            </a:r>
            <a:r>
              <a:rPr lang="el-GR" sz="2000" dirty="0">
                <a:latin typeface="Book Antiqua" panose="02040602050305030304" pitchFamily="18" charset="0"/>
              </a:rPr>
              <a:t>  </a:t>
            </a:r>
            <a:endParaRPr lang="en-US" sz="2000" dirty="0">
              <a:latin typeface="Book Antiqua" panose="02040602050305030304" pitchFamily="18" charset="0"/>
            </a:endParaRPr>
          </a:p>
          <a:p>
            <a:pPr marL="0" indent="0">
              <a:buNone/>
            </a:pPr>
            <a:r>
              <a:rPr lang="en-US" sz="2200" b="1" dirty="0">
                <a:latin typeface="Book Antiqua" panose="02040602050305030304" pitchFamily="18" charset="0"/>
              </a:rPr>
              <a:t>                              </a:t>
            </a:r>
            <a:endParaRPr lang="en-US" sz="2000" dirty="0">
              <a:latin typeface="Book Antiqua" panose="02040602050305030304" pitchFamily="18" charset="0"/>
            </a:endParaRPr>
          </a:p>
        </p:txBody>
      </p:sp>
      <p:sp>
        <p:nvSpPr>
          <p:cNvPr id="4" name="3 - Ορθογώνιο">
            <a:extLst>
              <a:ext uri="{FF2B5EF4-FFF2-40B4-BE49-F238E27FC236}">
                <a16:creationId xmlns:a16="http://schemas.microsoft.com/office/drawing/2014/main" xmlns="" id="{4DBD754A-49FD-C68E-C195-AE84502E9CD0}"/>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Rhee R, </a:t>
            </a:r>
            <a:r>
              <a:rPr lang="en-US" sz="1200" b="0" i="0" dirty="0" err="1">
                <a:solidFill>
                  <a:srgbClr val="212121"/>
                </a:solidFill>
                <a:effectLst/>
                <a:latin typeface="BlinkMacSystemFont"/>
              </a:rPr>
              <a:t>Oderich</a:t>
            </a:r>
            <a:r>
              <a:rPr lang="en-US" sz="1200" b="0" i="0" dirty="0">
                <a:solidFill>
                  <a:srgbClr val="212121"/>
                </a:solidFill>
                <a:effectLst/>
                <a:latin typeface="BlinkMacSystemFont"/>
              </a:rPr>
              <a:t> G, </a:t>
            </a:r>
            <a:r>
              <a:rPr lang="en-US" sz="1200" b="0" i="0" dirty="0" err="1">
                <a:solidFill>
                  <a:srgbClr val="212121"/>
                </a:solidFill>
                <a:effectLst/>
                <a:latin typeface="BlinkMacSystemFont"/>
              </a:rPr>
              <a:t>Hertault</a:t>
            </a:r>
            <a:r>
              <a:rPr lang="en-US" sz="1200" b="0" i="0" dirty="0">
                <a:solidFill>
                  <a:srgbClr val="212121"/>
                </a:solidFill>
                <a:effectLst/>
                <a:latin typeface="BlinkMacSystemFont"/>
              </a:rPr>
              <a:t> A, Tenorio E, Shih M, Honari S, Jacob T, Haulon S. Multicenter experience in </a:t>
            </a:r>
            <a:r>
              <a:rPr lang="en-US" sz="1200" b="0" i="0" dirty="0" err="1">
                <a:solidFill>
                  <a:srgbClr val="212121"/>
                </a:solidFill>
                <a:effectLst/>
                <a:latin typeface="BlinkMacSystemFont"/>
              </a:rPr>
              <a:t>translumbar</a:t>
            </a:r>
            <a:r>
              <a:rPr lang="en-US" sz="1200" b="0" i="0" dirty="0">
                <a:solidFill>
                  <a:srgbClr val="212121"/>
                </a:solidFill>
                <a:effectLst/>
                <a:latin typeface="BlinkMacSystemFont"/>
              </a:rPr>
              <a:t>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treatment in the hybrid room with needle trajectory planning and fusion guidance. J Vasc Surg. 2020 Sep;72(3):1043-1049.</a:t>
            </a:r>
            <a:endParaRPr lang="el-GR" sz="1200" dirty="0">
              <a:solidFill>
                <a:schemeClr val="tx1"/>
              </a:solidFill>
              <a:latin typeface="BlinkMacSystemFont"/>
            </a:endParaRPr>
          </a:p>
        </p:txBody>
      </p:sp>
    </p:spTree>
    <p:extLst>
      <p:ext uri="{BB962C8B-B14F-4D97-AF65-F5344CB8AC3E}">
        <p14:creationId xmlns:p14="http://schemas.microsoft.com/office/powerpoint/2010/main" xmlns="" val="216451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82A1767-DFB0-CA03-188F-3F8287FEB1CF}"/>
              </a:ext>
            </a:extLst>
          </p:cNvPr>
          <p:cNvSpPr>
            <a:spLocks noGrp="1"/>
          </p:cNvSpPr>
          <p:nvPr>
            <p:ph type="title"/>
          </p:nvPr>
        </p:nvSpPr>
        <p:spPr/>
        <p:txBody>
          <a:bodyPr>
            <a:noAutofit/>
          </a:bodyPr>
          <a:lstStyle/>
          <a:p>
            <a:r>
              <a:rPr lang="el-GR" sz="2800" b="1" dirty="0" err="1">
                <a:solidFill>
                  <a:srgbClr val="C00000"/>
                </a:solidFill>
                <a:latin typeface="Book Antiqua" panose="02040602050305030304" pitchFamily="18" charset="0"/>
              </a:rPr>
              <a:t>Διοσφυϊκός</a:t>
            </a:r>
            <a:r>
              <a:rPr lang="el-GR" sz="2800" b="1" dirty="0">
                <a:solidFill>
                  <a:srgbClr val="C00000"/>
                </a:solidFill>
                <a:latin typeface="Book Antiqua" panose="02040602050305030304" pitchFamily="18" charset="0"/>
              </a:rPr>
              <a:t> εμβολισμός </a:t>
            </a:r>
            <a:br>
              <a:rPr lang="el-GR" sz="2800" b="1" dirty="0">
                <a:solidFill>
                  <a:srgbClr val="C00000"/>
                </a:solidFill>
                <a:latin typeface="Book Antiqua" panose="02040602050305030304" pitchFamily="18" charset="0"/>
              </a:rPr>
            </a:br>
            <a:r>
              <a:rPr lang="el-GR" sz="2800" b="1" dirty="0" err="1">
                <a:solidFill>
                  <a:srgbClr val="C00000"/>
                </a:solidFill>
                <a:latin typeface="Book Antiqua" panose="02040602050305030304" pitchFamily="18" charset="0"/>
              </a:rPr>
              <a:t>ενδοδιαφυγής</a:t>
            </a:r>
            <a:r>
              <a:rPr lang="el-GR" sz="2800" b="1" dirty="0">
                <a:solidFill>
                  <a:srgbClr val="C00000"/>
                </a:solidFill>
                <a:latin typeface="Book Antiqua" panose="02040602050305030304" pitchFamily="18" charset="0"/>
              </a:rPr>
              <a:t> τύπου ΙΙ</a:t>
            </a:r>
            <a:endParaRPr lang="en-US" sz="2800" b="1" dirty="0">
              <a:solidFill>
                <a:srgbClr val="C00000"/>
              </a:solidFill>
              <a:latin typeface="Book Antiqua" panose="02040602050305030304" pitchFamily="18" charset="0"/>
            </a:endParaRPr>
          </a:p>
        </p:txBody>
      </p:sp>
      <p:pic>
        <p:nvPicPr>
          <p:cNvPr id="5" name="Θέση περιεχομένου 4" descr="Εικόνα που περιέχει σκίτσο/σχέδιο, έντομο, ασπόνδυλο, τέχνη&#10;&#10;Περιγραφή που δημιουργήθηκε αυτόματα">
            <a:extLst>
              <a:ext uri="{FF2B5EF4-FFF2-40B4-BE49-F238E27FC236}">
                <a16:creationId xmlns:a16="http://schemas.microsoft.com/office/drawing/2014/main" xmlns="" id="{D6AB7D60-49AF-6638-704A-45F241D06836}"/>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392447" y="1196791"/>
            <a:ext cx="4751553" cy="3459832"/>
          </a:xfrm>
          <a:ln w="19050">
            <a:solidFill>
              <a:srgbClr val="C00000"/>
            </a:solidFill>
          </a:ln>
        </p:spPr>
      </p:pic>
      <p:sp>
        <p:nvSpPr>
          <p:cNvPr id="3" name="TextBox 2">
            <a:extLst>
              <a:ext uri="{FF2B5EF4-FFF2-40B4-BE49-F238E27FC236}">
                <a16:creationId xmlns:a16="http://schemas.microsoft.com/office/drawing/2014/main" xmlns="" id="{32574391-B27A-CED5-159A-B96995D76FB2}"/>
              </a:ext>
            </a:extLst>
          </p:cNvPr>
          <p:cNvSpPr txBox="1"/>
          <p:nvPr/>
        </p:nvSpPr>
        <p:spPr>
          <a:xfrm>
            <a:off x="7955882" y="4061363"/>
            <a:ext cx="1152128" cy="584775"/>
          </a:xfrm>
          <a:prstGeom prst="rect">
            <a:avLst/>
          </a:prstGeom>
          <a:solidFill>
            <a:schemeClr val="accent3">
              <a:lumMod val="40000"/>
              <a:lumOff val="60000"/>
            </a:schemeClr>
          </a:solidFill>
          <a:ln w="12700">
            <a:solidFill>
              <a:srgbClr val="C00000"/>
            </a:solidFill>
          </a:ln>
        </p:spPr>
        <p:txBody>
          <a:bodyPr wrap="square" rtlCol="0">
            <a:spAutoFit/>
          </a:bodyPr>
          <a:lstStyle/>
          <a:p>
            <a:r>
              <a:rPr lang="el-GR" sz="3200" b="1" dirty="0">
                <a:solidFill>
                  <a:srgbClr val="C00000"/>
                </a:solidFill>
              </a:rPr>
              <a:t>ΠΓΝΠ</a:t>
            </a:r>
            <a:endParaRPr lang="en-US" sz="3200" b="1" dirty="0">
              <a:solidFill>
                <a:srgbClr val="C00000"/>
              </a:solidFill>
            </a:endParaRPr>
          </a:p>
        </p:txBody>
      </p:sp>
      <p:sp>
        <p:nvSpPr>
          <p:cNvPr id="4" name="TextBox 3">
            <a:extLst>
              <a:ext uri="{FF2B5EF4-FFF2-40B4-BE49-F238E27FC236}">
                <a16:creationId xmlns:a16="http://schemas.microsoft.com/office/drawing/2014/main" xmlns="" id="{BC971311-8D54-BA93-B3FD-BD4129A31815}"/>
              </a:ext>
            </a:extLst>
          </p:cNvPr>
          <p:cNvSpPr txBox="1"/>
          <p:nvPr/>
        </p:nvSpPr>
        <p:spPr>
          <a:xfrm>
            <a:off x="7020272" y="172939"/>
            <a:ext cx="2010748" cy="923330"/>
          </a:xfrm>
          <a:prstGeom prst="rect">
            <a:avLst/>
          </a:prstGeom>
          <a:noFill/>
          <a:ln w="19050">
            <a:solidFill>
              <a:srgbClr val="00B050"/>
            </a:solidFill>
          </a:ln>
        </p:spPr>
        <p:txBody>
          <a:bodyPr wrap="square" rtlCol="0">
            <a:spAutoFit/>
          </a:bodyPr>
          <a:lstStyle/>
          <a:p>
            <a:r>
              <a:rPr lang="el-GR" dirty="0">
                <a:solidFill>
                  <a:srgbClr val="C00000"/>
                </a:solidFill>
                <a:latin typeface="Book Antiqua" panose="02040602050305030304" pitchFamily="18" charset="0"/>
              </a:rPr>
              <a:t>Εμβολισμός οσφυϊκής αρτηρίας</a:t>
            </a:r>
            <a:endParaRPr lang="en-US" dirty="0">
              <a:solidFill>
                <a:srgbClr val="C00000"/>
              </a:solidFill>
              <a:latin typeface="Book Antiqua" panose="02040602050305030304" pitchFamily="18" charset="0"/>
            </a:endParaRPr>
          </a:p>
        </p:txBody>
      </p:sp>
      <p:pic>
        <p:nvPicPr>
          <p:cNvPr id="8" name="Εικόνα 7" descr="Εικόνα που περιέχει κείμενο, στιγμιότυπο οθόνης, αστρονομία&#10;&#10;Το περιεχόμενο που δημιουργείται από τεχνολογία AI ενδέχεται να είναι εσφαλμένο.">
            <a:extLst>
              <a:ext uri="{FF2B5EF4-FFF2-40B4-BE49-F238E27FC236}">
                <a16:creationId xmlns:a16="http://schemas.microsoft.com/office/drawing/2014/main" xmlns="" id="{282E059E-9FA5-291C-D931-9E15744251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1212518"/>
            <a:ext cx="3727549" cy="3444105"/>
          </a:xfrm>
          <a:prstGeom prst="rect">
            <a:avLst/>
          </a:prstGeom>
          <a:ln w="19050">
            <a:solidFill>
              <a:srgbClr val="C00000"/>
            </a:solidFill>
          </a:ln>
        </p:spPr>
      </p:pic>
      <p:sp>
        <p:nvSpPr>
          <p:cNvPr id="9" name="3 - Ορθογώνιο">
            <a:extLst>
              <a:ext uri="{FF2B5EF4-FFF2-40B4-BE49-F238E27FC236}">
                <a16:creationId xmlns:a16="http://schemas.microsoft.com/office/drawing/2014/main" xmlns="" id="{DA08E3A7-76EC-B3AD-9363-585DF7C1A616}"/>
              </a:ext>
            </a:extLst>
          </p:cNvPr>
          <p:cNvSpPr/>
          <p:nvPr/>
        </p:nvSpPr>
        <p:spPr>
          <a:xfrm>
            <a:off x="323528" y="1212518"/>
            <a:ext cx="3727549" cy="71115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Rhee R et al. Multicenter experience in </a:t>
            </a:r>
            <a:r>
              <a:rPr lang="en-US" sz="1200" b="0" i="0" dirty="0" err="1">
                <a:solidFill>
                  <a:srgbClr val="212121"/>
                </a:solidFill>
                <a:effectLst/>
                <a:latin typeface="BlinkMacSystemFont"/>
              </a:rPr>
              <a:t>translumbar</a:t>
            </a:r>
            <a:r>
              <a:rPr lang="en-US" sz="1200" b="0" i="0" dirty="0">
                <a:solidFill>
                  <a:srgbClr val="212121"/>
                </a:solidFill>
                <a:effectLst/>
                <a:latin typeface="BlinkMacSystemFont"/>
              </a:rPr>
              <a:t>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treatment in the hybrid room with needle trajectory planning and fusion guidance. J Vasc Surg. 2020 Sep;72(3):1043-1049</a:t>
            </a:r>
            <a:endParaRPr lang="el-GR" sz="1200" dirty="0">
              <a:solidFill>
                <a:schemeClr val="tx1"/>
              </a:solidFill>
              <a:latin typeface="BlinkMacSystemFont"/>
            </a:endParaRPr>
          </a:p>
        </p:txBody>
      </p:sp>
    </p:spTree>
    <p:extLst>
      <p:ext uri="{BB962C8B-B14F-4D97-AF65-F5344CB8AC3E}">
        <p14:creationId xmlns:p14="http://schemas.microsoft.com/office/powerpoint/2010/main" xmlns="" val="236275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1B2ED4D-E941-49A6-931C-5336EA1894F0}"/>
              </a:ext>
            </a:extLst>
          </p:cNvPr>
          <p:cNvSpPr>
            <a:spLocks noGrp="1"/>
          </p:cNvSpPr>
          <p:nvPr>
            <p:ph type="title"/>
          </p:nvPr>
        </p:nvSpPr>
        <p:spPr/>
        <p:txBody>
          <a:bodyPr>
            <a:normAutofit fontScale="90000"/>
          </a:bodyPr>
          <a:lstStyle/>
          <a:p>
            <a:r>
              <a:rPr lang="el-GR" sz="3600" b="1" dirty="0">
                <a:solidFill>
                  <a:srgbClr val="C00000"/>
                </a:solidFill>
                <a:latin typeface="Book Antiqua" panose="02040602050305030304" pitchFamily="18" charset="0"/>
              </a:rPr>
              <a:t>Δια της κάτω κοίλης φλέβας (</a:t>
            </a:r>
            <a:r>
              <a:rPr lang="en-US" sz="3600" b="1" dirty="0">
                <a:solidFill>
                  <a:srgbClr val="C00000"/>
                </a:solidFill>
                <a:latin typeface="Book Antiqua" panose="02040602050305030304" pitchFamily="18" charset="0"/>
              </a:rPr>
              <a:t>IVC) –</a:t>
            </a:r>
            <a:br>
              <a:rPr lang="en-US" sz="3600" b="1" dirty="0">
                <a:solidFill>
                  <a:srgbClr val="C00000"/>
                </a:solidFill>
                <a:latin typeface="Book Antiqua" panose="02040602050305030304" pitchFamily="18" charset="0"/>
              </a:rPr>
            </a:br>
            <a:r>
              <a:rPr lang="en-US" sz="3600" b="1" dirty="0">
                <a:solidFill>
                  <a:srgbClr val="C00000"/>
                </a:solidFill>
                <a:latin typeface="Book Antiqua" panose="02040602050305030304" pitchFamily="18" charset="0"/>
              </a:rPr>
              <a:t>(</a:t>
            </a:r>
            <a:r>
              <a:rPr lang="en-US" sz="3600" b="1" dirty="0" err="1">
                <a:solidFill>
                  <a:srgbClr val="C00000"/>
                </a:solidFill>
                <a:latin typeface="Book Antiqua" panose="02040602050305030304" pitchFamily="18" charset="0"/>
              </a:rPr>
              <a:t>Transcaval</a:t>
            </a:r>
            <a:r>
              <a:rPr lang="en-US" sz="3600" b="1" dirty="0">
                <a:solidFill>
                  <a:srgbClr val="C00000"/>
                </a:solidFill>
                <a:latin typeface="Book Antiqua" panose="02040602050305030304" pitchFamily="18" charset="0"/>
              </a:rPr>
              <a:t>)</a:t>
            </a:r>
          </a:p>
        </p:txBody>
      </p:sp>
      <p:sp>
        <p:nvSpPr>
          <p:cNvPr id="3" name="Θέση περιεχομένου 2">
            <a:extLst>
              <a:ext uri="{FF2B5EF4-FFF2-40B4-BE49-F238E27FC236}">
                <a16:creationId xmlns:a16="http://schemas.microsoft.com/office/drawing/2014/main" xmlns="" id="{FC843BD3-1BF8-3F8B-C512-33BCA6DFEFF6}"/>
              </a:ext>
            </a:extLst>
          </p:cNvPr>
          <p:cNvSpPr>
            <a:spLocks noGrp="1"/>
          </p:cNvSpPr>
          <p:nvPr>
            <p:ph idx="1"/>
          </p:nvPr>
        </p:nvSpPr>
        <p:spPr/>
        <p:txBody>
          <a:bodyPr>
            <a:normAutofit fontScale="70000" lnSpcReduction="20000"/>
          </a:bodyPr>
          <a:lstStyle/>
          <a:p>
            <a:r>
              <a:rPr lang="el-GR" sz="2000" dirty="0">
                <a:latin typeface="Book Antiqua" panose="02040602050305030304" pitchFamily="18" charset="0"/>
              </a:rPr>
              <a:t>Η δια της κάτω κοίλης προσπέλαση προτιμάται όταν υπάρχει επαφή της </a:t>
            </a:r>
            <a:r>
              <a:rPr lang="en-US" sz="2000" dirty="0">
                <a:latin typeface="Book Antiqua" panose="02040602050305030304" pitchFamily="18" charset="0"/>
              </a:rPr>
              <a:t>IVC </a:t>
            </a:r>
            <a:r>
              <a:rPr lang="el-GR" sz="2000" dirty="0">
                <a:latin typeface="Book Antiqua" panose="02040602050305030304" pitchFamily="18" charset="0"/>
              </a:rPr>
              <a:t>με τον σάκο και το σκιαγραφικό εντός του σάκου μπορεί να προσεγγιστεί με δια της κάτω κοίλης προσπέλαση</a:t>
            </a:r>
          </a:p>
          <a:p>
            <a:pPr marL="0" indent="0">
              <a:buNone/>
            </a:pPr>
            <a:r>
              <a:rPr lang="el-GR" sz="2000" b="1" dirty="0">
                <a:solidFill>
                  <a:srgbClr val="C00000"/>
                </a:solidFill>
                <a:latin typeface="Book Antiqua" panose="02040602050305030304" pitchFamily="18" charset="0"/>
              </a:rPr>
              <a:t>                            </a:t>
            </a:r>
            <a:r>
              <a:rPr lang="el-GR" sz="2000" b="1" u="sng" dirty="0">
                <a:solidFill>
                  <a:srgbClr val="C00000"/>
                </a:solidFill>
                <a:latin typeface="Book Antiqua" panose="02040602050305030304" pitchFamily="18" charset="0"/>
              </a:rPr>
              <a:t>Τεχνική:</a:t>
            </a:r>
          </a:p>
          <a:p>
            <a:r>
              <a:rPr lang="el-GR" sz="2000" dirty="0">
                <a:latin typeface="Book Antiqua" panose="02040602050305030304" pitchFamily="18" charset="0"/>
              </a:rPr>
              <a:t>Παρακέντηση μηριαίας φλέβας</a:t>
            </a:r>
          </a:p>
          <a:p>
            <a:r>
              <a:rPr lang="el-GR" sz="2000" dirty="0" err="1">
                <a:latin typeface="Book Antiqua" panose="02040602050305030304" pitchFamily="18" charset="0"/>
              </a:rPr>
              <a:t>Φλεβογραφία</a:t>
            </a:r>
            <a:r>
              <a:rPr lang="en-US" sz="2000" dirty="0">
                <a:latin typeface="Book Antiqua" panose="02040602050305030304" pitchFamily="18" charset="0"/>
              </a:rPr>
              <a:t> (</a:t>
            </a:r>
            <a:r>
              <a:rPr lang="el-GR" sz="2000" dirty="0">
                <a:latin typeface="Book Antiqua" panose="02040602050305030304" pitchFamily="18" charset="0"/>
              </a:rPr>
              <a:t>με </a:t>
            </a:r>
            <a:r>
              <a:rPr lang="en-US" sz="2000" dirty="0">
                <a:latin typeface="Book Antiqua" panose="02040602050305030304" pitchFamily="18" charset="0"/>
              </a:rPr>
              <a:t>cone beam CT or CT </a:t>
            </a:r>
            <a:r>
              <a:rPr lang="el-GR" sz="2000" dirty="0">
                <a:latin typeface="Book Antiqua" panose="02040602050305030304" pitchFamily="18" charset="0"/>
              </a:rPr>
              <a:t>για καθορισμό του σημείου</a:t>
            </a:r>
          </a:p>
          <a:p>
            <a:r>
              <a:rPr lang="el-GR" sz="2000" dirty="0">
                <a:latin typeface="Book Antiqua" panose="02040602050305030304" pitchFamily="18" charset="0"/>
              </a:rPr>
              <a:t>παρακέντησης του σάκου από εντός της </a:t>
            </a:r>
            <a:r>
              <a:rPr lang="en-US" sz="2000" dirty="0">
                <a:latin typeface="Book Antiqua" panose="02040602050305030304" pitchFamily="18" charset="0"/>
              </a:rPr>
              <a:t>IVC</a:t>
            </a:r>
            <a:r>
              <a:rPr lang="el-GR" sz="2000" dirty="0">
                <a:latin typeface="Book Antiqua" panose="02040602050305030304" pitchFamily="18" charset="0"/>
              </a:rPr>
              <a:t> δια μέσω του τοιχώματός της)</a:t>
            </a:r>
          </a:p>
          <a:p>
            <a:r>
              <a:rPr lang="el-GR" sz="2000" dirty="0">
                <a:latin typeface="Book Antiqua" panose="02040602050305030304" pitchFamily="18" charset="0"/>
              </a:rPr>
              <a:t>Εμβολισμός (</a:t>
            </a:r>
            <a:r>
              <a:rPr lang="en-US" sz="2000" dirty="0">
                <a:latin typeface="Book Antiqua" panose="02040602050305030304" pitchFamily="18" charset="0"/>
              </a:rPr>
              <a:t>EV</a:t>
            </a:r>
            <a:r>
              <a:rPr lang="fr-FR" sz="2000" dirty="0">
                <a:latin typeface="Book Antiqua" panose="02040602050305030304" pitchFamily="18" charset="0"/>
              </a:rPr>
              <a:t>OH)</a:t>
            </a:r>
            <a:endParaRPr lang="el-GR" sz="2000" dirty="0">
              <a:latin typeface="Book Antiqua" panose="02040602050305030304" pitchFamily="18" charset="0"/>
            </a:endParaRPr>
          </a:p>
          <a:p>
            <a:endParaRPr lang="en-US" sz="2000" dirty="0">
              <a:latin typeface="Book Antiqua" panose="02040602050305030304" pitchFamily="18" charset="0"/>
            </a:endParaRPr>
          </a:p>
          <a:p>
            <a:pPr marL="0" indent="0">
              <a:buNone/>
            </a:pPr>
            <a:r>
              <a:rPr lang="el-GR" sz="2000" b="1" dirty="0">
                <a:solidFill>
                  <a:srgbClr val="C00000"/>
                </a:solidFill>
                <a:latin typeface="Book Antiqua" panose="02040602050305030304" pitchFamily="18" charset="0"/>
              </a:rPr>
              <a:t>                        </a:t>
            </a:r>
            <a:r>
              <a:rPr lang="el-GR" sz="2000" b="1" u="sng" dirty="0">
                <a:solidFill>
                  <a:srgbClr val="C00000"/>
                </a:solidFill>
                <a:latin typeface="Book Antiqua" panose="02040602050305030304" pitchFamily="18" charset="0"/>
              </a:rPr>
              <a:t>Αποτελέσματα:</a:t>
            </a:r>
          </a:p>
          <a:p>
            <a:r>
              <a:rPr lang="el-GR" sz="2000" dirty="0">
                <a:latin typeface="Book Antiqua" panose="02040602050305030304" pitchFamily="18" charset="0"/>
              </a:rPr>
              <a:t>Τεχνική επιτυχία 94%</a:t>
            </a:r>
          </a:p>
          <a:p>
            <a:r>
              <a:rPr lang="el-GR" sz="2000" dirty="0">
                <a:latin typeface="Book Antiqua" panose="02040602050305030304" pitchFamily="18" charset="0"/>
              </a:rPr>
              <a:t>Επιπλοκές: Εν τω </a:t>
            </a:r>
            <a:r>
              <a:rPr lang="el-GR" sz="2000" dirty="0" err="1">
                <a:latin typeface="Book Antiqua" panose="02040602050305030304" pitchFamily="18" charset="0"/>
              </a:rPr>
              <a:t>βάθει</a:t>
            </a:r>
            <a:r>
              <a:rPr lang="el-GR" sz="2000" dirty="0">
                <a:latin typeface="Book Antiqua" panose="02040602050305030304" pitchFamily="18" charset="0"/>
              </a:rPr>
              <a:t> </a:t>
            </a:r>
            <a:r>
              <a:rPr lang="el-GR" sz="2000" dirty="0" err="1">
                <a:latin typeface="Book Antiqua" panose="02040602050305030304" pitchFamily="18" charset="0"/>
              </a:rPr>
              <a:t>φλεβοθρόμβωση</a:t>
            </a:r>
            <a:endParaRPr lang="el-GR" sz="2000" dirty="0">
              <a:latin typeface="Book Antiqua" panose="02040602050305030304" pitchFamily="18" charset="0"/>
            </a:endParaRPr>
          </a:p>
          <a:p>
            <a:pPr marL="0" indent="0">
              <a:buNone/>
            </a:pPr>
            <a:r>
              <a:rPr lang="el-GR" sz="2000" dirty="0">
                <a:latin typeface="Book Antiqua" panose="02040602050305030304" pitchFamily="18" charset="0"/>
              </a:rPr>
              <a:t>                          </a:t>
            </a:r>
            <a:r>
              <a:rPr lang="el-GR" sz="2000" dirty="0" err="1">
                <a:latin typeface="Book Antiqua" panose="02040602050305030304" pitchFamily="18" charset="0"/>
              </a:rPr>
              <a:t>Ιατρογενής</a:t>
            </a:r>
            <a:r>
              <a:rPr lang="el-GR" sz="2000" dirty="0">
                <a:latin typeface="Book Antiqua" panose="02040602050305030304" pitchFamily="18" charset="0"/>
              </a:rPr>
              <a:t> παρακέντηση του </a:t>
            </a:r>
            <a:r>
              <a:rPr lang="el-GR" sz="2000" dirty="0" err="1">
                <a:latin typeface="Book Antiqua" panose="02040602050305030304" pitchFamily="18" charset="0"/>
              </a:rPr>
              <a:t>ενδομοσχεύματος</a:t>
            </a:r>
            <a:endParaRPr lang="en-US" sz="2000" dirty="0">
              <a:latin typeface="Book Antiqua" panose="02040602050305030304" pitchFamily="18" charset="0"/>
            </a:endParaRPr>
          </a:p>
          <a:p>
            <a:pPr marL="0" indent="0">
              <a:buNone/>
            </a:pPr>
            <a:r>
              <a:rPr lang="en-US" sz="2000" dirty="0">
                <a:latin typeface="Book Antiqua" panose="02040602050305030304" pitchFamily="18" charset="0"/>
              </a:rPr>
              <a:t>                          </a:t>
            </a:r>
            <a:r>
              <a:rPr lang="el-GR" sz="2000" dirty="0" err="1">
                <a:latin typeface="Book Antiqua" panose="02040602050305030304" pitchFamily="18" charset="0"/>
              </a:rPr>
              <a:t>Καμμία</a:t>
            </a:r>
            <a:r>
              <a:rPr lang="el-GR" sz="2000" dirty="0">
                <a:latin typeface="Book Antiqua" panose="02040602050305030304" pitchFamily="18" charset="0"/>
              </a:rPr>
              <a:t> περίπτωση </a:t>
            </a:r>
            <a:r>
              <a:rPr lang="el-GR" sz="2000" dirty="0" err="1">
                <a:latin typeface="Book Antiqua" panose="02040602050305030304" pitchFamily="18" charset="0"/>
              </a:rPr>
              <a:t>οπισθοπεριτοναϊκής</a:t>
            </a:r>
            <a:r>
              <a:rPr lang="el-GR" sz="2000" dirty="0">
                <a:latin typeface="Book Antiqua" panose="02040602050305030304" pitchFamily="18" charset="0"/>
              </a:rPr>
              <a:t> αιμορραγίας  ή    	  	        	     </a:t>
            </a:r>
            <a:r>
              <a:rPr lang="el-GR" sz="2000" dirty="0" err="1">
                <a:latin typeface="Book Antiqua" panose="02040602050305030304" pitchFamily="18" charset="0"/>
              </a:rPr>
              <a:t>αορτοκοιλικής</a:t>
            </a:r>
            <a:r>
              <a:rPr lang="el-GR" sz="2000" dirty="0">
                <a:latin typeface="Book Antiqua" panose="02040602050305030304" pitchFamily="18" charset="0"/>
              </a:rPr>
              <a:t> επικοινωνίας  </a:t>
            </a:r>
            <a:endParaRPr lang="en-US" sz="2000" dirty="0">
              <a:latin typeface="Book Antiqua" panose="02040602050305030304" pitchFamily="18" charset="0"/>
            </a:endParaRPr>
          </a:p>
          <a:p>
            <a:pPr marL="0" indent="0">
              <a:buNone/>
            </a:pPr>
            <a:r>
              <a:rPr lang="el-GR" sz="2000" dirty="0">
                <a:latin typeface="Book Antiqua" panose="02040602050305030304" pitchFamily="18" charset="0"/>
              </a:rPr>
              <a:t>	</a:t>
            </a:r>
          </a:p>
        </p:txBody>
      </p:sp>
      <p:sp>
        <p:nvSpPr>
          <p:cNvPr id="4" name="3 - Ορθογώνιο">
            <a:extLst>
              <a:ext uri="{FF2B5EF4-FFF2-40B4-BE49-F238E27FC236}">
                <a16:creationId xmlns:a16="http://schemas.microsoft.com/office/drawing/2014/main" xmlns="" id="{74D5A1D9-D41B-FDD7-7EBE-824DE2852B15}"/>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Nana P, Spanos K, Heidemann F, Panuccio G, </a:t>
            </a:r>
            <a:r>
              <a:rPr lang="en-US" sz="1200" b="0" i="0" dirty="0" err="1">
                <a:solidFill>
                  <a:srgbClr val="212121"/>
                </a:solidFill>
                <a:effectLst/>
                <a:latin typeface="BlinkMacSystemFont"/>
              </a:rPr>
              <a:t>Kouvelos</a:t>
            </a:r>
            <a:r>
              <a:rPr lang="en-US" sz="1200" b="0" i="0" dirty="0">
                <a:solidFill>
                  <a:srgbClr val="212121"/>
                </a:solidFill>
                <a:effectLst/>
                <a:latin typeface="BlinkMacSystemFont"/>
              </a:rPr>
              <a:t> G, </a:t>
            </a:r>
            <a:r>
              <a:rPr lang="en-US" sz="1200" b="0" i="0" dirty="0" err="1">
                <a:solidFill>
                  <a:srgbClr val="212121"/>
                </a:solidFill>
                <a:effectLst/>
                <a:latin typeface="BlinkMacSystemFont"/>
              </a:rPr>
              <a:t>Rohlffs</a:t>
            </a:r>
            <a:r>
              <a:rPr lang="en-US" sz="1200" b="0" i="0" dirty="0">
                <a:solidFill>
                  <a:srgbClr val="212121"/>
                </a:solidFill>
                <a:effectLst/>
                <a:latin typeface="BlinkMacSystemFont"/>
              </a:rPr>
              <a:t> F, </a:t>
            </a:r>
            <a:r>
              <a:rPr lang="en-US" sz="1200" b="0" i="0" dirty="0" err="1">
                <a:solidFill>
                  <a:srgbClr val="212121"/>
                </a:solidFill>
                <a:effectLst/>
                <a:latin typeface="BlinkMacSystemFont"/>
              </a:rPr>
              <a:t>Giannoukas</a:t>
            </a:r>
            <a:r>
              <a:rPr lang="en-US" sz="1200" b="0" i="0" dirty="0">
                <a:solidFill>
                  <a:srgbClr val="212121"/>
                </a:solidFill>
                <a:effectLst/>
                <a:latin typeface="BlinkMacSystemFont"/>
              </a:rPr>
              <a:t> A, Kölbel T. Systematic review on </a:t>
            </a:r>
            <a:r>
              <a:rPr lang="en-US" sz="1200" b="0" i="0" dirty="0" err="1">
                <a:solidFill>
                  <a:srgbClr val="212121"/>
                </a:solidFill>
                <a:effectLst/>
                <a:latin typeface="BlinkMacSystemFont"/>
              </a:rPr>
              <a:t>transcaval</a:t>
            </a:r>
            <a:r>
              <a:rPr lang="en-US" sz="1200" b="0" i="0" dirty="0">
                <a:solidFill>
                  <a:srgbClr val="212121"/>
                </a:solidFill>
                <a:effectLst/>
                <a:latin typeface="BlinkMacSystemFont"/>
              </a:rPr>
              <a:t> embolization for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after endovascular aortic aneurysm repair. J Vasc Surg. 2022 Jul;76(1):282-291.e2</a:t>
            </a:r>
            <a:endParaRPr lang="el-GR" sz="1200" dirty="0">
              <a:solidFill>
                <a:schemeClr val="tx1"/>
              </a:solidFill>
              <a:latin typeface="BlinkMacSystemFont"/>
            </a:endParaRPr>
          </a:p>
        </p:txBody>
      </p:sp>
      <p:pic>
        <p:nvPicPr>
          <p:cNvPr id="1026" name="Picture 2" descr="Fig. 2">
            <a:extLst>
              <a:ext uri="{FF2B5EF4-FFF2-40B4-BE49-F238E27FC236}">
                <a16:creationId xmlns:a16="http://schemas.microsoft.com/office/drawing/2014/main" xmlns="" id="{F13892C7-007A-13E3-5199-2E456F7E2AE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2568612"/>
            <a:ext cx="2812107" cy="20479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607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00C4DC4-A108-4CAE-ED61-5559C7448180}"/>
              </a:ext>
            </a:extLst>
          </p:cNvPr>
          <p:cNvSpPr>
            <a:spLocks noGrp="1"/>
          </p:cNvSpPr>
          <p:nvPr>
            <p:ph type="title"/>
          </p:nvPr>
        </p:nvSpPr>
        <p:spPr/>
        <p:txBody>
          <a:bodyPr/>
          <a:lstStyle/>
          <a:p>
            <a:endParaRPr lang="en-US"/>
          </a:p>
        </p:txBody>
      </p:sp>
      <p:pic>
        <p:nvPicPr>
          <p:cNvPr id="8" name="Θέση περιεχομένου 7" descr="Εικόνα που περιέχει στιγμιότυπο οθόνης, χάρτης, μωσαϊκό&#10;&#10;Το περιεχόμενο που δημιουργείται από τεχνολογία AI ενδέχεται να είναι εσφαλμένο.">
            <a:extLst>
              <a:ext uri="{FF2B5EF4-FFF2-40B4-BE49-F238E27FC236}">
                <a16:creationId xmlns:a16="http://schemas.microsoft.com/office/drawing/2014/main" xmlns="" id="{B0CD6FA8-17AD-C8E6-03FE-A9422AEA5E1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104140" y="-1215"/>
            <a:ext cx="6938895" cy="462438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3 - Ορθογώνιο">
            <a:extLst>
              <a:ext uri="{FF2B5EF4-FFF2-40B4-BE49-F238E27FC236}">
                <a16:creationId xmlns:a16="http://schemas.microsoft.com/office/drawing/2014/main" xmlns="" id="{2BB60BE6-1F84-EA8C-7DD3-B5432AD88E60}"/>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Nana P, Spanos K, Heidemann F, Panuccio G, </a:t>
            </a:r>
            <a:r>
              <a:rPr lang="en-US" sz="1200" b="0" i="0" dirty="0" err="1">
                <a:solidFill>
                  <a:srgbClr val="212121"/>
                </a:solidFill>
                <a:effectLst/>
                <a:latin typeface="BlinkMacSystemFont"/>
              </a:rPr>
              <a:t>Kouvelos</a:t>
            </a:r>
            <a:r>
              <a:rPr lang="en-US" sz="1200" b="0" i="0" dirty="0">
                <a:solidFill>
                  <a:srgbClr val="212121"/>
                </a:solidFill>
                <a:effectLst/>
                <a:latin typeface="BlinkMacSystemFont"/>
              </a:rPr>
              <a:t> G, </a:t>
            </a:r>
            <a:r>
              <a:rPr lang="en-US" sz="1200" b="0" i="0" dirty="0" err="1">
                <a:solidFill>
                  <a:srgbClr val="212121"/>
                </a:solidFill>
                <a:effectLst/>
                <a:latin typeface="BlinkMacSystemFont"/>
              </a:rPr>
              <a:t>Rohlffs</a:t>
            </a:r>
            <a:r>
              <a:rPr lang="en-US" sz="1200" b="0" i="0" dirty="0">
                <a:solidFill>
                  <a:srgbClr val="212121"/>
                </a:solidFill>
                <a:effectLst/>
                <a:latin typeface="BlinkMacSystemFont"/>
              </a:rPr>
              <a:t> F, </a:t>
            </a:r>
            <a:r>
              <a:rPr lang="en-US" sz="1200" b="0" i="0" dirty="0" err="1">
                <a:solidFill>
                  <a:srgbClr val="212121"/>
                </a:solidFill>
                <a:effectLst/>
                <a:latin typeface="BlinkMacSystemFont"/>
              </a:rPr>
              <a:t>Giannoukas</a:t>
            </a:r>
            <a:r>
              <a:rPr lang="en-US" sz="1200" b="0" i="0" dirty="0">
                <a:solidFill>
                  <a:srgbClr val="212121"/>
                </a:solidFill>
                <a:effectLst/>
                <a:latin typeface="BlinkMacSystemFont"/>
              </a:rPr>
              <a:t> A, Kölbel T. Systematic review on </a:t>
            </a:r>
            <a:r>
              <a:rPr lang="en-US" sz="1200" b="0" i="0" dirty="0" err="1">
                <a:solidFill>
                  <a:srgbClr val="212121"/>
                </a:solidFill>
                <a:effectLst/>
                <a:latin typeface="BlinkMacSystemFont"/>
              </a:rPr>
              <a:t>transcaval</a:t>
            </a:r>
            <a:r>
              <a:rPr lang="en-US" sz="1200" b="0" i="0" dirty="0">
                <a:solidFill>
                  <a:srgbClr val="212121"/>
                </a:solidFill>
                <a:effectLst/>
                <a:latin typeface="BlinkMacSystemFont"/>
              </a:rPr>
              <a:t> embolization for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after endovascular aortic aneurysm repair. J Vasc Surg. 2022 Jul;76(1):282-291.e2</a:t>
            </a:r>
            <a:endParaRPr lang="el-GR" sz="1200" dirty="0">
              <a:solidFill>
                <a:schemeClr val="tx1"/>
              </a:solidFill>
              <a:latin typeface="BlinkMacSystemFont"/>
            </a:endParaRPr>
          </a:p>
        </p:txBody>
      </p:sp>
    </p:spTree>
    <p:extLst>
      <p:ext uri="{BB962C8B-B14F-4D97-AF65-F5344CB8AC3E}">
        <p14:creationId xmlns:p14="http://schemas.microsoft.com/office/powerpoint/2010/main" xmlns="" val="2527601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8A65DAF-E155-6832-CD69-C4044A8D61EF}"/>
              </a:ext>
            </a:extLst>
          </p:cNvPr>
          <p:cNvSpPr>
            <a:spLocks noGrp="1"/>
          </p:cNvSpPr>
          <p:nvPr>
            <p:ph type="title"/>
          </p:nvPr>
        </p:nvSpPr>
        <p:spPr/>
        <p:txBody>
          <a:bodyPr/>
          <a:lstStyle/>
          <a:p>
            <a:endParaRPr lang="en-US"/>
          </a:p>
        </p:txBody>
      </p:sp>
      <p:pic>
        <p:nvPicPr>
          <p:cNvPr id="5" name="Θέση περιεχομένου 4" descr="Εικόνα που περιέχει κείμενο, γραμμή, διάγραμμα, γράφημα&#10;&#10;Το περιεχόμενο που δημιουργείται από τεχνολογία AI ενδέχεται να είναι εσφαλμένο.">
            <a:extLst>
              <a:ext uri="{FF2B5EF4-FFF2-40B4-BE49-F238E27FC236}">
                <a16:creationId xmlns:a16="http://schemas.microsoft.com/office/drawing/2014/main" xmlns="" id="{69F91051-DF49-01CE-4A00-69B3AE7F9954}"/>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987824" y="1748084"/>
            <a:ext cx="3151086" cy="2984824"/>
          </a:xfrm>
          <a:ln w="19050">
            <a:solidFill>
              <a:srgbClr val="C00000"/>
            </a:solidFill>
          </a:ln>
        </p:spPr>
      </p:pic>
      <p:pic>
        <p:nvPicPr>
          <p:cNvPr id="7" name="Εικόνα 6" descr="Εικόνα που περιέχει κείμενο, στιγμιότυπο οθόνης, γραμματοσειρά, γραμμή&#10;&#10;Το περιεχόμενο που δημιουργείται από τεχνολογία AI ενδέχεται να είναι εσφαλμένο.">
            <a:extLst>
              <a:ext uri="{FF2B5EF4-FFF2-40B4-BE49-F238E27FC236}">
                <a16:creationId xmlns:a16="http://schemas.microsoft.com/office/drawing/2014/main" xmlns="" id="{26C840CC-50CC-D2B0-7999-96E1AC64372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3688" y="5710"/>
            <a:ext cx="5292080" cy="1692669"/>
          </a:xfrm>
          <a:prstGeom prst="rect">
            <a:avLst/>
          </a:prstGeom>
          <a:ln w="19050">
            <a:solidFill>
              <a:srgbClr val="C00000"/>
            </a:solidFill>
          </a:ln>
        </p:spPr>
      </p:pic>
      <p:sp>
        <p:nvSpPr>
          <p:cNvPr id="8" name="3 - Ορθογώνιο">
            <a:extLst>
              <a:ext uri="{FF2B5EF4-FFF2-40B4-BE49-F238E27FC236}">
                <a16:creationId xmlns:a16="http://schemas.microsoft.com/office/drawing/2014/main" xmlns="" id="{C6A27F02-FE8C-D8DF-F34B-26A50DE079E6}"/>
              </a:ext>
            </a:extLst>
          </p:cNvPr>
          <p:cNvSpPr/>
          <p:nvPr/>
        </p:nvSpPr>
        <p:spPr>
          <a:xfrm>
            <a:off x="0" y="4659556"/>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Tian K, Samuel V, Sun D, Morris D, Wong YT, Velu R. </a:t>
            </a:r>
            <a:r>
              <a:rPr lang="en-US" sz="1200" b="0" i="0" dirty="0" err="1">
                <a:solidFill>
                  <a:srgbClr val="212121"/>
                </a:solidFill>
                <a:effectLst/>
                <a:latin typeface="BlinkMacSystemFont"/>
              </a:rPr>
              <a:t>Transcaval</a:t>
            </a:r>
            <a:r>
              <a:rPr lang="en-US" sz="1200" b="0" i="0" dirty="0">
                <a:solidFill>
                  <a:srgbClr val="212121"/>
                </a:solidFill>
                <a:effectLst/>
                <a:latin typeface="BlinkMacSystemFont"/>
              </a:rPr>
              <a:t> </a:t>
            </a:r>
            <a:r>
              <a:rPr lang="en-US" sz="1200" b="0" i="0" dirty="0" err="1">
                <a:solidFill>
                  <a:srgbClr val="212121"/>
                </a:solidFill>
                <a:effectLst/>
                <a:latin typeface="BlinkMacSystemFont"/>
              </a:rPr>
              <a:t>embolisation</a:t>
            </a:r>
            <a:r>
              <a:rPr lang="en-US" sz="1200" b="0" i="0" dirty="0">
                <a:solidFill>
                  <a:srgbClr val="212121"/>
                </a:solidFill>
                <a:effectLst/>
                <a:latin typeface="BlinkMacSystemFont"/>
              </a:rPr>
              <a:t> of type-II endoleaks - The Australian experience. Vascular. 2025 Jan 5:17085381241313251</a:t>
            </a:r>
            <a:endParaRPr lang="el-GR" sz="1200" dirty="0">
              <a:solidFill>
                <a:schemeClr val="tx1"/>
              </a:solidFill>
              <a:latin typeface="BlinkMacSystemFont"/>
            </a:endParaRPr>
          </a:p>
        </p:txBody>
      </p:sp>
      <p:sp>
        <p:nvSpPr>
          <p:cNvPr id="9" name="TextBox 8">
            <a:extLst>
              <a:ext uri="{FF2B5EF4-FFF2-40B4-BE49-F238E27FC236}">
                <a16:creationId xmlns:a16="http://schemas.microsoft.com/office/drawing/2014/main" xmlns="" id="{110395B2-799C-72E2-D161-287E685DC82C}"/>
              </a:ext>
            </a:extLst>
          </p:cNvPr>
          <p:cNvSpPr txBox="1"/>
          <p:nvPr/>
        </p:nvSpPr>
        <p:spPr>
          <a:xfrm>
            <a:off x="6588224" y="1923678"/>
            <a:ext cx="1512168" cy="369332"/>
          </a:xfrm>
          <a:prstGeom prst="rect">
            <a:avLst/>
          </a:prstGeom>
          <a:noFill/>
          <a:ln w="12700">
            <a:solidFill>
              <a:srgbClr val="C00000"/>
            </a:solidFill>
          </a:ln>
        </p:spPr>
        <p:txBody>
          <a:bodyPr wrap="square" rtlCol="0">
            <a:spAutoFit/>
          </a:bodyPr>
          <a:lstStyle/>
          <a:p>
            <a:r>
              <a:rPr lang="el-GR" dirty="0">
                <a:solidFill>
                  <a:srgbClr val="FF0000"/>
                </a:solidFill>
              </a:rPr>
              <a:t>12</a:t>
            </a:r>
            <a:r>
              <a:rPr lang="en-US" dirty="0">
                <a:solidFill>
                  <a:srgbClr val="FF0000"/>
                </a:solidFill>
              </a:rPr>
              <a:t>pts</a:t>
            </a:r>
          </a:p>
        </p:txBody>
      </p:sp>
      <p:sp>
        <p:nvSpPr>
          <p:cNvPr id="10" name="TextBox 9">
            <a:extLst>
              <a:ext uri="{FF2B5EF4-FFF2-40B4-BE49-F238E27FC236}">
                <a16:creationId xmlns:a16="http://schemas.microsoft.com/office/drawing/2014/main" xmlns="" id="{F30DF4B6-D636-9CEF-D2E4-CF9E24190568}"/>
              </a:ext>
            </a:extLst>
          </p:cNvPr>
          <p:cNvSpPr txBox="1"/>
          <p:nvPr/>
        </p:nvSpPr>
        <p:spPr>
          <a:xfrm>
            <a:off x="6588223" y="2333643"/>
            <a:ext cx="2448273" cy="369332"/>
          </a:xfrm>
          <a:prstGeom prst="rect">
            <a:avLst/>
          </a:prstGeom>
          <a:noFill/>
          <a:ln w="12700">
            <a:solidFill>
              <a:srgbClr val="C00000"/>
            </a:solidFill>
          </a:ln>
        </p:spPr>
        <p:txBody>
          <a:bodyPr wrap="square" rtlCol="0">
            <a:spAutoFit/>
          </a:bodyPr>
          <a:lstStyle/>
          <a:p>
            <a:r>
              <a:rPr lang="el-GR" dirty="0">
                <a:solidFill>
                  <a:srgbClr val="FF0000"/>
                </a:solidFill>
              </a:rPr>
              <a:t>Τεχνική επιτυχία: </a:t>
            </a:r>
            <a:r>
              <a:rPr lang="en-US" dirty="0">
                <a:solidFill>
                  <a:srgbClr val="FF0000"/>
                </a:solidFill>
              </a:rPr>
              <a:t>91.7%</a:t>
            </a:r>
          </a:p>
        </p:txBody>
      </p:sp>
      <p:sp>
        <p:nvSpPr>
          <p:cNvPr id="11" name="TextBox 10">
            <a:extLst>
              <a:ext uri="{FF2B5EF4-FFF2-40B4-BE49-F238E27FC236}">
                <a16:creationId xmlns:a16="http://schemas.microsoft.com/office/drawing/2014/main" xmlns="" id="{AB7B28EF-AE8A-1599-9529-D0FEDBCD8A36}"/>
              </a:ext>
            </a:extLst>
          </p:cNvPr>
          <p:cNvSpPr txBox="1"/>
          <p:nvPr/>
        </p:nvSpPr>
        <p:spPr>
          <a:xfrm>
            <a:off x="6604098" y="2774100"/>
            <a:ext cx="2448273" cy="646331"/>
          </a:xfrm>
          <a:prstGeom prst="rect">
            <a:avLst/>
          </a:prstGeom>
          <a:noFill/>
          <a:ln w="12700">
            <a:solidFill>
              <a:srgbClr val="C00000"/>
            </a:solidFill>
          </a:ln>
        </p:spPr>
        <p:txBody>
          <a:bodyPr wrap="square" rtlCol="0">
            <a:spAutoFit/>
          </a:bodyPr>
          <a:lstStyle/>
          <a:p>
            <a:r>
              <a:rPr lang="el-GR" dirty="0">
                <a:solidFill>
                  <a:srgbClr val="FF0000"/>
                </a:solidFill>
              </a:rPr>
              <a:t>Απουσία </a:t>
            </a:r>
            <a:r>
              <a:rPr lang="el-GR" dirty="0" err="1">
                <a:solidFill>
                  <a:srgbClr val="FF0000"/>
                </a:solidFill>
              </a:rPr>
              <a:t>ενδοδιαφυγής</a:t>
            </a:r>
            <a:r>
              <a:rPr lang="el-GR" dirty="0">
                <a:solidFill>
                  <a:srgbClr val="FF0000"/>
                </a:solidFill>
              </a:rPr>
              <a:t> στις 6 </a:t>
            </a:r>
            <a:r>
              <a:rPr lang="en-US" dirty="0">
                <a:solidFill>
                  <a:srgbClr val="FF0000"/>
                </a:solidFill>
              </a:rPr>
              <a:t>weeks: 66.7%</a:t>
            </a:r>
          </a:p>
        </p:txBody>
      </p:sp>
    </p:spTree>
    <p:extLst>
      <p:ext uri="{BB962C8B-B14F-4D97-AF65-F5344CB8AC3E}">
        <p14:creationId xmlns:p14="http://schemas.microsoft.com/office/powerpoint/2010/main" xmlns="" val="121952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0CB3CAB-C58E-8264-59D2-FC0742B9A008}"/>
              </a:ext>
            </a:extLst>
          </p:cNvPr>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Διακοιλιακή</a:t>
            </a:r>
            <a:r>
              <a:rPr lang="el-GR" sz="3600" b="1" dirty="0">
                <a:solidFill>
                  <a:srgbClr val="C00000"/>
                </a:solidFill>
                <a:latin typeface="Book Antiqua" panose="02040602050305030304" pitchFamily="18" charset="0"/>
              </a:rPr>
              <a:t> </a:t>
            </a:r>
            <a:r>
              <a:rPr lang="en-US" sz="3600" b="1" dirty="0">
                <a:solidFill>
                  <a:srgbClr val="C00000"/>
                </a:solidFill>
                <a:latin typeface="Book Antiqua" panose="02040602050305030304" pitchFamily="18" charset="0"/>
              </a:rPr>
              <a:t>(Transabdominal)</a:t>
            </a:r>
          </a:p>
        </p:txBody>
      </p:sp>
      <p:sp>
        <p:nvSpPr>
          <p:cNvPr id="3" name="Θέση περιεχομένου 2">
            <a:extLst>
              <a:ext uri="{FF2B5EF4-FFF2-40B4-BE49-F238E27FC236}">
                <a16:creationId xmlns:a16="http://schemas.microsoft.com/office/drawing/2014/main" xmlns="" id="{2078395E-5C1B-5262-FC45-F7F2E8D4436F}"/>
              </a:ext>
            </a:extLst>
          </p:cNvPr>
          <p:cNvSpPr>
            <a:spLocks noGrp="1"/>
          </p:cNvSpPr>
          <p:nvPr>
            <p:ph idx="1"/>
          </p:nvPr>
        </p:nvSpPr>
        <p:spPr/>
        <p:txBody>
          <a:bodyPr>
            <a:noAutofit/>
          </a:bodyPr>
          <a:lstStyle/>
          <a:p>
            <a:r>
              <a:rPr lang="el-GR" sz="1600" dirty="0">
                <a:latin typeface="Book Antiqua" panose="02040602050305030304" pitchFamily="18" charset="0"/>
              </a:rPr>
              <a:t>Όταν το σκιαγραφικό λιμνάζει </a:t>
            </a:r>
            <a:r>
              <a:rPr lang="el-GR" sz="1600" dirty="0" err="1">
                <a:latin typeface="Book Antiqua" panose="02040602050305030304" pitchFamily="18" charset="0"/>
              </a:rPr>
              <a:t>προσθίως</a:t>
            </a:r>
            <a:r>
              <a:rPr lang="el-GR" sz="1600" dirty="0">
                <a:latin typeface="Book Antiqua" panose="02040602050305030304" pitchFamily="18" charset="0"/>
              </a:rPr>
              <a:t> του σάκου και ο σάκος εντοπίζεται μπροστά από την αορτή και δεν μπορεί να γίνει δια της κάτω κοίλης ή </a:t>
            </a:r>
            <a:r>
              <a:rPr lang="el-GR" sz="1600" dirty="0" err="1">
                <a:latin typeface="Book Antiqua" panose="02040602050305030304" pitchFamily="18" charset="0"/>
              </a:rPr>
              <a:t>διοσφυϊκή</a:t>
            </a:r>
            <a:r>
              <a:rPr lang="el-GR" sz="1600" dirty="0">
                <a:latin typeface="Book Antiqua" panose="02040602050305030304" pitchFamily="18" charset="0"/>
              </a:rPr>
              <a:t> προσπέλαση</a:t>
            </a:r>
          </a:p>
          <a:p>
            <a:pPr marL="0" indent="0">
              <a:buNone/>
            </a:pPr>
            <a:r>
              <a:rPr lang="el-GR" sz="1600" b="1" dirty="0">
                <a:solidFill>
                  <a:srgbClr val="C00000"/>
                </a:solidFill>
                <a:latin typeface="Book Antiqua" panose="02040602050305030304" pitchFamily="18" charset="0"/>
              </a:rPr>
              <a:t>               </a:t>
            </a:r>
            <a:r>
              <a:rPr lang="el-GR" sz="1600" b="1" u="sng" dirty="0">
                <a:solidFill>
                  <a:srgbClr val="C00000"/>
                </a:solidFill>
                <a:latin typeface="Book Antiqua" panose="02040602050305030304" pitchFamily="18" charset="0"/>
              </a:rPr>
              <a:t>Τεχνική:</a:t>
            </a:r>
          </a:p>
          <a:p>
            <a:r>
              <a:rPr lang="el-GR" sz="1600" dirty="0">
                <a:latin typeface="Book Antiqua" panose="02040602050305030304" pitchFamily="18" charset="0"/>
              </a:rPr>
              <a:t>Πίεση της κοιλιάς με το </a:t>
            </a:r>
            <a:r>
              <a:rPr lang="fr-FR" sz="1600" dirty="0">
                <a:latin typeface="Book Antiqua" panose="02040602050305030304" pitchFamily="18" charset="0"/>
              </a:rPr>
              <a:t>probe </a:t>
            </a:r>
            <a:r>
              <a:rPr lang="el-GR" sz="1600" dirty="0">
                <a:latin typeface="Book Antiqua" panose="02040602050305030304" pitchFamily="18" charset="0"/>
              </a:rPr>
              <a:t>του</a:t>
            </a:r>
            <a:r>
              <a:rPr lang="fr-FR" sz="1600" dirty="0">
                <a:latin typeface="Book Antiqua" panose="02040602050305030304" pitchFamily="18" charset="0"/>
              </a:rPr>
              <a:t> </a:t>
            </a:r>
            <a:r>
              <a:rPr lang="en-US" sz="1600" dirty="0">
                <a:latin typeface="Book Antiqua" panose="02040602050305030304" pitchFamily="18" charset="0"/>
              </a:rPr>
              <a:t>U/S</a:t>
            </a:r>
            <a:r>
              <a:rPr lang="el-GR" sz="1600" dirty="0">
                <a:latin typeface="Book Antiqua" panose="02040602050305030304" pitchFamily="18" charset="0"/>
              </a:rPr>
              <a:t> για μετατόπιση των εντερικών ελίκων ώστε να μην παρεμβάλλονται μεταξύ του σημείου παρακέντησης και του σάκου</a:t>
            </a:r>
          </a:p>
          <a:p>
            <a:r>
              <a:rPr lang="en-US" sz="1600" dirty="0">
                <a:latin typeface="Book Antiqua" panose="02040602050305030304" pitchFamily="18" charset="0"/>
              </a:rPr>
              <a:t>CT </a:t>
            </a:r>
            <a:r>
              <a:rPr lang="el-GR" sz="1600" dirty="0">
                <a:latin typeface="Book Antiqua" panose="02040602050305030304" pitchFamily="18" charset="0"/>
              </a:rPr>
              <a:t>για επιβεβαίωση θέσης βελόνας</a:t>
            </a:r>
          </a:p>
          <a:p>
            <a:r>
              <a:rPr lang="en-US" sz="1600" dirty="0">
                <a:latin typeface="Book Antiqua" panose="02040602050305030304" pitchFamily="18" charset="0"/>
              </a:rPr>
              <a:t>DSA </a:t>
            </a:r>
            <a:r>
              <a:rPr lang="el-GR" sz="1600" dirty="0">
                <a:latin typeface="Book Antiqua" panose="02040602050305030304" pitchFamily="18" charset="0"/>
              </a:rPr>
              <a:t>και εμβολισμός (</a:t>
            </a:r>
            <a:r>
              <a:rPr lang="en-US" sz="1600" dirty="0">
                <a:latin typeface="Book Antiqua" panose="02040602050305030304" pitchFamily="18" charset="0"/>
              </a:rPr>
              <a:t>EVOH)</a:t>
            </a:r>
          </a:p>
          <a:p>
            <a:pPr marL="0" indent="0">
              <a:buNone/>
            </a:pPr>
            <a:r>
              <a:rPr lang="el-GR" sz="1600" b="1" dirty="0">
                <a:solidFill>
                  <a:srgbClr val="C00000"/>
                </a:solidFill>
                <a:latin typeface="Book Antiqua" panose="02040602050305030304" pitchFamily="18" charset="0"/>
              </a:rPr>
              <a:t>          </a:t>
            </a:r>
            <a:r>
              <a:rPr lang="el-GR" sz="1600" b="1" u="sng" dirty="0">
                <a:solidFill>
                  <a:srgbClr val="C00000"/>
                </a:solidFill>
                <a:latin typeface="Book Antiqua" panose="02040602050305030304" pitchFamily="18" charset="0"/>
              </a:rPr>
              <a:t>Αποτελέσματα:</a:t>
            </a:r>
            <a:endParaRPr lang="el-GR" sz="1600" dirty="0">
              <a:latin typeface="Book Antiqua" panose="02040602050305030304" pitchFamily="18" charset="0"/>
            </a:endParaRPr>
          </a:p>
          <a:p>
            <a:r>
              <a:rPr lang="el-GR" sz="1600" dirty="0">
                <a:latin typeface="Book Antiqua" panose="02040602050305030304" pitchFamily="18" charset="0"/>
              </a:rPr>
              <a:t>Τεχνική επιτυχία: 97%</a:t>
            </a:r>
          </a:p>
          <a:p>
            <a:r>
              <a:rPr lang="el-GR" sz="1600" dirty="0">
                <a:latin typeface="Book Antiqua" panose="02040602050305030304" pitchFamily="18" charset="0"/>
              </a:rPr>
              <a:t>Επιπλοκές: αιμάτωμα ορθού κοιλιακού, κάκωση εντέρου ή </a:t>
            </a:r>
            <a:r>
              <a:rPr lang="el-GR" sz="1600" dirty="0" err="1">
                <a:latin typeface="Book Antiqua" panose="02040602050305030304" pitchFamily="18" charset="0"/>
              </a:rPr>
              <a:t>μεσεντερίων</a:t>
            </a:r>
            <a:r>
              <a:rPr lang="el-GR" sz="1600" dirty="0">
                <a:latin typeface="Book Antiqua" panose="02040602050305030304" pitchFamily="18" charset="0"/>
              </a:rPr>
              <a:t> αγγείων</a:t>
            </a:r>
          </a:p>
        </p:txBody>
      </p:sp>
      <p:sp>
        <p:nvSpPr>
          <p:cNvPr id="4" name="3 - Ορθογώνιο">
            <a:extLst>
              <a:ext uri="{FF2B5EF4-FFF2-40B4-BE49-F238E27FC236}">
                <a16:creationId xmlns:a16="http://schemas.microsoft.com/office/drawing/2014/main" xmlns="" id="{A763C16E-03C8-DBDA-75BA-F17E22A9B6C3}"/>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err="1">
                <a:solidFill>
                  <a:srgbClr val="212121"/>
                </a:solidFill>
                <a:effectLst/>
                <a:latin typeface="BlinkMacSystemFont"/>
              </a:rPr>
              <a:t>Zener</a:t>
            </a:r>
            <a:r>
              <a:rPr lang="en-US" sz="1200" b="0" i="0" dirty="0">
                <a:solidFill>
                  <a:srgbClr val="212121"/>
                </a:solidFill>
                <a:effectLst/>
                <a:latin typeface="BlinkMacSystemFont"/>
              </a:rPr>
              <a:t> R, </a:t>
            </a:r>
            <a:r>
              <a:rPr lang="en-US" sz="1200" b="0" i="0" dirty="0" err="1">
                <a:solidFill>
                  <a:srgbClr val="212121"/>
                </a:solidFill>
                <a:effectLst/>
                <a:latin typeface="BlinkMacSystemFont"/>
              </a:rPr>
              <a:t>Oreopoulos</a:t>
            </a:r>
            <a:r>
              <a:rPr lang="en-US" sz="1200" b="0" i="0" dirty="0">
                <a:solidFill>
                  <a:srgbClr val="212121"/>
                </a:solidFill>
                <a:effectLst/>
                <a:latin typeface="BlinkMacSystemFont"/>
              </a:rPr>
              <a:t> G, </a:t>
            </a:r>
            <a:r>
              <a:rPr lang="en-US" sz="1200" b="0" i="0" dirty="0" err="1">
                <a:solidFill>
                  <a:srgbClr val="212121"/>
                </a:solidFill>
                <a:effectLst/>
                <a:latin typeface="BlinkMacSystemFont"/>
              </a:rPr>
              <a:t>Beecroft</a:t>
            </a:r>
            <a:r>
              <a:rPr lang="en-US" sz="1200" b="0" i="0" dirty="0">
                <a:solidFill>
                  <a:srgbClr val="212121"/>
                </a:solidFill>
                <a:effectLst/>
                <a:latin typeface="BlinkMacSystemFont"/>
              </a:rPr>
              <a:t> R, </a:t>
            </a:r>
            <a:r>
              <a:rPr lang="en-US" sz="1200" b="0" i="0" dirty="0" err="1">
                <a:solidFill>
                  <a:srgbClr val="212121"/>
                </a:solidFill>
                <a:effectLst/>
                <a:latin typeface="BlinkMacSystemFont"/>
              </a:rPr>
              <a:t>Rajan</a:t>
            </a:r>
            <a:r>
              <a:rPr lang="en-US" sz="1200" b="0" i="0" dirty="0">
                <a:solidFill>
                  <a:srgbClr val="212121"/>
                </a:solidFill>
                <a:effectLst/>
                <a:latin typeface="BlinkMacSystemFont"/>
              </a:rPr>
              <a:t> DK, </a:t>
            </a:r>
            <a:r>
              <a:rPr lang="en-US" sz="1200" b="0" i="0" dirty="0" err="1">
                <a:solidFill>
                  <a:srgbClr val="212121"/>
                </a:solidFill>
                <a:effectLst/>
                <a:latin typeface="BlinkMacSystemFont"/>
              </a:rPr>
              <a:t>Jaskolka</a:t>
            </a:r>
            <a:r>
              <a:rPr lang="en-US" sz="1200" b="0" i="0" dirty="0">
                <a:solidFill>
                  <a:srgbClr val="212121"/>
                </a:solidFill>
                <a:effectLst/>
                <a:latin typeface="BlinkMacSystemFont"/>
              </a:rPr>
              <a:t> J, Tan KT. </a:t>
            </a:r>
            <a:r>
              <a:rPr lang="en-US" sz="1200" b="0" i="0" dirty="0" err="1">
                <a:solidFill>
                  <a:srgbClr val="212121"/>
                </a:solidFill>
                <a:effectLst/>
                <a:latin typeface="BlinkMacSystemFont"/>
              </a:rPr>
              <a:t>Transabdominal</a:t>
            </a:r>
            <a:r>
              <a:rPr lang="en-US" sz="1200" b="0" i="0" dirty="0">
                <a:solidFill>
                  <a:srgbClr val="212121"/>
                </a:solidFill>
                <a:effectLst/>
                <a:latin typeface="BlinkMacSystemFont"/>
              </a:rPr>
              <a:t> Direct Sac Puncture </a:t>
            </a:r>
            <a:r>
              <a:rPr lang="en-US" sz="1200" b="0" i="0" dirty="0" err="1">
                <a:solidFill>
                  <a:srgbClr val="212121"/>
                </a:solidFill>
                <a:effectLst/>
                <a:latin typeface="BlinkMacSystemFont"/>
              </a:rPr>
              <a:t>Embolization</a:t>
            </a:r>
            <a:r>
              <a:rPr lang="en-US" sz="1200" b="0" i="0" dirty="0">
                <a:solidFill>
                  <a:srgbClr val="212121"/>
                </a:solidFill>
                <a:effectLst/>
                <a:latin typeface="BlinkMacSystemFont"/>
              </a:rPr>
              <a:t> of Type II </a:t>
            </a:r>
            <a:r>
              <a:rPr lang="en-US" sz="1200" b="0" i="0" dirty="0" err="1">
                <a:solidFill>
                  <a:srgbClr val="212121"/>
                </a:solidFill>
                <a:effectLst/>
                <a:latin typeface="BlinkMacSystemFont"/>
              </a:rPr>
              <a:t>Endoleaks</a:t>
            </a:r>
            <a:r>
              <a:rPr lang="en-US" sz="1200" b="0" i="0" dirty="0">
                <a:solidFill>
                  <a:srgbClr val="212121"/>
                </a:solidFill>
                <a:effectLst/>
                <a:latin typeface="BlinkMacSystemFont"/>
              </a:rPr>
              <a:t> after Endovascular Abdominal Aortic Aneurysm Repair. J </a:t>
            </a:r>
            <a:r>
              <a:rPr lang="en-US" sz="1200" b="0" i="0" dirty="0" err="1">
                <a:solidFill>
                  <a:srgbClr val="212121"/>
                </a:solidFill>
                <a:effectLst/>
                <a:latin typeface="BlinkMacSystemFont"/>
              </a:rPr>
              <a:t>Vasc</a:t>
            </a:r>
            <a:r>
              <a:rPr lang="en-US" sz="1200" b="0" i="0" dirty="0">
                <a:solidFill>
                  <a:srgbClr val="212121"/>
                </a:solidFill>
                <a:effectLst/>
                <a:latin typeface="BlinkMacSystemFont"/>
              </a:rPr>
              <a:t> </a:t>
            </a:r>
            <a:r>
              <a:rPr lang="en-US" sz="1200" b="0" i="0" dirty="0" err="1">
                <a:solidFill>
                  <a:srgbClr val="212121"/>
                </a:solidFill>
                <a:effectLst/>
                <a:latin typeface="BlinkMacSystemFont"/>
              </a:rPr>
              <a:t>Interv</a:t>
            </a:r>
            <a:r>
              <a:rPr lang="en-US" sz="1200" b="0" i="0" dirty="0">
                <a:solidFill>
                  <a:srgbClr val="212121"/>
                </a:solidFill>
                <a:effectLst/>
                <a:latin typeface="BlinkMacSystemFont"/>
              </a:rPr>
              <a:t> </a:t>
            </a:r>
            <a:r>
              <a:rPr lang="en-US" sz="1200" b="0" i="0" dirty="0" err="1">
                <a:solidFill>
                  <a:srgbClr val="212121"/>
                </a:solidFill>
                <a:effectLst/>
                <a:latin typeface="BlinkMacSystemFont"/>
              </a:rPr>
              <a:t>Radiol</a:t>
            </a:r>
            <a:r>
              <a:rPr lang="en-US" sz="1200" b="0" i="0" dirty="0">
                <a:solidFill>
                  <a:srgbClr val="212121"/>
                </a:solidFill>
                <a:effectLst/>
                <a:latin typeface="BlinkMacSystemFont"/>
              </a:rPr>
              <a:t>. 2018 Aug;29(8):1167-1173.</a:t>
            </a:r>
            <a:endParaRPr lang="el-GR" sz="1200" dirty="0">
              <a:solidFill>
                <a:schemeClr val="tx1"/>
              </a:solidFill>
              <a:latin typeface="BlinkMacSystemFont"/>
            </a:endParaRPr>
          </a:p>
        </p:txBody>
      </p:sp>
    </p:spTree>
    <p:extLst>
      <p:ext uri="{BB962C8B-B14F-4D97-AF65-F5344CB8AC3E}">
        <p14:creationId xmlns:p14="http://schemas.microsoft.com/office/powerpoint/2010/main" xmlns="" val="33376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B68A193-EA94-9808-D20B-5DFD38F32022}"/>
              </a:ext>
            </a:extLst>
          </p:cNvPr>
          <p:cNvSpPr>
            <a:spLocks noGrp="1"/>
          </p:cNvSpPr>
          <p:nvPr>
            <p:ph type="title"/>
          </p:nvPr>
        </p:nvSpPr>
        <p:spPr/>
        <p:txBody>
          <a:bodyPr>
            <a:normAutofit/>
          </a:bodyPr>
          <a:lstStyle/>
          <a:p>
            <a:r>
              <a:rPr lang="el-GR" sz="3600" b="1" dirty="0" err="1">
                <a:solidFill>
                  <a:srgbClr val="C00000"/>
                </a:solidFill>
                <a:latin typeface="Book Antiqua" pitchFamily="18" charset="0"/>
              </a:rPr>
              <a:t>Ανευρύσμα</a:t>
            </a:r>
            <a:r>
              <a:rPr lang="el-GR" sz="3600" b="1" dirty="0">
                <a:solidFill>
                  <a:srgbClr val="C00000"/>
                </a:solidFill>
                <a:latin typeface="Book Antiqua" pitchFamily="18" charset="0"/>
              </a:rPr>
              <a:t> Κοιλιακής Αορτής</a:t>
            </a:r>
            <a:endParaRPr lang="en-US" sz="3600" dirty="0"/>
          </a:p>
        </p:txBody>
      </p:sp>
      <p:sp>
        <p:nvSpPr>
          <p:cNvPr id="3" name="Θέση περιεχομένου 2">
            <a:extLst>
              <a:ext uri="{FF2B5EF4-FFF2-40B4-BE49-F238E27FC236}">
                <a16:creationId xmlns:a16="http://schemas.microsoft.com/office/drawing/2014/main" xmlns="" id="{7A828956-32BD-7A8E-D2C0-5B24D42DC9AA}"/>
              </a:ext>
            </a:extLst>
          </p:cNvPr>
          <p:cNvSpPr>
            <a:spLocks noGrp="1"/>
          </p:cNvSpPr>
          <p:nvPr>
            <p:ph sz="half" idx="1"/>
          </p:nvPr>
        </p:nvSpPr>
        <p:spPr>
          <a:xfrm>
            <a:off x="457200" y="1200151"/>
            <a:ext cx="4330824" cy="3394472"/>
          </a:xfrm>
        </p:spPr>
        <p:txBody>
          <a:bodyPr>
            <a:normAutofit lnSpcReduction="10000"/>
          </a:bodyPr>
          <a:lstStyle/>
          <a:p>
            <a:endParaRPr lang="en-US" sz="2000" dirty="0"/>
          </a:p>
          <a:p>
            <a:r>
              <a:rPr lang="en-US" sz="2000" dirty="0">
                <a:latin typeface="Book Antiqua" panose="02040602050305030304" pitchFamily="18" charset="0"/>
              </a:rPr>
              <a:t>&gt;80% </a:t>
            </a:r>
            <a:r>
              <a:rPr lang="el-GR" sz="2000" dirty="0">
                <a:latin typeface="Book Antiqua" panose="02040602050305030304" pitchFamily="18" charset="0"/>
              </a:rPr>
              <a:t>των ΑΚΑ σήμερα αντιμετωπίζονται με </a:t>
            </a:r>
            <a:r>
              <a:rPr lang="en-US" sz="2000" dirty="0">
                <a:latin typeface="Book Antiqua" panose="02040602050305030304" pitchFamily="18" charset="0"/>
              </a:rPr>
              <a:t>EVAR</a:t>
            </a:r>
            <a:endParaRPr lang="el-GR" sz="2000" dirty="0">
              <a:latin typeface="Book Antiqua" panose="02040602050305030304" pitchFamily="18" charset="0"/>
            </a:endParaRPr>
          </a:p>
          <a:p>
            <a:endParaRPr lang="en-US" sz="2000" dirty="0">
              <a:latin typeface="Book Antiqua" panose="02040602050305030304" pitchFamily="18" charset="0"/>
            </a:endParaRPr>
          </a:p>
          <a:p>
            <a:r>
              <a:rPr lang="el-GR" sz="2000" dirty="0">
                <a:latin typeface="Book Antiqua" panose="02040602050305030304" pitchFamily="18" charset="0"/>
              </a:rPr>
              <a:t>Επιπλοκές</a:t>
            </a:r>
          </a:p>
          <a:p>
            <a:pPr lvl="1"/>
            <a:r>
              <a:rPr lang="el-GR" sz="1600" b="1" dirty="0" err="1">
                <a:solidFill>
                  <a:srgbClr val="C00000"/>
                </a:solidFill>
                <a:latin typeface="Book Antiqua" pitchFamily="18" charset="0"/>
              </a:rPr>
              <a:t>Ενδοδιαφυγή</a:t>
            </a:r>
            <a:r>
              <a:rPr lang="el-GR" sz="1600" b="1" dirty="0">
                <a:solidFill>
                  <a:srgbClr val="C00000"/>
                </a:solidFill>
                <a:latin typeface="Book Antiqua" pitchFamily="18" charset="0"/>
              </a:rPr>
              <a:t> τύπου ΙΙ</a:t>
            </a:r>
          </a:p>
          <a:p>
            <a:pPr lvl="1">
              <a:buNone/>
            </a:pPr>
            <a:r>
              <a:rPr lang="en-US" sz="1600" b="1" dirty="0">
                <a:solidFill>
                  <a:srgbClr val="C00000"/>
                </a:solidFill>
                <a:latin typeface="Book Antiqua" pitchFamily="18" charset="0"/>
              </a:rPr>
              <a:t>     (</a:t>
            </a:r>
            <a:r>
              <a:rPr lang="el-GR" sz="1600" b="1" dirty="0">
                <a:solidFill>
                  <a:srgbClr val="C00000"/>
                </a:solidFill>
                <a:latin typeface="Book Antiqua" pitchFamily="18" charset="0"/>
              </a:rPr>
              <a:t>Αχίλλειος πτέρνα του </a:t>
            </a:r>
            <a:r>
              <a:rPr lang="en-US" sz="1600" b="1" dirty="0">
                <a:solidFill>
                  <a:srgbClr val="C00000"/>
                </a:solidFill>
                <a:latin typeface="Book Antiqua" pitchFamily="18" charset="0"/>
              </a:rPr>
              <a:t>EVAR)</a:t>
            </a:r>
            <a:endParaRPr lang="el-GR" sz="1600" b="1" dirty="0">
              <a:solidFill>
                <a:srgbClr val="C00000"/>
              </a:solidFill>
              <a:latin typeface="Book Antiqua" pitchFamily="18" charset="0"/>
            </a:endParaRPr>
          </a:p>
          <a:p>
            <a:pPr lvl="1">
              <a:buNone/>
            </a:pPr>
            <a:endParaRPr lang="en-US" sz="1600" dirty="0">
              <a:latin typeface="Book Antiqua" panose="02040602050305030304" pitchFamily="18" charset="0"/>
            </a:endParaRPr>
          </a:p>
          <a:p>
            <a:r>
              <a:rPr lang="el-GR" sz="2000" dirty="0">
                <a:latin typeface="Book Antiqua" pitchFamily="18" charset="0"/>
              </a:rPr>
              <a:t>Μακροπρόθεσμα δεδομένα για την έκβαση είναι σπάνια στη βιβλιογραφία</a:t>
            </a:r>
            <a:endParaRPr lang="en-US" sz="2000" dirty="0">
              <a:latin typeface="Book Antiqua" pitchFamily="18" charset="0"/>
            </a:endParaRPr>
          </a:p>
        </p:txBody>
      </p:sp>
      <p:pic>
        <p:nvPicPr>
          <p:cNvPr id="5" name="Picture 4">
            <a:extLst>
              <a:ext uri="{FF2B5EF4-FFF2-40B4-BE49-F238E27FC236}">
                <a16:creationId xmlns:a16="http://schemas.microsoft.com/office/drawing/2014/main" xmlns="" id="{67F7E397-B262-8D07-B5C8-6D88AE4C1034}"/>
              </a:ext>
            </a:extLst>
          </p:cNvPr>
          <p:cNvPicPr>
            <a:picLocks noGrp="1" noChangeAspect="1" noChangeArrowheads="1"/>
          </p:cNvPicPr>
          <p:nvPr>
            <p:ph sz="half" idx="2"/>
          </p:nvPr>
        </p:nvPicPr>
        <p:blipFill>
          <a:blip r:embed="rId2" cstate="print"/>
          <a:srcRect/>
          <a:stretch>
            <a:fillRect/>
          </a:stretch>
        </p:blipFill>
        <p:spPr bwMode="auto">
          <a:xfrm>
            <a:off x="6140402" y="1137854"/>
            <a:ext cx="2546398" cy="3456769"/>
          </a:xfrm>
          <a:prstGeom prst="rect">
            <a:avLst/>
          </a:prstGeom>
          <a:noFill/>
          <a:ln w="12700">
            <a:solidFill>
              <a:srgbClr val="C00000"/>
            </a:solidFill>
            <a:round/>
            <a:headEnd/>
            <a:tailEnd/>
          </a:ln>
        </p:spPr>
      </p:pic>
      <p:sp>
        <p:nvSpPr>
          <p:cNvPr id="6" name="3 - Ορθογώνιο">
            <a:extLst>
              <a:ext uri="{FF2B5EF4-FFF2-40B4-BE49-F238E27FC236}">
                <a16:creationId xmlns:a16="http://schemas.microsoft.com/office/drawing/2014/main" xmlns="" id="{3F9B1BEC-7F9B-34FC-B610-C7B831E92F03}"/>
              </a:ext>
            </a:extLst>
          </p:cNvPr>
          <p:cNvSpPr/>
          <p:nvPr/>
        </p:nvSpPr>
        <p:spPr>
          <a:xfrm>
            <a:off x="19336" y="4628004"/>
            <a:ext cx="9108504"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Dalzell CG, Sheeran DP, Angle JF, Wilkins LR. Endovascular Treatment of Type II Endoleaks: Update and Overview. Semin </a:t>
            </a:r>
            <a:r>
              <a:rPr lang="en-US" sz="1200" b="0" i="0" dirty="0" err="1">
                <a:solidFill>
                  <a:srgbClr val="212121"/>
                </a:solidFill>
                <a:effectLst/>
                <a:latin typeface="BlinkMacSystemFont"/>
              </a:rPr>
              <a:t>Intervent</a:t>
            </a:r>
            <a:r>
              <a:rPr lang="en-US" sz="1200" b="0" i="0" dirty="0">
                <a:solidFill>
                  <a:srgbClr val="212121"/>
                </a:solidFill>
                <a:effectLst/>
                <a:latin typeface="BlinkMacSystemFont"/>
              </a:rPr>
              <a:t> </a:t>
            </a:r>
            <a:r>
              <a:rPr lang="en-US" sz="1200" b="0" i="0" dirty="0" err="1">
                <a:solidFill>
                  <a:srgbClr val="212121"/>
                </a:solidFill>
                <a:effectLst/>
                <a:latin typeface="BlinkMacSystemFont"/>
              </a:rPr>
              <a:t>Radiol</a:t>
            </a:r>
            <a:r>
              <a:rPr lang="en-US" sz="1200" b="0" i="0" dirty="0">
                <a:solidFill>
                  <a:srgbClr val="212121"/>
                </a:solidFill>
                <a:effectLst/>
                <a:latin typeface="BlinkMacSystemFont"/>
              </a:rPr>
              <a:t>. 2024 Dec 24;41(6):547-553</a:t>
            </a:r>
            <a:endParaRPr lang="el-GR" sz="1200" dirty="0">
              <a:solidFill>
                <a:schemeClr val="tx1"/>
              </a:solidFill>
              <a:latin typeface="BlinkMacSystemFont"/>
            </a:endParaRPr>
          </a:p>
        </p:txBody>
      </p:sp>
    </p:spTree>
    <p:extLst>
      <p:ext uri="{BB962C8B-B14F-4D97-AF65-F5344CB8AC3E}">
        <p14:creationId xmlns:p14="http://schemas.microsoft.com/office/powerpoint/2010/main" xmlns="" val="174604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Διακοιλιακή</a:t>
            </a:r>
            <a:r>
              <a:rPr lang="el-GR" sz="3600" b="1" dirty="0">
                <a:solidFill>
                  <a:srgbClr val="C00000"/>
                </a:solidFill>
                <a:latin typeface="Book Antiqua" panose="02040602050305030304" pitchFamily="18" charset="0"/>
              </a:rPr>
              <a:t> </a:t>
            </a:r>
            <a:r>
              <a:rPr lang="en-US" sz="3600" b="1" dirty="0">
                <a:solidFill>
                  <a:srgbClr val="C00000"/>
                </a:solidFill>
                <a:latin typeface="Book Antiqua" panose="02040602050305030304" pitchFamily="18" charset="0"/>
              </a:rPr>
              <a:t>(</a:t>
            </a:r>
            <a:r>
              <a:rPr lang="en-US" sz="3600" b="1" dirty="0" err="1">
                <a:solidFill>
                  <a:srgbClr val="C00000"/>
                </a:solidFill>
                <a:latin typeface="Book Antiqua" panose="02040602050305030304" pitchFamily="18" charset="0"/>
              </a:rPr>
              <a:t>Transabdominal</a:t>
            </a:r>
            <a:r>
              <a:rPr lang="en-US" sz="3600" b="1" dirty="0">
                <a:solidFill>
                  <a:srgbClr val="C00000"/>
                </a:solidFill>
                <a:latin typeface="Book Antiqua" panose="02040602050305030304" pitchFamily="18" charset="0"/>
              </a:rPr>
              <a:t>)</a:t>
            </a:r>
            <a:endParaRPr lang="el-GR" sz="3600" dirty="0"/>
          </a:p>
        </p:txBody>
      </p:sp>
      <p:sp>
        <p:nvSpPr>
          <p:cNvPr id="3" name="2 - Θέση περιεχομένου"/>
          <p:cNvSpPr>
            <a:spLocks noGrp="1"/>
          </p:cNvSpPr>
          <p:nvPr>
            <p:ph idx="1"/>
          </p:nvPr>
        </p:nvSpPr>
        <p:spPr/>
        <p:txBody>
          <a:bodyPr/>
          <a:lstStyle/>
          <a:p>
            <a:endParaRPr lang="el-GR" dirty="0"/>
          </a:p>
        </p:txBody>
      </p:sp>
      <p:pic>
        <p:nvPicPr>
          <p:cNvPr id="1026" name="Picture 2" descr="C:\Users\spapad\Desktop\ENDOLEAK\US.png"/>
          <p:cNvPicPr>
            <a:picLocks noChangeAspect="1" noChangeArrowheads="1"/>
          </p:cNvPicPr>
          <p:nvPr/>
        </p:nvPicPr>
        <p:blipFill>
          <a:blip r:embed="rId2" cstate="print"/>
          <a:srcRect/>
          <a:stretch>
            <a:fillRect/>
          </a:stretch>
        </p:blipFill>
        <p:spPr bwMode="auto">
          <a:xfrm>
            <a:off x="-1" y="1905640"/>
            <a:ext cx="5148065" cy="1899133"/>
          </a:xfrm>
          <a:prstGeom prst="rect">
            <a:avLst/>
          </a:prstGeom>
          <a:noFill/>
          <a:ln>
            <a:solidFill>
              <a:srgbClr val="00B050"/>
            </a:solidFill>
          </a:ln>
        </p:spPr>
      </p:pic>
      <p:pic>
        <p:nvPicPr>
          <p:cNvPr id="1028" name="Picture 4" descr="C:\Users\spapad\Desktop\ENDOLEAK\US 2.png"/>
          <p:cNvPicPr>
            <a:picLocks noChangeAspect="1" noChangeArrowheads="1"/>
          </p:cNvPicPr>
          <p:nvPr/>
        </p:nvPicPr>
        <p:blipFill>
          <a:blip r:embed="rId3" cstate="print"/>
          <a:srcRect/>
          <a:stretch>
            <a:fillRect/>
          </a:stretch>
        </p:blipFill>
        <p:spPr bwMode="auto">
          <a:xfrm>
            <a:off x="5162454" y="1419622"/>
            <a:ext cx="3981546" cy="2736304"/>
          </a:xfrm>
          <a:prstGeom prst="rect">
            <a:avLst/>
          </a:prstGeom>
          <a:noFill/>
          <a:ln>
            <a:solidFill>
              <a:srgbClr val="00B050"/>
            </a:solidFill>
          </a:ln>
        </p:spPr>
      </p:pic>
      <p:sp>
        <p:nvSpPr>
          <p:cNvPr id="7" name="6 - Ορθογώνιο">
            <a:extLst>
              <a:ext uri="{FF2B5EF4-FFF2-40B4-BE49-F238E27FC236}">
                <a16:creationId xmlns:a16="http://schemas.microsoft.com/office/drawing/2014/main" xmlns="" id="{A763C16E-03C8-DBDA-75BA-F17E22A9B6C3}"/>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err="1">
                <a:solidFill>
                  <a:srgbClr val="212121"/>
                </a:solidFill>
                <a:effectLst/>
                <a:latin typeface="BlinkMacSystemFont"/>
              </a:rPr>
              <a:t>Zener</a:t>
            </a:r>
            <a:r>
              <a:rPr lang="en-US" sz="1200" b="0" i="0" dirty="0">
                <a:solidFill>
                  <a:srgbClr val="212121"/>
                </a:solidFill>
                <a:effectLst/>
                <a:latin typeface="BlinkMacSystemFont"/>
              </a:rPr>
              <a:t> R, </a:t>
            </a:r>
            <a:r>
              <a:rPr lang="en-US" sz="1200" b="0" i="0" dirty="0" err="1">
                <a:solidFill>
                  <a:srgbClr val="212121"/>
                </a:solidFill>
                <a:effectLst/>
                <a:latin typeface="BlinkMacSystemFont"/>
              </a:rPr>
              <a:t>Oreopoulos</a:t>
            </a:r>
            <a:r>
              <a:rPr lang="en-US" sz="1200" b="0" i="0" dirty="0">
                <a:solidFill>
                  <a:srgbClr val="212121"/>
                </a:solidFill>
                <a:effectLst/>
                <a:latin typeface="BlinkMacSystemFont"/>
              </a:rPr>
              <a:t> G, </a:t>
            </a:r>
            <a:r>
              <a:rPr lang="en-US" sz="1200" b="0" i="0" dirty="0" err="1">
                <a:solidFill>
                  <a:srgbClr val="212121"/>
                </a:solidFill>
                <a:effectLst/>
                <a:latin typeface="BlinkMacSystemFont"/>
              </a:rPr>
              <a:t>Beecroft</a:t>
            </a:r>
            <a:r>
              <a:rPr lang="en-US" sz="1200" b="0" i="0" dirty="0">
                <a:solidFill>
                  <a:srgbClr val="212121"/>
                </a:solidFill>
                <a:effectLst/>
                <a:latin typeface="BlinkMacSystemFont"/>
              </a:rPr>
              <a:t> R, </a:t>
            </a:r>
            <a:r>
              <a:rPr lang="en-US" sz="1200" b="0" i="0" dirty="0" err="1">
                <a:solidFill>
                  <a:srgbClr val="212121"/>
                </a:solidFill>
                <a:effectLst/>
                <a:latin typeface="BlinkMacSystemFont"/>
              </a:rPr>
              <a:t>Rajan</a:t>
            </a:r>
            <a:r>
              <a:rPr lang="en-US" sz="1200" b="0" i="0" dirty="0">
                <a:solidFill>
                  <a:srgbClr val="212121"/>
                </a:solidFill>
                <a:effectLst/>
                <a:latin typeface="BlinkMacSystemFont"/>
              </a:rPr>
              <a:t> DK, </a:t>
            </a:r>
            <a:r>
              <a:rPr lang="en-US" sz="1200" b="0" i="0" dirty="0" err="1">
                <a:solidFill>
                  <a:srgbClr val="212121"/>
                </a:solidFill>
                <a:effectLst/>
                <a:latin typeface="BlinkMacSystemFont"/>
              </a:rPr>
              <a:t>Jaskolka</a:t>
            </a:r>
            <a:r>
              <a:rPr lang="en-US" sz="1200" b="0" i="0" dirty="0">
                <a:solidFill>
                  <a:srgbClr val="212121"/>
                </a:solidFill>
                <a:effectLst/>
                <a:latin typeface="BlinkMacSystemFont"/>
              </a:rPr>
              <a:t> J, Tan KT. </a:t>
            </a:r>
            <a:r>
              <a:rPr lang="en-US" sz="1200" b="0" i="0" dirty="0" err="1">
                <a:solidFill>
                  <a:srgbClr val="212121"/>
                </a:solidFill>
                <a:effectLst/>
                <a:latin typeface="BlinkMacSystemFont"/>
              </a:rPr>
              <a:t>Transabdominal</a:t>
            </a:r>
            <a:r>
              <a:rPr lang="en-US" sz="1200" b="0" i="0" dirty="0">
                <a:solidFill>
                  <a:srgbClr val="212121"/>
                </a:solidFill>
                <a:effectLst/>
                <a:latin typeface="BlinkMacSystemFont"/>
              </a:rPr>
              <a:t> Direct Sac Puncture </a:t>
            </a:r>
            <a:r>
              <a:rPr lang="en-US" sz="1200" b="0" i="0" dirty="0" err="1">
                <a:solidFill>
                  <a:srgbClr val="212121"/>
                </a:solidFill>
                <a:effectLst/>
                <a:latin typeface="BlinkMacSystemFont"/>
              </a:rPr>
              <a:t>Embolization</a:t>
            </a:r>
            <a:r>
              <a:rPr lang="en-US" sz="1200" b="0" i="0" dirty="0">
                <a:solidFill>
                  <a:srgbClr val="212121"/>
                </a:solidFill>
                <a:effectLst/>
                <a:latin typeface="BlinkMacSystemFont"/>
              </a:rPr>
              <a:t> of Type II </a:t>
            </a:r>
            <a:r>
              <a:rPr lang="en-US" sz="1200" b="0" i="0" dirty="0" err="1">
                <a:solidFill>
                  <a:srgbClr val="212121"/>
                </a:solidFill>
                <a:effectLst/>
                <a:latin typeface="BlinkMacSystemFont"/>
              </a:rPr>
              <a:t>Endoleaks</a:t>
            </a:r>
            <a:r>
              <a:rPr lang="en-US" sz="1200" b="0" i="0" dirty="0">
                <a:solidFill>
                  <a:srgbClr val="212121"/>
                </a:solidFill>
                <a:effectLst/>
                <a:latin typeface="BlinkMacSystemFont"/>
              </a:rPr>
              <a:t> after Endovascular Abdominal Aortic Aneurysm Repair. J </a:t>
            </a:r>
            <a:r>
              <a:rPr lang="en-US" sz="1200" b="0" i="0" dirty="0" err="1">
                <a:solidFill>
                  <a:srgbClr val="212121"/>
                </a:solidFill>
                <a:effectLst/>
                <a:latin typeface="BlinkMacSystemFont"/>
              </a:rPr>
              <a:t>Vasc</a:t>
            </a:r>
            <a:r>
              <a:rPr lang="en-US" sz="1200" b="0" i="0" dirty="0">
                <a:solidFill>
                  <a:srgbClr val="212121"/>
                </a:solidFill>
                <a:effectLst/>
                <a:latin typeface="BlinkMacSystemFont"/>
              </a:rPr>
              <a:t> </a:t>
            </a:r>
            <a:r>
              <a:rPr lang="en-US" sz="1200" b="0" i="0" dirty="0" err="1">
                <a:solidFill>
                  <a:srgbClr val="212121"/>
                </a:solidFill>
                <a:effectLst/>
                <a:latin typeface="BlinkMacSystemFont"/>
              </a:rPr>
              <a:t>Interv</a:t>
            </a:r>
            <a:r>
              <a:rPr lang="en-US" sz="1200" b="0" i="0" dirty="0">
                <a:solidFill>
                  <a:srgbClr val="212121"/>
                </a:solidFill>
                <a:effectLst/>
                <a:latin typeface="BlinkMacSystemFont"/>
              </a:rPr>
              <a:t> </a:t>
            </a:r>
            <a:r>
              <a:rPr lang="en-US" sz="1200" b="0" i="0" dirty="0" err="1">
                <a:solidFill>
                  <a:srgbClr val="212121"/>
                </a:solidFill>
                <a:effectLst/>
                <a:latin typeface="BlinkMacSystemFont"/>
              </a:rPr>
              <a:t>Radiol</a:t>
            </a:r>
            <a:r>
              <a:rPr lang="en-US" sz="1200" b="0" i="0" dirty="0">
                <a:solidFill>
                  <a:srgbClr val="212121"/>
                </a:solidFill>
                <a:effectLst/>
                <a:latin typeface="BlinkMacSystemFont"/>
              </a:rPr>
              <a:t>. 2018 Aug;29(8):1167-1173.</a:t>
            </a:r>
            <a:endParaRPr lang="el-GR" sz="1200" dirty="0">
              <a:solidFill>
                <a:schemeClr val="tx1"/>
              </a:solidFill>
              <a:latin typeface="BlinkMacSystemFon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3AFF7BC-AFEC-3E38-291C-91664AD79D6B}"/>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Πέριξ του μοσχεύματος (</a:t>
            </a:r>
            <a:r>
              <a:rPr lang="en-US" sz="3600" b="1" dirty="0" err="1">
                <a:solidFill>
                  <a:srgbClr val="C00000"/>
                </a:solidFill>
                <a:latin typeface="Book Antiqua" panose="02040602050305030304" pitchFamily="18" charset="0"/>
              </a:rPr>
              <a:t>Perigraft</a:t>
            </a:r>
            <a:r>
              <a:rPr lang="en-US" sz="3600" b="1" dirty="0">
                <a:solidFill>
                  <a:srgbClr val="C00000"/>
                </a:solidFill>
                <a:latin typeface="Book Antiqua" panose="02040602050305030304" pitchFamily="18" charset="0"/>
              </a:rPr>
              <a:t>)</a:t>
            </a:r>
          </a:p>
        </p:txBody>
      </p:sp>
      <p:sp>
        <p:nvSpPr>
          <p:cNvPr id="3" name="Θέση περιεχομένου 2">
            <a:extLst>
              <a:ext uri="{FF2B5EF4-FFF2-40B4-BE49-F238E27FC236}">
                <a16:creationId xmlns:a16="http://schemas.microsoft.com/office/drawing/2014/main" xmlns="" id="{D481F2AD-C83E-7531-CD81-964324923C18}"/>
              </a:ext>
            </a:extLst>
          </p:cNvPr>
          <p:cNvSpPr>
            <a:spLocks noGrp="1"/>
          </p:cNvSpPr>
          <p:nvPr>
            <p:ph idx="1"/>
          </p:nvPr>
        </p:nvSpPr>
        <p:spPr/>
        <p:txBody>
          <a:bodyPr>
            <a:normAutofit/>
          </a:bodyPr>
          <a:lstStyle/>
          <a:p>
            <a:r>
              <a:rPr lang="el-GR" sz="2000" dirty="0">
                <a:latin typeface="Book Antiqua" panose="02040602050305030304" pitchFamily="18" charset="0"/>
              </a:rPr>
              <a:t>Μεταξύ του λαγονίου σκέλους και του αρτηριακού τοιχώματος</a:t>
            </a:r>
            <a:endParaRPr lang="en-US" sz="2000" dirty="0">
              <a:latin typeface="Book Antiqua" panose="02040602050305030304" pitchFamily="18" charset="0"/>
            </a:endParaRPr>
          </a:p>
          <a:p>
            <a:r>
              <a:rPr lang="el-GR" sz="2000" dirty="0">
                <a:latin typeface="Book Antiqua" panose="02040602050305030304" pitchFamily="18" charset="0"/>
              </a:rPr>
              <a:t>Επιπλοκές: </a:t>
            </a:r>
            <a:r>
              <a:rPr lang="en-US" sz="2000" dirty="0">
                <a:latin typeface="Book Antiqua" panose="02040602050305030304" pitchFamily="18" charset="0"/>
              </a:rPr>
              <a:t>type </a:t>
            </a:r>
            <a:r>
              <a:rPr lang="en-US" sz="2000" dirty="0" err="1">
                <a:latin typeface="Book Antiqua" panose="02040602050305030304" pitchFamily="18" charset="0"/>
              </a:rPr>
              <a:t>Ib</a:t>
            </a:r>
            <a:r>
              <a:rPr lang="en-US" sz="2000" dirty="0">
                <a:latin typeface="Book Antiqua" panose="02040602050305030304" pitchFamily="18" charset="0"/>
              </a:rPr>
              <a:t> </a:t>
            </a:r>
            <a:r>
              <a:rPr lang="el-GR" sz="2000" dirty="0" err="1">
                <a:latin typeface="Book Antiqua" panose="02040602050305030304" pitchFamily="18" charset="0"/>
              </a:rPr>
              <a:t>ενδοδιαφυγή</a:t>
            </a:r>
            <a:endParaRPr lang="el-GR" sz="2000" dirty="0">
              <a:latin typeface="Book Antiqua" panose="02040602050305030304" pitchFamily="18" charset="0"/>
            </a:endParaRPr>
          </a:p>
          <a:p>
            <a:r>
              <a:rPr lang="el-GR" sz="2000" dirty="0">
                <a:latin typeface="Book Antiqua" panose="02040602050305030304" pitchFamily="18" charset="0"/>
              </a:rPr>
              <a:t>Μπαλόνι αποκλεισμού στην είσοδο του σάκου για να εμποδίσει παλινδρόμηση του </a:t>
            </a:r>
            <a:r>
              <a:rPr lang="el-GR" sz="2000" dirty="0" err="1">
                <a:latin typeface="Book Antiqua" panose="02040602050305030304" pitchFamily="18" charset="0"/>
              </a:rPr>
              <a:t>εμβολικού</a:t>
            </a:r>
            <a:r>
              <a:rPr lang="el-GR" sz="2000" dirty="0">
                <a:latin typeface="Book Antiqua" panose="02040602050305030304" pitchFamily="18" charset="0"/>
              </a:rPr>
              <a:t> υλικού</a:t>
            </a:r>
            <a:endParaRPr lang="en-US" sz="2000" dirty="0">
              <a:latin typeface="Book Antiqua" panose="02040602050305030304" pitchFamily="18" charset="0"/>
            </a:endParaRPr>
          </a:p>
        </p:txBody>
      </p:sp>
      <p:sp>
        <p:nvSpPr>
          <p:cNvPr id="4" name="3 - Ορθογώνιο">
            <a:extLst>
              <a:ext uri="{FF2B5EF4-FFF2-40B4-BE49-F238E27FC236}">
                <a16:creationId xmlns:a16="http://schemas.microsoft.com/office/drawing/2014/main" xmlns="" id="{675A53F6-CBF4-36D0-60B5-D908D207FF5E}"/>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BlinkMacSystemFont"/>
              </a:rPr>
              <a:t>Szeto H et al. The </a:t>
            </a:r>
            <a:r>
              <a:rPr lang="en-US" sz="1200" dirty="0" err="1">
                <a:solidFill>
                  <a:schemeClr val="tx1"/>
                </a:solidFill>
                <a:latin typeface="BlinkMacSystemFont"/>
              </a:rPr>
              <a:t>perigraft</a:t>
            </a:r>
            <a:r>
              <a:rPr lang="en-US" sz="1200" dirty="0">
                <a:solidFill>
                  <a:schemeClr val="tx1"/>
                </a:solidFill>
                <a:latin typeface="BlinkMacSystemFont"/>
              </a:rPr>
              <a:t> approach for type II </a:t>
            </a:r>
            <a:r>
              <a:rPr lang="en-US" sz="1200" dirty="0" err="1">
                <a:solidFill>
                  <a:schemeClr val="tx1"/>
                </a:solidFill>
                <a:latin typeface="BlinkMacSystemFont"/>
              </a:rPr>
              <a:t>endoleak</a:t>
            </a:r>
            <a:r>
              <a:rPr lang="en-US" sz="1200" dirty="0">
                <a:solidFill>
                  <a:schemeClr val="tx1"/>
                </a:solidFill>
                <a:latin typeface="BlinkMacSystemFont"/>
              </a:rPr>
              <a:t> embolization. J Vasc </a:t>
            </a:r>
            <a:r>
              <a:rPr lang="en-US" sz="1200" dirty="0" err="1">
                <a:solidFill>
                  <a:schemeClr val="tx1"/>
                </a:solidFill>
                <a:latin typeface="BlinkMacSystemFont"/>
              </a:rPr>
              <a:t>Interv</a:t>
            </a:r>
            <a:r>
              <a:rPr lang="en-US" sz="1200" dirty="0">
                <a:solidFill>
                  <a:schemeClr val="tx1"/>
                </a:solidFill>
                <a:latin typeface="BlinkMacSystemFont"/>
              </a:rPr>
              <a:t> </a:t>
            </a:r>
            <a:r>
              <a:rPr lang="en-US" sz="1200" dirty="0" err="1">
                <a:solidFill>
                  <a:schemeClr val="tx1"/>
                </a:solidFill>
                <a:latin typeface="BlinkMacSystemFont"/>
              </a:rPr>
              <a:t>Radiol</a:t>
            </a:r>
            <a:r>
              <a:rPr lang="en-US" sz="1200" dirty="0">
                <a:solidFill>
                  <a:schemeClr val="tx1"/>
                </a:solidFill>
                <a:latin typeface="BlinkMacSystemFont"/>
              </a:rPr>
              <a:t> 2023;34:18-19</a:t>
            </a:r>
            <a:endParaRPr lang="el-GR" sz="1200" dirty="0">
              <a:solidFill>
                <a:schemeClr val="tx1"/>
              </a:solidFill>
              <a:latin typeface="BlinkMacSystemFont"/>
            </a:endParaRPr>
          </a:p>
        </p:txBody>
      </p:sp>
      <p:pic>
        <p:nvPicPr>
          <p:cNvPr id="6" name="Εικόνα 5" descr="Εικόνα που περιέχει τέχνη&#10;&#10;Το περιεχόμενο που δημιουργείται από τεχνολογία AI ενδέχεται να είναι εσφαλμένο.">
            <a:extLst>
              <a:ext uri="{FF2B5EF4-FFF2-40B4-BE49-F238E27FC236}">
                <a16:creationId xmlns:a16="http://schemas.microsoft.com/office/drawing/2014/main" xmlns="" id="{AFDB9BD1-45AD-3630-6E3C-667D3AA6890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6496" y="2571750"/>
            <a:ext cx="3417879" cy="2066705"/>
          </a:xfrm>
          <a:prstGeom prst="rect">
            <a:avLst/>
          </a:prstGeom>
        </p:spPr>
      </p:pic>
    </p:spTree>
    <p:extLst>
      <p:ext uri="{BB962C8B-B14F-4D97-AF65-F5344CB8AC3E}">
        <p14:creationId xmlns:p14="http://schemas.microsoft.com/office/powerpoint/2010/main" xmlns="" val="394072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err="1">
                <a:solidFill>
                  <a:srgbClr val="C00000"/>
                </a:solidFill>
                <a:latin typeface="Book Antiqua" panose="02040602050305030304" pitchFamily="18" charset="0"/>
              </a:rPr>
              <a:t>Διαμοσχευματική</a:t>
            </a:r>
            <a:r>
              <a:rPr lang="el-GR" sz="3600" b="1" dirty="0">
                <a:solidFill>
                  <a:srgbClr val="C00000"/>
                </a:solidFill>
                <a:latin typeface="Book Antiqua" panose="02040602050305030304" pitchFamily="18" charset="0"/>
              </a:rPr>
              <a:t> (</a:t>
            </a:r>
            <a:r>
              <a:rPr lang="en-US" sz="3600" b="1" dirty="0" err="1">
                <a:solidFill>
                  <a:srgbClr val="C00000"/>
                </a:solidFill>
                <a:latin typeface="Book Antiqua" panose="02040602050305030304" pitchFamily="18" charset="0"/>
              </a:rPr>
              <a:t>transgraft</a:t>
            </a:r>
            <a:r>
              <a:rPr lang="en-US" sz="3600" b="1" dirty="0">
                <a:solidFill>
                  <a:srgbClr val="C00000"/>
                </a:solidFill>
                <a:latin typeface="Book Antiqua" panose="02040602050305030304" pitchFamily="18" charset="0"/>
              </a:rPr>
              <a:t>)</a:t>
            </a:r>
            <a:endParaRPr lang="el-GR" sz="3600" dirty="0"/>
          </a:p>
        </p:txBody>
      </p:sp>
      <p:sp>
        <p:nvSpPr>
          <p:cNvPr id="3" name="2 - Θέση περιεχομένου"/>
          <p:cNvSpPr>
            <a:spLocks noGrp="1"/>
          </p:cNvSpPr>
          <p:nvPr>
            <p:ph idx="1"/>
          </p:nvPr>
        </p:nvSpPr>
        <p:spPr/>
        <p:txBody>
          <a:bodyPr/>
          <a:lstStyle/>
          <a:p>
            <a:endParaRPr lang="el-GR"/>
          </a:p>
        </p:txBody>
      </p:sp>
      <p:pic>
        <p:nvPicPr>
          <p:cNvPr id="56322" name="Picture 2" descr="C:\Users\spapad\Desktop\ENDOLEAK\transgraft.png"/>
          <p:cNvPicPr>
            <a:picLocks noChangeAspect="1" noChangeArrowheads="1"/>
          </p:cNvPicPr>
          <p:nvPr/>
        </p:nvPicPr>
        <p:blipFill>
          <a:blip r:embed="rId2" cstate="print"/>
          <a:srcRect/>
          <a:stretch>
            <a:fillRect/>
          </a:stretch>
        </p:blipFill>
        <p:spPr bwMode="auto">
          <a:xfrm>
            <a:off x="0" y="1131590"/>
            <a:ext cx="5088566" cy="3528392"/>
          </a:xfrm>
          <a:prstGeom prst="rect">
            <a:avLst/>
          </a:prstGeom>
          <a:noFill/>
        </p:spPr>
      </p:pic>
      <p:sp>
        <p:nvSpPr>
          <p:cNvPr id="5" name="4 - Ορθογώνιο">
            <a:extLst>
              <a:ext uri="{FF2B5EF4-FFF2-40B4-BE49-F238E27FC236}">
                <a16:creationId xmlns:a16="http://schemas.microsoft.com/office/drawing/2014/main" xmlns="" id="{21E588C1-5BD4-1F14-AF9E-CBEF9FBB2BE4}"/>
              </a:ext>
            </a:extLst>
          </p:cNvPr>
          <p:cNvSpPr/>
          <p:nvPr/>
        </p:nvSpPr>
        <p:spPr>
          <a:xfrm>
            <a:off x="0" y="4638455"/>
            <a:ext cx="9136966"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Matsumura H, Wada H, </a:t>
            </a:r>
            <a:r>
              <a:rPr lang="en-US" sz="1200" b="0" i="0" dirty="0" err="1">
                <a:solidFill>
                  <a:srgbClr val="212121"/>
                </a:solidFill>
                <a:effectLst/>
                <a:latin typeface="BlinkMacSystemFont"/>
              </a:rPr>
              <a:t>Teratani</a:t>
            </a:r>
            <a:r>
              <a:rPr lang="en-US" sz="1200" b="0" i="0" dirty="0">
                <a:solidFill>
                  <a:srgbClr val="212121"/>
                </a:solidFill>
                <a:effectLst/>
                <a:latin typeface="BlinkMacSystemFont"/>
              </a:rPr>
              <a:t> H, </a:t>
            </a:r>
            <a:r>
              <a:rPr lang="en-US" sz="1200" b="0" i="0" dirty="0" err="1">
                <a:solidFill>
                  <a:srgbClr val="212121"/>
                </a:solidFill>
                <a:effectLst/>
                <a:latin typeface="BlinkMacSystemFont"/>
              </a:rPr>
              <a:t>Amako</a:t>
            </a:r>
            <a:r>
              <a:rPr lang="en-US" sz="1200" b="0" i="0" dirty="0">
                <a:solidFill>
                  <a:srgbClr val="212121"/>
                </a:solidFill>
                <a:effectLst/>
                <a:latin typeface="BlinkMacSystemFont"/>
              </a:rPr>
              <a:t> M, </a:t>
            </a:r>
            <a:r>
              <a:rPr lang="en-US" sz="1200" b="0" i="0" dirty="0" err="1">
                <a:solidFill>
                  <a:srgbClr val="212121"/>
                </a:solidFill>
                <a:effectLst/>
                <a:latin typeface="BlinkMacSystemFont"/>
              </a:rPr>
              <a:t>Hayashida</a:t>
            </a:r>
            <a:r>
              <a:rPr lang="en-US" sz="1200" b="0" i="0" dirty="0">
                <a:solidFill>
                  <a:srgbClr val="212121"/>
                </a:solidFill>
                <a:effectLst/>
                <a:latin typeface="BlinkMacSystemFont"/>
              </a:rPr>
              <a:t> Y, </a:t>
            </a:r>
            <a:r>
              <a:rPr lang="en-US" sz="1200" b="0" i="0" dirty="0" err="1">
                <a:solidFill>
                  <a:srgbClr val="212121"/>
                </a:solidFill>
                <a:effectLst/>
                <a:latin typeface="BlinkMacSystemFont"/>
              </a:rPr>
              <a:t>Minematsu</a:t>
            </a:r>
            <a:r>
              <a:rPr lang="en-US" sz="1200" b="0" i="0" dirty="0">
                <a:solidFill>
                  <a:srgbClr val="212121"/>
                </a:solidFill>
                <a:effectLst/>
                <a:latin typeface="BlinkMacSystemFont"/>
              </a:rPr>
              <a:t> N. </a:t>
            </a:r>
            <a:r>
              <a:rPr lang="en-US" sz="1200" b="0" i="0" dirty="0" err="1">
                <a:solidFill>
                  <a:srgbClr val="212121"/>
                </a:solidFill>
                <a:effectLst/>
                <a:latin typeface="BlinkMacSystemFont"/>
              </a:rPr>
              <a:t>Transgraft</a:t>
            </a:r>
            <a:r>
              <a:rPr lang="en-US" sz="1200" b="0" i="0" dirty="0">
                <a:solidFill>
                  <a:srgbClr val="212121"/>
                </a:solidFill>
                <a:effectLst/>
                <a:latin typeface="BlinkMacSystemFont"/>
              </a:rPr>
              <a:t> </a:t>
            </a:r>
            <a:r>
              <a:rPr lang="en-US" sz="1200" b="0" i="0" dirty="0" err="1">
                <a:solidFill>
                  <a:srgbClr val="212121"/>
                </a:solidFill>
                <a:effectLst/>
                <a:latin typeface="BlinkMacSystemFont"/>
              </a:rPr>
              <a:t>embolization</a:t>
            </a:r>
            <a:r>
              <a:rPr lang="en-US" sz="1200" b="0" i="0" dirty="0">
                <a:solidFill>
                  <a:srgbClr val="212121"/>
                </a:solidFill>
                <a:effectLst/>
                <a:latin typeface="BlinkMacSystemFont"/>
              </a:rPr>
              <a:t> by using long needle for the treatment of type II </a:t>
            </a:r>
            <a:r>
              <a:rPr lang="en-US" sz="1200" b="0" i="0" dirty="0" err="1">
                <a:solidFill>
                  <a:srgbClr val="212121"/>
                </a:solidFill>
                <a:effectLst/>
                <a:latin typeface="BlinkMacSystemFont"/>
              </a:rPr>
              <a:t>endoleaks</a:t>
            </a:r>
            <a:r>
              <a:rPr lang="en-US" sz="1200" b="0" i="0" dirty="0">
                <a:solidFill>
                  <a:srgbClr val="212121"/>
                </a:solidFill>
                <a:effectLst/>
                <a:latin typeface="BlinkMacSystemFont"/>
              </a:rPr>
              <a:t> after endovascular abdominal aortic repair. J </a:t>
            </a:r>
            <a:r>
              <a:rPr lang="en-US" sz="1200" b="0" i="0" dirty="0" err="1">
                <a:solidFill>
                  <a:srgbClr val="212121"/>
                </a:solidFill>
                <a:effectLst/>
                <a:latin typeface="BlinkMacSystemFont"/>
              </a:rPr>
              <a:t>Vasc</a:t>
            </a:r>
            <a:r>
              <a:rPr lang="en-US" sz="1200" b="0" i="0" dirty="0">
                <a:solidFill>
                  <a:srgbClr val="212121"/>
                </a:solidFill>
                <a:effectLst/>
                <a:latin typeface="BlinkMacSystemFont"/>
              </a:rPr>
              <a:t> </a:t>
            </a:r>
            <a:r>
              <a:rPr lang="en-US" sz="1200" b="0" i="0" dirty="0" err="1">
                <a:solidFill>
                  <a:srgbClr val="212121"/>
                </a:solidFill>
                <a:effectLst/>
                <a:latin typeface="BlinkMacSystemFont"/>
              </a:rPr>
              <a:t>Surg</a:t>
            </a:r>
            <a:r>
              <a:rPr lang="en-US" sz="1200" b="0" i="0" dirty="0">
                <a:solidFill>
                  <a:srgbClr val="212121"/>
                </a:solidFill>
                <a:effectLst/>
                <a:latin typeface="BlinkMacSystemFont"/>
              </a:rPr>
              <a:t> Cases </a:t>
            </a:r>
            <a:r>
              <a:rPr lang="en-US" sz="1200" b="0" i="0" dirty="0" err="1">
                <a:solidFill>
                  <a:srgbClr val="212121"/>
                </a:solidFill>
                <a:effectLst/>
                <a:latin typeface="BlinkMacSystemFont"/>
              </a:rPr>
              <a:t>Innov</a:t>
            </a:r>
            <a:r>
              <a:rPr lang="en-US" sz="1200" b="0" i="0" dirty="0">
                <a:solidFill>
                  <a:srgbClr val="212121"/>
                </a:solidFill>
                <a:effectLst/>
                <a:latin typeface="BlinkMacSystemFont"/>
              </a:rPr>
              <a:t> Tech. 2020 Sep 8;6(4):590-594</a:t>
            </a:r>
            <a:endParaRPr lang="el-GR" sz="1200" dirty="0">
              <a:solidFill>
                <a:schemeClr val="tx1"/>
              </a:solidFill>
              <a:latin typeface="BlinkMacSystemFont"/>
            </a:endParaRPr>
          </a:p>
        </p:txBody>
      </p:sp>
      <p:pic>
        <p:nvPicPr>
          <p:cNvPr id="56324" name="Picture 4" descr="C:\Users\spapad\Desktop\ENDOLEAK\transgraft 2.png"/>
          <p:cNvPicPr>
            <a:picLocks noChangeAspect="1" noChangeArrowheads="1"/>
          </p:cNvPicPr>
          <p:nvPr/>
        </p:nvPicPr>
        <p:blipFill>
          <a:blip r:embed="rId3" cstate="print"/>
          <a:srcRect/>
          <a:stretch>
            <a:fillRect/>
          </a:stretch>
        </p:blipFill>
        <p:spPr bwMode="auto">
          <a:xfrm>
            <a:off x="5076056" y="1203597"/>
            <a:ext cx="4067944" cy="345176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2E5A48B-BD3F-217A-9067-96D2BF012ACD}"/>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Επιλογή μεθόδου εμβολισμού</a:t>
            </a:r>
            <a:endParaRPr lang="en-US" sz="3600" b="1" dirty="0">
              <a:solidFill>
                <a:srgbClr val="C00000"/>
              </a:solidFill>
              <a:latin typeface="Book Antiqua" panose="02040602050305030304" pitchFamily="18" charset="0"/>
            </a:endParaRPr>
          </a:p>
        </p:txBody>
      </p:sp>
      <p:pic>
        <p:nvPicPr>
          <p:cNvPr id="5" name="Θέση περιεχομένου 4" descr="Εικόνα που περιέχει κείμενο, στιγμιότυπο οθόνης, γραμματοσειρά, διάγραμμα&#10;&#10;Το περιεχόμενο που δημιουργείται από τεχνολογία AI ενδέχεται να είναι εσφαλμένο.">
            <a:extLst>
              <a:ext uri="{FF2B5EF4-FFF2-40B4-BE49-F238E27FC236}">
                <a16:creationId xmlns:a16="http://schemas.microsoft.com/office/drawing/2014/main" xmlns="" id="{F299F50D-2694-E15F-2A49-2F3491365415}"/>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64103" y="1200150"/>
            <a:ext cx="5815793" cy="3394075"/>
          </a:xfrm>
          <a:ln>
            <a:solidFill>
              <a:srgbClr val="00B050"/>
            </a:solidFill>
          </a:ln>
        </p:spPr>
      </p:pic>
      <p:sp>
        <p:nvSpPr>
          <p:cNvPr id="6" name="3 - Ορθογώνιο">
            <a:extLst>
              <a:ext uri="{FF2B5EF4-FFF2-40B4-BE49-F238E27FC236}">
                <a16:creationId xmlns:a16="http://schemas.microsoft.com/office/drawing/2014/main" xmlns="" id="{46B9FAB8-9969-E6C0-91AE-E420D2117761}"/>
              </a:ext>
            </a:extLst>
          </p:cNvPr>
          <p:cNvSpPr/>
          <p:nvPr/>
        </p:nvSpPr>
        <p:spPr>
          <a:xfrm>
            <a:off x="-1766" y="4663440"/>
            <a:ext cx="9138731" cy="4762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a:solidFill>
                  <a:srgbClr val="212121"/>
                </a:solidFill>
                <a:effectLst/>
                <a:latin typeface="BlinkMacSystemFont"/>
              </a:rPr>
              <a:t>Dalzell CG, Sheeran DP, Angle JF, Wilkins LR. Endovascular Treatment of Type II Endoleaks: Update and Overview. Semin Intervent Radiol. 2024 Dec 24;41(6):547-553</a:t>
            </a:r>
            <a:endParaRPr lang="el-GR" sz="1200" dirty="0">
              <a:solidFill>
                <a:schemeClr val="tx1"/>
              </a:solidFill>
              <a:latin typeface="BlinkMacSystemFont"/>
            </a:endParaRPr>
          </a:p>
        </p:txBody>
      </p:sp>
    </p:spTree>
    <p:extLst>
      <p:ext uri="{BB962C8B-B14F-4D97-AF65-F5344CB8AC3E}">
        <p14:creationId xmlns:p14="http://schemas.microsoft.com/office/powerpoint/2010/main" xmlns="" val="3447631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Αποτελέσματα</a:t>
            </a:r>
          </a:p>
        </p:txBody>
      </p:sp>
      <p:sp>
        <p:nvSpPr>
          <p:cNvPr id="3" name="2 - Θέση περιεχομένου"/>
          <p:cNvSpPr>
            <a:spLocks noGrp="1"/>
          </p:cNvSpPr>
          <p:nvPr>
            <p:ph idx="1"/>
          </p:nvPr>
        </p:nvSpPr>
        <p:spPr/>
        <p:txBody>
          <a:bodyPr>
            <a:normAutofit/>
          </a:bodyPr>
          <a:lstStyle/>
          <a:p>
            <a:r>
              <a:rPr lang="el-GR" sz="2000" dirty="0">
                <a:latin typeface="Book Antiqua" panose="02040602050305030304" pitchFamily="18" charset="0"/>
              </a:rPr>
              <a:t>Υψηλή τεχνική επιτυχία</a:t>
            </a:r>
          </a:p>
          <a:p>
            <a:r>
              <a:rPr lang="el-GR" sz="2000" u="sng" dirty="0">
                <a:latin typeface="Book Antiqua" panose="02040602050305030304" pitchFamily="18" charset="0"/>
              </a:rPr>
              <a:t>Συχνή η υποτροπή</a:t>
            </a:r>
            <a:endParaRPr lang="en-US" sz="2000" u="sng" dirty="0">
              <a:latin typeface="Book Antiqua" panose="02040602050305030304" pitchFamily="18" charset="0"/>
            </a:endParaRPr>
          </a:p>
          <a:p>
            <a:r>
              <a:rPr lang="el-GR" sz="2000" dirty="0">
                <a:latin typeface="Book Antiqua" panose="02040602050305030304" pitchFamily="18" charset="0"/>
              </a:rPr>
              <a:t>Πολλές φορές αποτυγχάνει να σταματήσει την αύξηση του σάκου</a:t>
            </a:r>
          </a:p>
          <a:p>
            <a:r>
              <a:rPr lang="el-GR" sz="2000" u="sng" dirty="0" err="1">
                <a:latin typeface="Book Antiqua" panose="02040602050305030304" pitchFamily="18" charset="0"/>
              </a:rPr>
              <a:t>Διοσφυϊκή</a:t>
            </a:r>
            <a:r>
              <a:rPr lang="el-GR" sz="2000" u="sng" dirty="0">
                <a:latin typeface="Book Antiqua" panose="02040602050305030304" pitchFamily="18" charset="0"/>
              </a:rPr>
              <a:t> </a:t>
            </a:r>
            <a:r>
              <a:rPr lang="el-GR" sz="2000" dirty="0">
                <a:latin typeface="Book Antiqua" panose="02040602050305030304" pitchFamily="18" charset="0"/>
              </a:rPr>
              <a:t>ή </a:t>
            </a:r>
            <a:r>
              <a:rPr lang="el-GR" sz="2000" u="sng" dirty="0">
                <a:latin typeface="Book Antiqua" panose="02040602050305030304" pitchFamily="18" charset="0"/>
              </a:rPr>
              <a:t>δια της κάτω κοίλης φλέβας </a:t>
            </a:r>
            <a:r>
              <a:rPr lang="el-GR" sz="2000" dirty="0">
                <a:latin typeface="Book Antiqua" panose="02040602050305030304" pitchFamily="18" charset="0"/>
              </a:rPr>
              <a:t>έχουν μεγαλύτερη τεχνική επιτυχία και λιγότερες επιπλοκές σε σχέση με την </a:t>
            </a:r>
            <a:r>
              <a:rPr lang="el-GR" sz="2000" dirty="0" err="1">
                <a:latin typeface="Book Antiqua" panose="02040602050305030304" pitchFamily="18" charset="0"/>
              </a:rPr>
              <a:t>ενδαρτηριακή</a:t>
            </a:r>
            <a:r>
              <a:rPr lang="el-GR" sz="2000" dirty="0">
                <a:latin typeface="Book Antiqua" panose="02040602050305030304" pitchFamily="18" charset="0"/>
              </a:rPr>
              <a:t>. (</a:t>
            </a:r>
            <a:r>
              <a:rPr lang="en-US" sz="2000" dirty="0">
                <a:latin typeface="Book Antiqua" panose="02040602050305030304" pitchFamily="18" charset="0"/>
              </a:rPr>
              <a:t>systematic reviews of low quality data</a:t>
            </a:r>
            <a:r>
              <a:rPr lang="el-GR" sz="2000" dirty="0">
                <a:latin typeface="Book Antiqua" panose="02040602050305030304" pitchFamily="18" charset="0"/>
              </a:rPr>
              <a:t>)</a:t>
            </a:r>
            <a:endParaRPr lang="en-US" sz="2000" dirty="0">
              <a:latin typeface="Book Antiqua" panose="02040602050305030304" pitchFamily="18" charset="0"/>
            </a:endParaRPr>
          </a:p>
          <a:p>
            <a:r>
              <a:rPr lang="el-GR" sz="2000" dirty="0">
                <a:latin typeface="Book Antiqua" panose="02040602050305030304" pitchFamily="18" charset="0"/>
              </a:rPr>
              <a:t>Ανώτερη από τις συνήθεις τεχνικές (</a:t>
            </a:r>
            <a:r>
              <a:rPr lang="en-US" sz="2000" dirty="0" err="1">
                <a:latin typeface="Book Antiqua" panose="02040602050305030304" pitchFamily="18" charset="0"/>
              </a:rPr>
              <a:t>translumbar</a:t>
            </a:r>
            <a:r>
              <a:rPr lang="en-US" sz="2000" dirty="0">
                <a:latin typeface="Book Antiqua" panose="02040602050305030304" pitchFamily="18" charset="0"/>
              </a:rPr>
              <a:t> fusion guided </a:t>
            </a:r>
            <a:r>
              <a:rPr lang="en-US" sz="2000" dirty="0" err="1">
                <a:latin typeface="Book Antiqua" panose="02040602050305030304" pitchFamily="18" charset="0"/>
              </a:rPr>
              <a:t>embolisation</a:t>
            </a:r>
            <a:r>
              <a:rPr lang="en-US" sz="2000" dirty="0">
                <a:latin typeface="Book Antiqua" panose="02040602050305030304" pitchFamily="18" charset="0"/>
              </a:rPr>
              <a:t> with needle trajectory planning</a:t>
            </a:r>
            <a:r>
              <a:rPr lang="el-GR" sz="2000" dirty="0">
                <a:latin typeface="Book Antiqua" panose="02040602050305030304" pitchFamily="18" charset="0"/>
              </a:rPr>
              <a:t>).</a:t>
            </a:r>
          </a:p>
        </p:txBody>
      </p:sp>
      <p:sp>
        <p:nvSpPr>
          <p:cNvPr id="4" name="3 - Ορθογώνιο"/>
          <p:cNvSpPr/>
          <p:nvPr/>
        </p:nvSpPr>
        <p:spPr>
          <a:xfrm>
            <a:off x="0" y="4371950"/>
            <a:ext cx="9144000" cy="32288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John F</a:t>
            </a:r>
            <a:r>
              <a:rPr lang="el-GR" sz="1000" dirty="0">
                <a:solidFill>
                  <a:schemeClr val="tx1"/>
                </a:solidFill>
                <a:latin typeface="BlinkMacSystemFont"/>
              </a:rPr>
              <a:t> </a:t>
            </a:r>
            <a:r>
              <a:rPr lang="en-US" sz="1000" dirty="0">
                <a:solidFill>
                  <a:schemeClr val="tx1"/>
                </a:solidFill>
                <a:latin typeface="BlinkMacSystemFont"/>
              </a:rPr>
              <a:t>et al. Outcomes of </a:t>
            </a:r>
            <a:r>
              <a:rPr lang="en-US" sz="1000" dirty="0" err="1">
                <a:solidFill>
                  <a:schemeClr val="tx1"/>
                </a:solidFill>
                <a:latin typeface="BlinkMacSystemFont"/>
              </a:rPr>
              <a:t>translumbar</a:t>
            </a:r>
            <a:r>
              <a:rPr lang="en-US" sz="1000" dirty="0">
                <a:solidFill>
                  <a:schemeClr val="tx1"/>
                </a:solidFill>
                <a:latin typeface="BlinkMacSystemFont"/>
              </a:rPr>
              <a:t> </a:t>
            </a:r>
            <a:r>
              <a:rPr lang="en-US" sz="1000" dirty="0" err="1">
                <a:solidFill>
                  <a:schemeClr val="tx1"/>
                </a:solidFill>
                <a:latin typeface="BlinkMacSystemFont"/>
              </a:rPr>
              <a:t>embolization</a:t>
            </a:r>
            <a:r>
              <a:rPr lang="en-US" sz="1000" dirty="0">
                <a:solidFill>
                  <a:schemeClr val="tx1"/>
                </a:solidFill>
                <a:latin typeface="BlinkMacSystemFont"/>
              </a:rPr>
              <a:t> of type II </a:t>
            </a:r>
            <a:r>
              <a:rPr lang="en-US" sz="1000" dirty="0" err="1">
                <a:solidFill>
                  <a:schemeClr val="tx1"/>
                </a:solidFill>
                <a:latin typeface="BlinkMacSystemFont"/>
              </a:rPr>
              <a:t>endoleaks</a:t>
            </a:r>
            <a:r>
              <a:rPr lang="en-US" sz="1000" dirty="0">
                <a:solidFill>
                  <a:schemeClr val="tx1"/>
                </a:solidFill>
                <a:latin typeface="BlinkMacSystemFont"/>
              </a:rPr>
              <a:t> following endovascular abdominal aortic aneurysm repair. JVS 2021;74:1867-73</a:t>
            </a:r>
            <a:endParaRPr lang="el-GR" sz="1000" dirty="0">
              <a:solidFill>
                <a:schemeClr val="tx1"/>
              </a:solidFill>
              <a:latin typeface="BlinkMacSystemFont"/>
            </a:endParaRPr>
          </a:p>
        </p:txBody>
      </p:sp>
      <p:sp>
        <p:nvSpPr>
          <p:cNvPr id="5" name="4 - Ορθογώνιο"/>
          <p:cNvSpPr/>
          <p:nvPr/>
        </p:nvSpPr>
        <p:spPr>
          <a:xfrm>
            <a:off x="0" y="4659982"/>
            <a:ext cx="6084168" cy="483518"/>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Nana P , </a:t>
            </a:r>
            <a:r>
              <a:rPr lang="en-US" sz="1000" dirty="0" err="1">
                <a:solidFill>
                  <a:schemeClr val="tx1"/>
                </a:solidFill>
                <a:latin typeface="BlinkMacSystemFont"/>
              </a:rPr>
              <a:t>Spanos</a:t>
            </a:r>
            <a:r>
              <a:rPr lang="en-US" sz="1000" dirty="0">
                <a:solidFill>
                  <a:schemeClr val="tx1"/>
                </a:solidFill>
                <a:latin typeface="BlinkMacSystemFont"/>
              </a:rPr>
              <a:t> K, </a:t>
            </a:r>
            <a:r>
              <a:rPr lang="en-US" sz="1000" dirty="0" err="1">
                <a:solidFill>
                  <a:schemeClr val="tx1"/>
                </a:solidFill>
                <a:latin typeface="BlinkMacSystemFont"/>
              </a:rPr>
              <a:t>Heidemann</a:t>
            </a:r>
            <a:r>
              <a:rPr lang="en-US" sz="1000" dirty="0">
                <a:solidFill>
                  <a:schemeClr val="tx1"/>
                </a:solidFill>
                <a:latin typeface="BlinkMacSystemFont"/>
              </a:rPr>
              <a:t> F, </a:t>
            </a:r>
            <a:r>
              <a:rPr lang="en-US" sz="1000" dirty="0" err="1">
                <a:solidFill>
                  <a:schemeClr val="tx1"/>
                </a:solidFill>
                <a:latin typeface="BlinkMacSystemFont"/>
              </a:rPr>
              <a:t>Panuccio</a:t>
            </a:r>
            <a:r>
              <a:rPr lang="en-US" sz="1000" dirty="0">
                <a:solidFill>
                  <a:schemeClr val="tx1"/>
                </a:solidFill>
                <a:latin typeface="BlinkMacSystemFont"/>
              </a:rPr>
              <a:t> G, </a:t>
            </a:r>
            <a:r>
              <a:rPr lang="en-US" sz="1000" dirty="0" err="1">
                <a:solidFill>
                  <a:schemeClr val="tx1"/>
                </a:solidFill>
                <a:latin typeface="BlinkMacSystemFont"/>
              </a:rPr>
              <a:t>Kouvelos</a:t>
            </a:r>
            <a:r>
              <a:rPr lang="en-US" sz="1000" dirty="0">
                <a:solidFill>
                  <a:schemeClr val="tx1"/>
                </a:solidFill>
                <a:latin typeface="BlinkMacSystemFont"/>
              </a:rPr>
              <a:t> G, </a:t>
            </a:r>
            <a:r>
              <a:rPr lang="en-US" sz="1000" dirty="0" err="1">
                <a:solidFill>
                  <a:schemeClr val="tx1"/>
                </a:solidFill>
                <a:latin typeface="BlinkMacSystemFont"/>
              </a:rPr>
              <a:t>Rohlffs</a:t>
            </a:r>
            <a:r>
              <a:rPr lang="en-US" sz="1000" dirty="0">
                <a:solidFill>
                  <a:schemeClr val="tx1"/>
                </a:solidFill>
                <a:latin typeface="BlinkMacSystemFont"/>
              </a:rPr>
              <a:t> F, </a:t>
            </a:r>
            <a:r>
              <a:rPr lang="en-US" sz="1000" dirty="0" err="1">
                <a:solidFill>
                  <a:schemeClr val="tx1"/>
                </a:solidFill>
                <a:latin typeface="BlinkMacSystemFont"/>
              </a:rPr>
              <a:t>Giannoukas</a:t>
            </a:r>
            <a:r>
              <a:rPr lang="en-US" sz="1000" dirty="0">
                <a:solidFill>
                  <a:schemeClr val="tx1"/>
                </a:solidFill>
                <a:latin typeface="BlinkMacSystemFont"/>
              </a:rPr>
              <a:t> A, </a:t>
            </a:r>
            <a:r>
              <a:rPr lang="en-US" sz="1000" dirty="0" err="1">
                <a:solidFill>
                  <a:schemeClr val="tx1"/>
                </a:solidFill>
                <a:latin typeface="BlinkMacSystemFont"/>
              </a:rPr>
              <a:t>Kölbel</a:t>
            </a:r>
            <a:r>
              <a:rPr lang="en-US" sz="1000" dirty="0">
                <a:solidFill>
                  <a:schemeClr val="tx1"/>
                </a:solidFill>
                <a:latin typeface="BlinkMacSystemFont"/>
              </a:rPr>
              <a:t> T. Systematic review on </a:t>
            </a:r>
            <a:r>
              <a:rPr lang="en-US" sz="1000" dirty="0" err="1">
                <a:solidFill>
                  <a:schemeClr val="tx1"/>
                </a:solidFill>
                <a:latin typeface="BlinkMacSystemFont"/>
              </a:rPr>
              <a:t>transcaval</a:t>
            </a:r>
            <a:r>
              <a:rPr lang="en-US" sz="1000" dirty="0">
                <a:solidFill>
                  <a:schemeClr val="tx1"/>
                </a:solidFill>
                <a:latin typeface="BlinkMacSystemFont"/>
              </a:rPr>
              <a:t> </a:t>
            </a:r>
            <a:r>
              <a:rPr lang="en-US" sz="1000" dirty="0" err="1">
                <a:solidFill>
                  <a:schemeClr val="tx1"/>
                </a:solidFill>
                <a:latin typeface="BlinkMacSystemFont"/>
              </a:rPr>
              <a:t>embolization</a:t>
            </a:r>
            <a:r>
              <a:rPr lang="en-US" sz="1000" dirty="0">
                <a:solidFill>
                  <a:schemeClr val="tx1"/>
                </a:solidFill>
                <a:latin typeface="BlinkMacSystemFont"/>
              </a:rPr>
              <a:t> for type II </a:t>
            </a:r>
            <a:r>
              <a:rPr lang="en-US" sz="1000" dirty="0" err="1">
                <a:solidFill>
                  <a:schemeClr val="tx1"/>
                </a:solidFill>
                <a:latin typeface="BlinkMacSystemFont"/>
              </a:rPr>
              <a:t>endoleak</a:t>
            </a:r>
            <a:r>
              <a:rPr lang="en-US" sz="1000" dirty="0">
                <a:solidFill>
                  <a:schemeClr val="tx1"/>
                </a:solidFill>
                <a:latin typeface="BlinkMacSystemFont"/>
              </a:rPr>
              <a:t> after endovascular aortic aneurysm repair. J VS 2022;76:282-91</a:t>
            </a:r>
            <a:endParaRPr lang="el-GR" sz="1000" dirty="0">
              <a:solidFill>
                <a:schemeClr val="tx1"/>
              </a:solidFill>
              <a:latin typeface="BlinkMacSystemFont"/>
            </a:endParaRPr>
          </a:p>
        </p:txBody>
      </p:sp>
      <p:sp>
        <p:nvSpPr>
          <p:cNvPr id="6" name="5 - Ορθογώνιο"/>
          <p:cNvSpPr/>
          <p:nvPr/>
        </p:nvSpPr>
        <p:spPr>
          <a:xfrm>
            <a:off x="0" y="4083918"/>
            <a:ext cx="9144000" cy="32288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Rhee R</a:t>
            </a:r>
            <a:r>
              <a:rPr lang="el-GR" sz="1000" dirty="0">
                <a:solidFill>
                  <a:schemeClr val="tx1"/>
                </a:solidFill>
                <a:latin typeface="BlinkMacSystemFont"/>
              </a:rPr>
              <a:t> </a:t>
            </a:r>
            <a:r>
              <a:rPr lang="en-US" sz="1000" dirty="0">
                <a:solidFill>
                  <a:schemeClr val="tx1"/>
                </a:solidFill>
                <a:latin typeface="BlinkMacSystemFont"/>
              </a:rPr>
              <a:t>et al. Multicenter experience in </a:t>
            </a:r>
            <a:r>
              <a:rPr lang="en-US" sz="1000" dirty="0" err="1">
                <a:solidFill>
                  <a:schemeClr val="tx1"/>
                </a:solidFill>
                <a:latin typeface="BlinkMacSystemFont"/>
              </a:rPr>
              <a:t>translumbar</a:t>
            </a:r>
            <a:r>
              <a:rPr lang="en-US" sz="1000" dirty="0">
                <a:solidFill>
                  <a:schemeClr val="tx1"/>
                </a:solidFill>
                <a:latin typeface="BlinkMacSystemFont"/>
              </a:rPr>
              <a:t> type II </a:t>
            </a:r>
            <a:r>
              <a:rPr lang="en-US" sz="1000" dirty="0" err="1">
                <a:solidFill>
                  <a:schemeClr val="tx1"/>
                </a:solidFill>
                <a:latin typeface="BlinkMacSystemFont"/>
              </a:rPr>
              <a:t>endoleak</a:t>
            </a:r>
            <a:r>
              <a:rPr lang="en-US" sz="1000" dirty="0">
                <a:solidFill>
                  <a:schemeClr val="tx1"/>
                </a:solidFill>
                <a:latin typeface="BlinkMacSystemFont"/>
              </a:rPr>
              <a:t> treatment in the hybrid room with needle trajectory planning and fusion guidance. JVS 2020;72:1043e9</a:t>
            </a:r>
            <a:endParaRPr lang="el-GR" sz="1000" dirty="0">
              <a:solidFill>
                <a:schemeClr val="tx1"/>
              </a:solidFill>
              <a:latin typeface="BlinkMacSystemFont"/>
            </a:endParaRPr>
          </a:p>
        </p:txBody>
      </p:sp>
      <p:sp>
        <p:nvSpPr>
          <p:cNvPr id="7" name="TextBox 6">
            <a:extLst>
              <a:ext uri="{FF2B5EF4-FFF2-40B4-BE49-F238E27FC236}">
                <a16:creationId xmlns:a16="http://schemas.microsoft.com/office/drawing/2014/main" xmlns="" id="{B57180D9-D37A-39B1-D0A3-FCF91706F559}"/>
              </a:ext>
            </a:extLst>
          </p:cNvPr>
          <p:cNvSpPr txBox="1"/>
          <p:nvPr/>
        </p:nvSpPr>
        <p:spPr>
          <a:xfrm>
            <a:off x="3095836" y="863174"/>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Tree>
    <p:extLst>
      <p:ext uri="{BB962C8B-B14F-4D97-AF65-F5344CB8AC3E}">
        <p14:creationId xmlns:p14="http://schemas.microsoft.com/office/powerpoint/2010/main" xmlns="" val="1048451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4B52C07-2A4D-C777-6687-704AC8B20F6E}"/>
              </a:ext>
            </a:extLst>
          </p:cNvPr>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Follow-up - </a:t>
            </a:r>
            <a:r>
              <a:rPr lang="el-GR" sz="3600" b="1" dirty="0">
                <a:solidFill>
                  <a:srgbClr val="C00000"/>
                </a:solidFill>
                <a:latin typeface="Book Antiqua" panose="02040602050305030304" pitchFamily="18" charset="0"/>
              </a:rPr>
              <a:t>αποτελεσματικότητα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0D4A5908-D35C-65FF-6D7E-2B3058C2862B}"/>
              </a:ext>
            </a:extLst>
          </p:cNvPr>
          <p:cNvSpPr>
            <a:spLocks noGrp="1"/>
          </p:cNvSpPr>
          <p:nvPr>
            <p:ph idx="1"/>
          </p:nvPr>
        </p:nvSpPr>
        <p:spPr/>
        <p:txBody>
          <a:bodyPr>
            <a:normAutofit/>
          </a:bodyPr>
          <a:lstStyle/>
          <a:p>
            <a:r>
              <a:rPr lang="el-GR" sz="2000" dirty="0">
                <a:latin typeface="Book Antiqua" panose="02040602050305030304" pitchFamily="18" charset="0"/>
              </a:rPr>
              <a:t>Μελέτη 315 </a:t>
            </a:r>
            <a:r>
              <a:rPr lang="en-US" sz="2000" dirty="0">
                <a:latin typeface="Book Antiqua" panose="02040602050305030304" pitchFamily="18" charset="0"/>
              </a:rPr>
              <a:t>pts</a:t>
            </a:r>
            <a:r>
              <a:rPr lang="el-GR" sz="2000" dirty="0">
                <a:latin typeface="Book Antiqua" panose="02040602050305030304" pitchFamily="18" charset="0"/>
              </a:rPr>
              <a:t> μετά εμβολισμό σε τύπου ΙΙ </a:t>
            </a:r>
            <a:r>
              <a:rPr lang="el-GR" sz="2000" dirty="0" err="1">
                <a:latin typeface="Book Antiqua" panose="02040602050305030304" pitchFamily="18" charset="0"/>
              </a:rPr>
              <a:t>ενδοδιαφυγή</a:t>
            </a:r>
            <a:r>
              <a:rPr lang="en-US" sz="2000" dirty="0">
                <a:latin typeface="Book Antiqua" panose="02040602050305030304" pitchFamily="18" charset="0"/>
              </a:rPr>
              <a:t>:</a:t>
            </a:r>
          </a:p>
          <a:p>
            <a:pPr lvl="1"/>
            <a:r>
              <a:rPr lang="en-US" sz="1600" dirty="0">
                <a:latin typeface="Book Antiqua" panose="02040602050305030304" pitchFamily="18" charset="0"/>
              </a:rPr>
              <a:t>Freedom of sac expansion </a:t>
            </a:r>
            <a:r>
              <a:rPr lang="el-GR" sz="1600" dirty="0">
                <a:latin typeface="Book Antiqua" panose="02040602050305030304" pitchFamily="18" charset="0"/>
              </a:rPr>
              <a:t>σε</a:t>
            </a:r>
            <a:r>
              <a:rPr lang="en-US" sz="1600" dirty="0">
                <a:latin typeface="Book Antiqua" panose="02040602050305030304" pitchFamily="18" charset="0"/>
              </a:rPr>
              <a:t> 3y: 55% &amp; 5y: 37%</a:t>
            </a:r>
            <a:endParaRPr lang="el-GR" sz="1600" dirty="0">
              <a:latin typeface="Book Antiqua" panose="02040602050305030304" pitchFamily="18" charset="0"/>
            </a:endParaRPr>
          </a:p>
          <a:p>
            <a:pPr lvl="1"/>
            <a:r>
              <a:rPr lang="el-GR" sz="1600" dirty="0">
                <a:latin typeface="Book Antiqua" panose="02040602050305030304" pitchFamily="18" charset="0"/>
              </a:rPr>
              <a:t>Μεγάλα ανευρύσματα (&gt;7</a:t>
            </a:r>
            <a:r>
              <a:rPr lang="en-US" sz="1600" dirty="0">
                <a:latin typeface="Book Antiqua" panose="02040602050305030304" pitchFamily="18" charset="0"/>
              </a:rPr>
              <a:t>cm)</a:t>
            </a:r>
            <a:r>
              <a:rPr lang="el-GR" sz="1600" dirty="0">
                <a:latin typeface="Book Antiqua" panose="02040602050305030304" pitchFamily="18" charset="0"/>
              </a:rPr>
              <a:t>: χειρότερα αποτελέσματα</a:t>
            </a:r>
            <a:endParaRPr lang="en-US" sz="1600" dirty="0">
              <a:latin typeface="Book Antiqua" panose="02040602050305030304" pitchFamily="18" charset="0"/>
            </a:endParaRPr>
          </a:p>
          <a:p>
            <a:pPr lvl="1"/>
            <a:r>
              <a:rPr lang="en-US" sz="1600" dirty="0" err="1">
                <a:latin typeface="Book Antiqua" panose="02040602050305030304" pitchFamily="18" charset="0"/>
              </a:rPr>
              <a:t>Moyamoya</a:t>
            </a:r>
            <a:r>
              <a:rPr lang="en-US" sz="1600" dirty="0">
                <a:latin typeface="Book Antiqua" panose="02040602050305030304" pitchFamily="18" charset="0"/>
              </a:rPr>
              <a:t> </a:t>
            </a:r>
            <a:r>
              <a:rPr lang="el-GR" sz="1600" dirty="0" err="1">
                <a:latin typeface="Book Antiqua" panose="02040602050305030304" pitchFamily="18" charset="0"/>
              </a:rPr>
              <a:t>ενδοδιαφυγή</a:t>
            </a:r>
            <a:r>
              <a:rPr lang="en-US" sz="1600" dirty="0">
                <a:latin typeface="Book Antiqua" panose="02040602050305030304" pitchFamily="18" charset="0"/>
              </a:rPr>
              <a:t> (multiple sac-feeding vessels including </a:t>
            </a:r>
            <a:r>
              <a:rPr lang="en-US" sz="1600" dirty="0" err="1">
                <a:latin typeface="Book Antiqua" panose="02040602050305030304" pitchFamily="18" charset="0"/>
              </a:rPr>
              <a:t>vasa</a:t>
            </a:r>
            <a:r>
              <a:rPr lang="en-US" sz="1600" dirty="0">
                <a:latin typeface="Book Antiqua" panose="02040602050305030304" pitchFamily="18" charset="0"/>
              </a:rPr>
              <a:t> </a:t>
            </a:r>
            <a:r>
              <a:rPr lang="en-US" sz="1600" dirty="0" err="1">
                <a:latin typeface="Book Antiqua" panose="02040602050305030304" pitchFamily="18" charset="0"/>
              </a:rPr>
              <a:t>vasorum</a:t>
            </a:r>
            <a:r>
              <a:rPr lang="en-US" sz="1600" dirty="0">
                <a:latin typeface="Book Antiqua" panose="02040602050305030304" pitchFamily="18" charset="0"/>
              </a:rPr>
              <a:t>)</a:t>
            </a:r>
          </a:p>
          <a:p>
            <a:endParaRPr lang="en-US" sz="2000" dirty="0"/>
          </a:p>
          <a:p>
            <a:endParaRPr lang="en-US" sz="2000" dirty="0"/>
          </a:p>
          <a:p>
            <a:endParaRPr lang="en-US" sz="2000" dirty="0"/>
          </a:p>
          <a:p>
            <a:endParaRPr lang="en-US" sz="2000" dirty="0"/>
          </a:p>
        </p:txBody>
      </p:sp>
      <p:sp>
        <p:nvSpPr>
          <p:cNvPr id="4" name="3 - Ορθογώνιο">
            <a:extLst>
              <a:ext uri="{FF2B5EF4-FFF2-40B4-BE49-F238E27FC236}">
                <a16:creationId xmlns:a16="http://schemas.microsoft.com/office/drawing/2014/main" xmlns="" id="{7149217F-F62A-03F2-A2E4-3222C6987538}"/>
              </a:ext>
            </a:extLst>
          </p:cNvPr>
          <p:cNvSpPr/>
          <p:nvPr/>
        </p:nvSpPr>
        <p:spPr>
          <a:xfrm>
            <a:off x="0" y="4443958"/>
            <a:ext cx="9144000" cy="36004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dirty="0" err="1">
                <a:solidFill>
                  <a:srgbClr val="212121"/>
                </a:solidFill>
                <a:effectLst/>
                <a:latin typeface="BlinkMacSystemFont"/>
              </a:rPr>
              <a:t>Iwakoshi</a:t>
            </a:r>
            <a:r>
              <a:rPr lang="en-US" sz="1000" b="0" i="0" dirty="0">
                <a:solidFill>
                  <a:srgbClr val="212121"/>
                </a:solidFill>
                <a:effectLst/>
                <a:latin typeface="BlinkMacSystemFont"/>
              </a:rPr>
              <a:t> S et al. Outcomes of embolization procedures for type II endoleaks following endovascular abdominal aortic repair. J Vasc Surg. 2023 Jan;77(1):114-121.e2. </a:t>
            </a:r>
            <a:endParaRPr lang="el-GR" sz="1000" dirty="0">
              <a:solidFill>
                <a:schemeClr val="tx1"/>
              </a:solidFill>
              <a:latin typeface="BlinkMacSystemFont"/>
            </a:endParaRPr>
          </a:p>
        </p:txBody>
      </p:sp>
      <p:pic>
        <p:nvPicPr>
          <p:cNvPr id="17410" name="Picture 2" descr="C:\Users\spapad\Desktop\ENDOLEAK\IWANOSHI IMAGE.png"/>
          <p:cNvPicPr>
            <a:picLocks noChangeAspect="1" noChangeArrowheads="1"/>
          </p:cNvPicPr>
          <p:nvPr/>
        </p:nvPicPr>
        <p:blipFill>
          <a:blip r:embed="rId2" cstate="print"/>
          <a:srcRect/>
          <a:stretch>
            <a:fillRect/>
          </a:stretch>
        </p:blipFill>
        <p:spPr bwMode="auto">
          <a:xfrm>
            <a:off x="7596336" y="833492"/>
            <a:ext cx="1496152" cy="1312294"/>
          </a:xfrm>
          <a:prstGeom prst="rect">
            <a:avLst/>
          </a:prstGeom>
          <a:noFill/>
          <a:ln w="12700">
            <a:solidFill>
              <a:srgbClr val="00B050"/>
            </a:solidFill>
          </a:ln>
        </p:spPr>
      </p:pic>
      <p:pic>
        <p:nvPicPr>
          <p:cNvPr id="17412" name="Picture 4" descr="C:\Users\spapad\Desktop\ENDOLEAK\moya image.png"/>
          <p:cNvPicPr>
            <a:picLocks noChangeAspect="1" noChangeArrowheads="1"/>
          </p:cNvPicPr>
          <p:nvPr/>
        </p:nvPicPr>
        <p:blipFill>
          <a:blip r:embed="rId3" cstate="print"/>
          <a:srcRect/>
          <a:stretch>
            <a:fillRect/>
          </a:stretch>
        </p:blipFill>
        <p:spPr bwMode="auto">
          <a:xfrm>
            <a:off x="4243853" y="2636409"/>
            <a:ext cx="1791372" cy="1519518"/>
          </a:xfrm>
          <a:prstGeom prst="rect">
            <a:avLst/>
          </a:prstGeom>
          <a:noFill/>
          <a:ln>
            <a:solidFill>
              <a:srgbClr val="00B050"/>
            </a:solidFill>
          </a:ln>
        </p:spPr>
      </p:pic>
      <p:pic>
        <p:nvPicPr>
          <p:cNvPr id="17414" name="Picture 6" descr="C:\Users\spapad\Desktop\ENDOLEAK\moya endoleak.png"/>
          <p:cNvPicPr>
            <a:picLocks noChangeAspect="1" noChangeArrowheads="1"/>
          </p:cNvPicPr>
          <p:nvPr/>
        </p:nvPicPr>
        <p:blipFill>
          <a:blip r:embed="rId4" cstate="print"/>
          <a:srcRect/>
          <a:stretch>
            <a:fillRect/>
          </a:stretch>
        </p:blipFill>
        <p:spPr bwMode="auto">
          <a:xfrm>
            <a:off x="1259632" y="2643758"/>
            <a:ext cx="2974656" cy="1512168"/>
          </a:xfrm>
          <a:prstGeom prst="rect">
            <a:avLst/>
          </a:prstGeom>
          <a:noFill/>
          <a:ln>
            <a:solidFill>
              <a:srgbClr val="00B050"/>
            </a:solidFill>
          </a:ln>
        </p:spPr>
      </p:pic>
      <p:cxnSp>
        <p:nvCxnSpPr>
          <p:cNvPr id="10" name="9 - Ευθύγραμμο βέλος σύνδεσης"/>
          <p:cNvCxnSpPr/>
          <p:nvPr/>
        </p:nvCxnSpPr>
        <p:spPr>
          <a:xfrm>
            <a:off x="5796136" y="1707654"/>
            <a:ext cx="1584176"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2771800" y="2427734"/>
            <a:ext cx="504056" cy="57606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16 - Αριστερό άγκιστρο"/>
          <p:cNvSpPr/>
          <p:nvPr/>
        </p:nvSpPr>
        <p:spPr>
          <a:xfrm>
            <a:off x="899592" y="1923678"/>
            <a:ext cx="144016" cy="648072"/>
          </a:xfrm>
          <a:prstGeom prst="lef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17 - TextBox"/>
          <p:cNvSpPr txBox="1"/>
          <p:nvPr/>
        </p:nvSpPr>
        <p:spPr>
          <a:xfrm>
            <a:off x="-108520" y="1995686"/>
            <a:ext cx="1080120" cy="553998"/>
          </a:xfrm>
          <a:prstGeom prst="rect">
            <a:avLst/>
          </a:prstGeom>
          <a:noFill/>
        </p:spPr>
        <p:txBody>
          <a:bodyPr wrap="square" rtlCol="0">
            <a:spAutoFit/>
          </a:bodyPr>
          <a:lstStyle/>
          <a:p>
            <a:pPr algn="ctr"/>
            <a:r>
              <a:rPr lang="el-GR" sz="1000" b="1" dirty="0">
                <a:solidFill>
                  <a:srgbClr val="00B050"/>
                </a:solidFill>
              </a:rPr>
              <a:t>Ανοικτή αποκατάσταση</a:t>
            </a:r>
          </a:p>
          <a:p>
            <a:pPr algn="ctr"/>
            <a:r>
              <a:rPr lang="el-GR" sz="1000" b="1" dirty="0">
                <a:solidFill>
                  <a:srgbClr val="00B050"/>
                </a:solidFill>
              </a:rPr>
              <a:t>?</a:t>
            </a:r>
          </a:p>
        </p:txBody>
      </p:sp>
    </p:spTree>
    <p:extLst>
      <p:ext uri="{BB962C8B-B14F-4D97-AF65-F5344CB8AC3E}">
        <p14:creationId xmlns:p14="http://schemas.microsoft.com/office/powerpoint/2010/main" xmlns="" val="3555878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a:solidFill>
                  <a:srgbClr val="C00000"/>
                </a:solidFill>
                <a:latin typeface="Book Antiqua" panose="02040602050305030304" pitchFamily="18" charset="0"/>
              </a:rPr>
              <a:t>Follow-up - </a:t>
            </a:r>
            <a:r>
              <a:rPr lang="el-GR" sz="3600" b="1" dirty="0">
                <a:solidFill>
                  <a:srgbClr val="C00000"/>
                </a:solidFill>
                <a:latin typeface="Book Antiqua" panose="02040602050305030304" pitchFamily="18" charset="0"/>
              </a:rPr>
              <a:t>αποτελεσματικότητα</a:t>
            </a:r>
            <a:endParaRPr lang="el-GR" sz="3600" dirty="0"/>
          </a:p>
        </p:txBody>
      </p:sp>
      <p:sp>
        <p:nvSpPr>
          <p:cNvPr id="3" name="2 - Θέση περιεχομένου"/>
          <p:cNvSpPr>
            <a:spLocks noGrp="1"/>
          </p:cNvSpPr>
          <p:nvPr>
            <p:ph idx="1"/>
          </p:nvPr>
        </p:nvSpPr>
        <p:spPr/>
        <p:txBody>
          <a:bodyPr/>
          <a:lstStyle/>
          <a:p>
            <a:r>
              <a:rPr lang="el-GR" sz="2000" dirty="0">
                <a:latin typeface="Book Antiqua" panose="02040602050305030304" pitchFamily="18" charset="0"/>
              </a:rPr>
              <a:t>Μελέτη </a:t>
            </a:r>
            <a:r>
              <a:rPr lang="en-US" sz="2000" dirty="0">
                <a:latin typeface="Book Antiqua" panose="02040602050305030304" pitchFamily="18" charset="0"/>
              </a:rPr>
              <a:t>60</a:t>
            </a:r>
            <a:r>
              <a:rPr lang="el-GR" sz="2000" dirty="0">
                <a:latin typeface="Book Antiqua" panose="02040602050305030304" pitchFamily="18" charset="0"/>
              </a:rPr>
              <a:t> </a:t>
            </a:r>
            <a:r>
              <a:rPr lang="en-US" sz="2000" dirty="0">
                <a:latin typeface="Book Antiqua" panose="02040602050305030304" pitchFamily="18" charset="0"/>
              </a:rPr>
              <a:t>pts</a:t>
            </a:r>
            <a:r>
              <a:rPr lang="el-GR" sz="2000" dirty="0">
                <a:latin typeface="Book Antiqua" panose="02040602050305030304" pitchFamily="18" charset="0"/>
              </a:rPr>
              <a:t> μετά εμβολισμό σε τύπου ΙΙ </a:t>
            </a:r>
            <a:r>
              <a:rPr lang="el-GR" sz="2000" dirty="0" err="1">
                <a:latin typeface="Book Antiqua" panose="02040602050305030304" pitchFamily="18" charset="0"/>
              </a:rPr>
              <a:t>ενδοδιαφυγή</a:t>
            </a:r>
            <a:endParaRPr lang="en-US" sz="2000" dirty="0">
              <a:latin typeface="Book Antiqua" panose="02040602050305030304" pitchFamily="18" charset="0"/>
            </a:endParaRPr>
          </a:p>
          <a:p>
            <a:pPr lvl="1"/>
            <a:r>
              <a:rPr lang="en-US" sz="1600" b="1" dirty="0">
                <a:solidFill>
                  <a:srgbClr val="0836F8"/>
                </a:solidFill>
                <a:latin typeface="Book Antiqua" panose="02040602050305030304" pitchFamily="18" charset="0"/>
              </a:rPr>
              <a:t>52%</a:t>
            </a:r>
            <a:r>
              <a:rPr lang="el-GR" sz="1600" b="1" dirty="0">
                <a:solidFill>
                  <a:srgbClr val="0836F8"/>
                </a:solidFill>
                <a:latin typeface="Book Antiqua" panose="02040602050305030304" pitchFamily="18" charset="0"/>
              </a:rPr>
              <a:t>:</a:t>
            </a:r>
            <a:r>
              <a:rPr lang="en-US" sz="1600" dirty="0">
                <a:latin typeface="Book Antiqua" panose="02040602050305030304" pitchFamily="18" charset="0"/>
              </a:rPr>
              <a:t> E</a:t>
            </a:r>
            <a:r>
              <a:rPr lang="el-GR" sz="1600" dirty="0" err="1">
                <a:latin typeface="Book Antiqua" panose="02040602050305030304" pitchFamily="18" charset="0"/>
              </a:rPr>
              <a:t>πιμένουσα</a:t>
            </a:r>
            <a:r>
              <a:rPr lang="el-GR" sz="1600" dirty="0">
                <a:latin typeface="Book Antiqua" panose="02040602050305030304" pitchFamily="18" charset="0"/>
              </a:rPr>
              <a:t> αύξηση του σάκου παρά τον επιτυχή εμβολισμό (95%)</a:t>
            </a:r>
          </a:p>
          <a:p>
            <a:pPr lvl="1"/>
            <a:r>
              <a:rPr lang="el-GR" sz="1600" b="1" dirty="0">
                <a:solidFill>
                  <a:srgbClr val="0836F8"/>
                </a:solidFill>
                <a:latin typeface="Book Antiqua" panose="02040602050305030304" pitchFamily="18" charset="0"/>
              </a:rPr>
              <a:t>25%: </a:t>
            </a:r>
            <a:r>
              <a:rPr lang="el-GR" sz="1600" dirty="0">
                <a:latin typeface="Book Antiqua" panose="02040602050305030304" pitchFamily="18" charset="0"/>
              </a:rPr>
              <a:t>Εξάλειψη </a:t>
            </a:r>
            <a:r>
              <a:rPr lang="el-GR" sz="1600" dirty="0" err="1">
                <a:latin typeface="Book Antiqua" panose="02040602050305030304" pitchFamily="18" charset="0"/>
              </a:rPr>
              <a:t>ενδοδιαφυγής</a:t>
            </a:r>
            <a:r>
              <a:rPr lang="el-GR" sz="1600" dirty="0">
                <a:latin typeface="Book Antiqua" panose="02040602050305030304" pitchFamily="18" charset="0"/>
              </a:rPr>
              <a:t> με σταθερό ή </a:t>
            </a:r>
            <a:r>
              <a:rPr lang="el-GR" sz="1600" dirty="0" err="1">
                <a:latin typeface="Book Antiqua" panose="02040602050305030304" pitchFamily="18" charset="0"/>
              </a:rPr>
              <a:t>συρικνωμένο</a:t>
            </a:r>
            <a:r>
              <a:rPr lang="el-GR" sz="1600" dirty="0">
                <a:latin typeface="Book Antiqua" panose="02040602050305030304" pitchFamily="18" charset="0"/>
              </a:rPr>
              <a:t> σάκο</a:t>
            </a:r>
          </a:p>
          <a:p>
            <a:pPr lvl="1"/>
            <a:r>
              <a:rPr lang="en-US" sz="1600" dirty="0" err="1">
                <a:latin typeface="Book Antiqua" panose="02040602050305030304" pitchFamily="18" charset="0"/>
              </a:rPr>
              <a:t>Unsharp</a:t>
            </a:r>
            <a:r>
              <a:rPr lang="en-US" sz="1600" dirty="0">
                <a:latin typeface="Book Antiqua" panose="02040602050305030304" pitchFamily="18" charset="0"/>
              </a:rPr>
              <a:t> or blurred T2EL delineation</a:t>
            </a:r>
            <a:r>
              <a:rPr lang="el-GR" sz="1600" dirty="0">
                <a:latin typeface="Book Antiqua" panose="02040602050305030304" pitchFamily="18" charset="0"/>
              </a:rPr>
              <a:t>: παράγοντας κινδύνου </a:t>
            </a:r>
          </a:p>
          <a:p>
            <a:pPr lvl="1"/>
            <a:r>
              <a:rPr lang="el-GR" sz="1600" u="sng" dirty="0">
                <a:latin typeface="Book Antiqua" panose="02040602050305030304" pitchFamily="18" charset="0"/>
              </a:rPr>
              <a:t>Χωρίς διαφορά στην επιβίωση</a:t>
            </a:r>
            <a:r>
              <a:rPr lang="en-US" sz="1600" u="sng" dirty="0">
                <a:latin typeface="Book Antiqua" panose="02040602050305030304" pitchFamily="18" charset="0"/>
              </a:rPr>
              <a:t> </a:t>
            </a:r>
            <a:r>
              <a:rPr lang="el-GR" sz="1600" dirty="0">
                <a:latin typeface="Book Antiqua" panose="02040602050305030304" pitchFamily="18" charset="0"/>
              </a:rPr>
              <a:t>ασθενών με ή χωρίς αύξηση του σάκου </a:t>
            </a:r>
          </a:p>
          <a:p>
            <a:pPr lvl="1">
              <a:buNone/>
            </a:pPr>
            <a:r>
              <a:rPr lang="el-GR" sz="1600" dirty="0">
                <a:latin typeface="Book Antiqua" panose="02040602050305030304" pitchFamily="18" charset="0"/>
              </a:rPr>
              <a:t>      (Μέση: 5,35 χρόνια)(53% στα 5</a:t>
            </a:r>
            <a:r>
              <a:rPr lang="en-US" sz="1600" dirty="0">
                <a:latin typeface="Book Antiqua" panose="02040602050305030304" pitchFamily="18" charset="0"/>
              </a:rPr>
              <a:t>y &amp; 21% </a:t>
            </a:r>
            <a:r>
              <a:rPr lang="el-GR" sz="1600" dirty="0">
                <a:latin typeface="Book Antiqua" panose="02040602050305030304" pitchFamily="18" charset="0"/>
              </a:rPr>
              <a:t>στα 10</a:t>
            </a:r>
            <a:r>
              <a:rPr lang="en-US" sz="1600" dirty="0">
                <a:latin typeface="Book Antiqua" panose="02040602050305030304" pitchFamily="18" charset="0"/>
              </a:rPr>
              <a:t>y)</a:t>
            </a:r>
          </a:p>
          <a:p>
            <a:pPr lvl="1">
              <a:buNone/>
            </a:pPr>
            <a:r>
              <a:rPr lang="en-US" sz="1600" b="1" dirty="0">
                <a:latin typeface="Book Antiqua" panose="02040602050305030304" pitchFamily="18" charset="0"/>
              </a:rPr>
              <a:t>      </a:t>
            </a:r>
            <a:r>
              <a:rPr lang="el-GR" sz="1600" b="1" dirty="0">
                <a:solidFill>
                  <a:srgbClr val="00B050"/>
                </a:solidFill>
                <a:latin typeface="Book Antiqua" panose="02040602050305030304" pitchFamily="18" charset="0"/>
              </a:rPr>
              <a:t>(</a:t>
            </a:r>
            <a:r>
              <a:rPr lang="en-US" sz="1600" b="1" dirty="0">
                <a:solidFill>
                  <a:srgbClr val="00B050"/>
                </a:solidFill>
                <a:latin typeface="Book Antiqua" panose="02040602050305030304" pitchFamily="18" charset="0"/>
              </a:rPr>
              <a:t>Follow-up 6,3 </a:t>
            </a:r>
            <a:r>
              <a:rPr lang="el-GR" sz="1600" b="1" dirty="0">
                <a:solidFill>
                  <a:srgbClr val="00B050"/>
                </a:solidFill>
                <a:latin typeface="Book Antiqua" panose="02040602050305030304" pitchFamily="18" charset="0"/>
              </a:rPr>
              <a:t>ετών)</a:t>
            </a:r>
            <a:endParaRPr lang="en-US" sz="1600" b="1" dirty="0">
              <a:solidFill>
                <a:srgbClr val="00B050"/>
              </a:solidFill>
              <a:latin typeface="Book Antiqua" panose="02040602050305030304" pitchFamily="18" charset="0"/>
            </a:endParaRPr>
          </a:p>
          <a:p>
            <a:pPr lvl="1"/>
            <a:r>
              <a:rPr lang="en-US" sz="1600" dirty="0">
                <a:latin typeface="Book Antiqua" panose="02040602050305030304" pitchFamily="18" charset="0"/>
              </a:rPr>
              <a:t>11 pts </a:t>
            </a:r>
            <a:r>
              <a:rPr lang="el-GR" sz="1600" dirty="0">
                <a:latin typeface="Book Antiqua" panose="02040602050305030304" pitchFamily="18" charset="0"/>
              </a:rPr>
              <a:t>ανοικτή χειρουργική αντιμετώπιση </a:t>
            </a:r>
            <a:r>
              <a:rPr lang="el-GR" sz="1600" b="1" dirty="0">
                <a:solidFill>
                  <a:srgbClr val="FF0000"/>
                </a:solidFill>
                <a:latin typeface="Book Antiqua" panose="02040602050305030304" pitchFamily="18" charset="0"/>
              </a:rPr>
              <a:t>(18,3%)</a:t>
            </a:r>
          </a:p>
          <a:p>
            <a:pPr lvl="1"/>
            <a:r>
              <a:rPr lang="el-GR" sz="1600" dirty="0">
                <a:latin typeface="Book Antiqua" panose="02040602050305030304" pitchFamily="18" charset="0"/>
              </a:rPr>
              <a:t>3 ρήξη ανευρύσματος </a:t>
            </a:r>
            <a:r>
              <a:rPr lang="el-GR" sz="1600" b="1" dirty="0">
                <a:solidFill>
                  <a:srgbClr val="FF0000"/>
                </a:solidFill>
                <a:latin typeface="Book Antiqua" panose="02040602050305030304" pitchFamily="18" charset="0"/>
              </a:rPr>
              <a:t>(5%)</a:t>
            </a:r>
          </a:p>
          <a:p>
            <a:pPr lvl="1"/>
            <a:r>
              <a:rPr lang="el-GR" sz="1600" dirty="0">
                <a:latin typeface="Book Antiqua" panose="02040602050305030304" pitchFamily="18" charset="0"/>
              </a:rPr>
              <a:t>2 λοίμωξη του </a:t>
            </a:r>
            <a:r>
              <a:rPr lang="el-GR" sz="1600" dirty="0" err="1">
                <a:latin typeface="Book Antiqua" panose="02040602050305030304" pitchFamily="18" charset="0"/>
              </a:rPr>
              <a:t>ενδομοσχεύματος</a:t>
            </a:r>
            <a:endParaRPr lang="el-GR" sz="1600" dirty="0">
              <a:latin typeface="Book Antiqua" panose="02040602050305030304" pitchFamily="18" charset="0"/>
            </a:endParaRPr>
          </a:p>
          <a:p>
            <a:pPr lvl="1"/>
            <a:endParaRPr lang="en-US" sz="1600" dirty="0">
              <a:latin typeface="Book Antiqua" panose="02040602050305030304" pitchFamily="18" charset="0"/>
            </a:endParaRPr>
          </a:p>
          <a:p>
            <a:endParaRPr lang="el-GR" dirty="0"/>
          </a:p>
        </p:txBody>
      </p:sp>
      <p:sp>
        <p:nvSpPr>
          <p:cNvPr id="4" name="3 - Ορθογώνιο">
            <a:extLst>
              <a:ext uri="{FF2B5EF4-FFF2-40B4-BE49-F238E27FC236}">
                <a16:creationId xmlns:a16="http://schemas.microsoft.com/office/drawing/2014/main" xmlns="" id="{6D6627BC-896F-29CE-BBEC-F00F9C12BF75}"/>
              </a:ext>
            </a:extLst>
          </p:cNvPr>
          <p:cNvSpPr/>
          <p:nvPr/>
        </p:nvSpPr>
        <p:spPr>
          <a:xfrm>
            <a:off x="0" y="4711456"/>
            <a:ext cx="9144000" cy="432044"/>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dirty="0" err="1">
                <a:solidFill>
                  <a:srgbClr val="212121"/>
                </a:solidFill>
                <a:effectLst/>
                <a:latin typeface="BlinkMacSystemFont"/>
              </a:rPr>
              <a:t>Vandenbulcke</a:t>
            </a:r>
            <a:r>
              <a:rPr lang="en-US" sz="1000" b="0" i="0" dirty="0">
                <a:solidFill>
                  <a:srgbClr val="212121"/>
                </a:solidFill>
                <a:effectLst/>
                <a:latin typeface="BlinkMacSystemFont"/>
              </a:rPr>
              <a:t> R, </a:t>
            </a:r>
            <a:r>
              <a:rPr lang="en-US" sz="1000" b="0" i="0" dirty="0" err="1">
                <a:solidFill>
                  <a:srgbClr val="212121"/>
                </a:solidFill>
                <a:effectLst/>
                <a:latin typeface="BlinkMacSystemFont"/>
              </a:rPr>
              <a:t>Houthoofd</a:t>
            </a:r>
            <a:r>
              <a:rPr lang="en-US" sz="1000" b="0" i="0" dirty="0">
                <a:solidFill>
                  <a:srgbClr val="212121"/>
                </a:solidFill>
                <a:effectLst/>
                <a:latin typeface="BlinkMacSystemFont"/>
              </a:rPr>
              <a:t> S, </a:t>
            </a:r>
            <a:r>
              <a:rPr lang="en-US" sz="1000" b="0" i="0" dirty="0" err="1">
                <a:solidFill>
                  <a:srgbClr val="212121"/>
                </a:solidFill>
                <a:effectLst/>
                <a:latin typeface="BlinkMacSystemFont"/>
              </a:rPr>
              <a:t>Laenen</a:t>
            </a:r>
            <a:r>
              <a:rPr lang="en-US" sz="1000" b="0" i="0" dirty="0">
                <a:solidFill>
                  <a:srgbClr val="212121"/>
                </a:solidFill>
                <a:effectLst/>
                <a:latin typeface="BlinkMacSystemFont"/>
              </a:rPr>
              <a:t> A, </a:t>
            </a:r>
            <a:r>
              <a:rPr lang="en-US" sz="1000" b="0" i="0" dirty="0" err="1">
                <a:solidFill>
                  <a:srgbClr val="212121"/>
                </a:solidFill>
                <a:effectLst/>
                <a:latin typeface="BlinkMacSystemFont"/>
              </a:rPr>
              <a:t>Buyck</a:t>
            </a:r>
            <a:r>
              <a:rPr lang="en-US" sz="1000" b="0" i="0" dirty="0">
                <a:solidFill>
                  <a:srgbClr val="212121"/>
                </a:solidFill>
                <a:effectLst/>
                <a:latin typeface="BlinkMacSystemFont"/>
              </a:rPr>
              <a:t> PJ, </a:t>
            </a:r>
            <a:r>
              <a:rPr lang="en-US" sz="1000" b="0" i="0" dirty="0" err="1">
                <a:solidFill>
                  <a:srgbClr val="212121"/>
                </a:solidFill>
                <a:effectLst/>
                <a:latin typeface="BlinkMacSystemFont"/>
              </a:rPr>
              <a:t>Mufty</a:t>
            </a:r>
            <a:r>
              <a:rPr lang="en-US" sz="1000" b="0" i="0" dirty="0">
                <a:solidFill>
                  <a:srgbClr val="212121"/>
                </a:solidFill>
                <a:effectLst/>
                <a:latin typeface="BlinkMacSystemFont"/>
              </a:rPr>
              <a:t> H, </a:t>
            </a:r>
            <a:r>
              <a:rPr lang="en-US" sz="1000" b="0" i="0" dirty="0" err="1">
                <a:solidFill>
                  <a:srgbClr val="212121"/>
                </a:solidFill>
                <a:effectLst/>
                <a:latin typeface="BlinkMacSystemFont"/>
              </a:rPr>
              <a:t>Fourneau</a:t>
            </a:r>
            <a:r>
              <a:rPr lang="en-US" sz="1000" b="0" i="0" dirty="0">
                <a:solidFill>
                  <a:srgbClr val="212121"/>
                </a:solidFill>
                <a:effectLst/>
                <a:latin typeface="BlinkMacSystemFont"/>
              </a:rPr>
              <a:t> I, </a:t>
            </a:r>
            <a:r>
              <a:rPr lang="en-US" sz="1000" b="0" i="0" dirty="0" err="1">
                <a:solidFill>
                  <a:srgbClr val="212121"/>
                </a:solidFill>
                <a:effectLst/>
                <a:latin typeface="BlinkMacSystemFont"/>
              </a:rPr>
              <a:t>Maleux</a:t>
            </a:r>
            <a:r>
              <a:rPr lang="en-US" sz="1000" b="0" i="0" dirty="0">
                <a:solidFill>
                  <a:srgbClr val="212121"/>
                </a:solidFill>
                <a:effectLst/>
                <a:latin typeface="BlinkMacSystemFont"/>
              </a:rPr>
              <a:t> G. </a:t>
            </a:r>
            <a:r>
              <a:rPr lang="en-US" sz="1000" b="0" i="0" dirty="0" err="1">
                <a:solidFill>
                  <a:srgbClr val="212121"/>
                </a:solidFill>
                <a:effectLst/>
                <a:latin typeface="BlinkMacSystemFont"/>
              </a:rPr>
              <a:t>Embolization</a:t>
            </a:r>
            <a:r>
              <a:rPr lang="en-US" sz="1000" b="0" i="0" dirty="0">
                <a:solidFill>
                  <a:srgbClr val="212121"/>
                </a:solidFill>
                <a:effectLst/>
                <a:latin typeface="BlinkMacSystemFont"/>
              </a:rPr>
              <a:t> therapy for type 2 </a:t>
            </a:r>
            <a:r>
              <a:rPr lang="en-US" sz="1000" b="0" i="0" dirty="0" err="1">
                <a:solidFill>
                  <a:srgbClr val="212121"/>
                </a:solidFill>
                <a:effectLst/>
                <a:latin typeface="BlinkMacSystemFont"/>
              </a:rPr>
              <a:t>endoleaks</a:t>
            </a:r>
            <a:r>
              <a:rPr lang="en-US" sz="1000" b="0" i="0" dirty="0">
                <a:solidFill>
                  <a:srgbClr val="212121"/>
                </a:solidFill>
                <a:effectLst/>
                <a:latin typeface="BlinkMacSystemFont"/>
              </a:rPr>
              <a:t> after endovascular aortic aneurysm repair: imaging-based predictive factors and clinical outcomes on long-term follow-up. </a:t>
            </a:r>
            <a:r>
              <a:rPr lang="en-US" sz="1000" b="0" i="0" dirty="0" err="1">
                <a:solidFill>
                  <a:srgbClr val="212121"/>
                </a:solidFill>
                <a:effectLst/>
                <a:latin typeface="BlinkMacSystemFont"/>
              </a:rPr>
              <a:t>Diagn</a:t>
            </a:r>
            <a:r>
              <a:rPr lang="en-US" sz="1000" b="0" i="0" dirty="0">
                <a:solidFill>
                  <a:srgbClr val="212121"/>
                </a:solidFill>
                <a:effectLst/>
                <a:latin typeface="BlinkMacSystemFont"/>
              </a:rPr>
              <a:t> </a:t>
            </a:r>
            <a:r>
              <a:rPr lang="en-US" sz="1000" b="0" i="0" dirty="0" err="1">
                <a:solidFill>
                  <a:srgbClr val="212121"/>
                </a:solidFill>
                <a:effectLst/>
                <a:latin typeface="BlinkMacSystemFont"/>
              </a:rPr>
              <a:t>Interv</a:t>
            </a:r>
            <a:r>
              <a:rPr lang="en-US" sz="1000" b="0" i="0" dirty="0">
                <a:solidFill>
                  <a:srgbClr val="212121"/>
                </a:solidFill>
                <a:effectLst/>
                <a:latin typeface="BlinkMacSystemFont"/>
              </a:rPr>
              <a:t> </a:t>
            </a:r>
            <a:r>
              <a:rPr lang="en-US" sz="1000" b="0" i="0" dirty="0" err="1">
                <a:solidFill>
                  <a:srgbClr val="212121"/>
                </a:solidFill>
                <a:effectLst/>
                <a:latin typeface="BlinkMacSystemFont"/>
              </a:rPr>
              <a:t>Radiol</a:t>
            </a:r>
            <a:r>
              <a:rPr lang="en-US" sz="1000" b="0" i="0" dirty="0">
                <a:solidFill>
                  <a:srgbClr val="212121"/>
                </a:solidFill>
                <a:effectLst/>
                <a:latin typeface="BlinkMacSystemFont"/>
              </a:rPr>
              <a:t>. 2023 Mar 29;29(2):331-341.</a:t>
            </a:r>
            <a:endParaRPr lang="el-GR" sz="1000" dirty="0">
              <a:solidFill>
                <a:schemeClr val="tx1"/>
              </a:solidFill>
              <a:latin typeface="BlinkMacSystemFont"/>
            </a:endParaRPr>
          </a:p>
        </p:txBody>
      </p:sp>
      <p:pic>
        <p:nvPicPr>
          <p:cNvPr id="60418" name="Picture 2" descr="C:\Users\spapad\Desktop\ENDOLEAK\Vandebulcke survival.png"/>
          <p:cNvPicPr>
            <a:picLocks noChangeAspect="1" noChangeArrowheads="1"/>
          </p:cNvPicPr>
          <p:nvPr/>
        </p:nvPicPr>
        <p:blipFill>
          <a:blip r:embed="rId2" cstate="print"/>
          <a:srcRect/>
          <a:stretch>
            <a:fillRect/>
          </a:stretch>
        </p:blipFill>
        <p:spPr bwMode="auto">
          <a:xfrm>
            <a:off x="7014371" y="2725088"/>
            <a:ext cx="2163267" cy="1486874"/>
          </a:xfrm>
          <a:prstGeom prst="rect">
            <a:avLst/>
          </a:prstGeom>
          <a:noFill/>
          <a:ln>
            <a:solidFill>
              <a:srgbClr val="00B050"/>
            </a:solidFill>
          </a:ln>
        </p:spPr>
      </p:pic>
      <p:cxnSp>
        <p:nvCxnSpPr>
          <p:cNvPr id="7" name="6 - Ευθύγραμμο βέλος σύνδεσης"/>
          <p:cNvCxnSpPr/>
          <p:nvPr/>
        </p:nvCxnSpPr>
        <p:spPr>
          <a:xfrm>
            <a:off x="5580112" y="2715766"/>
            <a:ext cx="1368152" cy="43204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0420" name="Picture 4" descr="C:\Users\spapad\Desktop\ENDOLEAK\vandenbucke p.png"/>
          <p:cNvPicPr>
            <a:picLocks noChangeAspect="1" noChangeArrowheads="1"/>
          </p:cNvPicPr>
          <p:nvPr/>
        </p:nvPicPr>
        <p:blipFill>
          <a:blip r:embed="rId3" cstate="print"/>
          <a:srcRect/>
          <a:stretch>
            <a:fillRect/>
          </a:stretch>
        </p:blipFill>
        <p:spPr bwMode="auto">
          <a:xfrm>
            <a:off x="7740352" y="1347614"/>
            <a:ext cx="1403648" cy="1009109"/>
          </a:xfrm>
          <a:prstGeom prst="rect">
            <a:avLst/>
          </a:prstGeom>
          <a:noFill/>
          <a:ln>
            <a:solidFill>
              <a:srgbClr val="00B050"/>
            </a:solidFill>
          </a:ln>
        </p:spPr>
      </p:pic>
      <p:cxnSp>
        <p:nvCxnSpPr>
          <p:cNvPr id="12" name="11 - Ευθύγραμμο βέλος σύνδεσης"/>
          <p:cNvCxnSpPr/>
          <p:nvPr/>
        </p:nvCxnSpPr>
        <p:spPr>
          <a:xfrm flipV="1">
            <a:off x="6804248" y="2037455"/>
            <a:ext cx="848482" cy="24626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22 - TextBox"/>
          <p:cNvSpPr txBox="1"/>
          <p:nvPr/>
        </p:nvSpPr>
        <p:spPr>
          <a:xfrm>
            <a:off x="1403648" y="4299942"/>
            <a:ext cx="6912768" cy="307777"/>
          </a:xfrm>
          <a:prstGeom prst="rect">
            <a:avLst/>
          </a:prstGeom>
          <a:noFill/>
          <a:ln w="12700">
            <a:solidFill>
              <a:srgbClr val="FF0000"/>
            </a:solidFill>
          </a:ln>
        </p:spPr>
        <p:txBody>
          <a:bodyPr wrap="square" rtlCol="0">
            <a:spAutoFit/>
          </a:bodyPr>
          <a:lstStyle/>
          <a:p>
            <a:r>
              <a:rPr lang="en-US" sz="1400" b="1" dirty="0">
                <a:solidFill>
                  <a:srgbClr val="0836F8"/>
                </a:solidFill>
                <a:latin typeface="Book Antiqua" panose="02040602050305030304" pitchFamily="18" charset="0"/>
              </a:rPr>
              <a:t>blurred T2EL </a:t>
            </a:r>
            <a:r>
              <a:rPr lang="el-GR" sz="1400" b="1" dirty="0">
                <a:solidFill>
                  <a:srgbClr val="0836F8"/>
                </a:solidFill>
                <a:latin typeface="Book Antiqua" panose="02040602050305030304" pitchFamily="18" charset="0"/>
              </a:rPr>
              <a:t>+</a:t>
            </a:r>
            <a:r>
              <a:rPr lang="en-US" sz="1400" b="1" dirty="0">
                <a:solidFill>
                  <a:srgbClr val="0836F8"/>
                </a:solidFill>
                <a:latin typeface="Book Antiqua" panose="02040602050305030304" pitchFamily="18" charset="0"/>
              </a:rPr>
              <a:t> </a:t>
            </a:r>
            <a:r>
              <a:rPr lang="el-GR" sz="1400" b="1" dirty="0">
                <a:solidFill>
                  <a:srgbClr val="0836F8"/>
                </a:solidFill>
                <a:latin typeface="Book Antiqua" panose="02040602050305030304" pitchFamily="18" charset="0"/>
              </a:rPr>
              <a:t>αύξηση σάκου μετά εμβολισμό       </a:t>
            </a:r>
            <a:r>
              <a:rPr lang="el-GR" sz="1400" b="1" dirty="0">
                <a:solidFill>
                  <a:srgbClr val="FF0000"/>
                </a:solidFill>
                <a:latin typeface="Book Antiqua" panose="02040602050305030304" pitchFamily="18" charset="0"/>
              </a:rPr>
              <a:t>πρώιμη ανοικτή αποκατάσταση</a:t>
            </a:r>
            <a:endParaRPr lang="el-GR" sz="1400" b="1" dirty="0">
              <a:solidFill>
                <a:srgbClr val="FF0000"/>
              </a:solidFill>
            </a:endParaRPr>
          </a:p>
        </p:txBody>
      </p:sp>
      <p:cxnSp>
        <p:nvCxnSpPr>
          <p:cNvPr id="25" name="24 - Ευθύγραμμο βέλος σύνδεσης"/>
          <p:cNvCxnSpPr/>
          <p:nvPr/>
        </p:nvCxnSpPr>
        <p:spPr>
          <a:xfrm>
            <a:off x="5326840" y="4455399"/>
            <a:ext cx="176336" cy="1227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err="1">
                <a:solidFill>
                  <a:srgbClr val="C00000"/>
                </a:solidFill>
                <a:latin typeface="Book Antiqua" pitchFamily="18" charset="0"/>
              </a:rPr>
              <a:t>Εμβολικοί</a:t>
            </a:r>
            <a:r>
              <a:rPr lang="el-GR" sz="3600" b="1" dirty="0">
                <a:solidFill>
                  <a:srgbClr val="C00000"/>
                </a:solidFill>
                <a:latin typeface="Book Antiqua" pitchFamily="18" charset="0"/>
              </a:rPr>
              <a:t> παράγοντες</a:t>
            </a:r>
          </a:p>
        </p:txBody>
      </p:sp>
      <p:sp>
        <p:nvSpPr>
          <p:cNvPr id="3" name="2 - Θέση περιεχομένου"/>
          <p:cNvSpPr>
            <a:spLocks noGrp="1"/>
          </p:cNvSpPr>
          <p:nvPr>
            <p:ph idx="1"/>
          </p:nvPr>
        </p:nvSpPr>
        <p:spPr/>
        <p:txBody>
          <a:bodyPr>
            <a:normAutofit/>
          </a:bodyPr>
          <a:lstStyle/>
          <a:p>
            <a:r>
              <a:rPr lang="en-US" sz="1600" dirty="0">
                <a:latin typeface="Book Antiqua" pitchFamily="18" charset="0"/>
              </a:rPr>
              <a:t>Coils</a:t>
            </a:r>
            <a:endParaRPr lang="el-GR" sz="1600" dirty="0">
              <a:latin typeface="Book Antiqua" pitchFamily="18" charset="0"/>
            </a:endParaRPr>
          </a:p>
          <a:p>
            <a:r>
              <a:rPr lang="en-US" sz="1600" dirty="0">
                <a:latin typeface="Book Antiqua" panose="02040602050305030304" pitchFamily="18" charset="0"/>
              </a:rPr>
              <a:t>n-butyl-</a:t>
            </a:r>
            <a:r>
              <a:rPr lang="en-US" sz="1600" dirty="0" err="1">
                <a:latin typeface="Book Antiqua" panose="02040602050305030304" pitchFamily="18" charset="0"/>
              </a:rPr>
              <a:t>cyanocrylate</a:t>
            </a:r>
            <a:r>
              <a:rPr lang="en-US" sz="1600" dirty="0">
                <a:latin typeface="Book Antiqua" panose="02040602050305030304" pitchFamily="18" charset="0"/>
              </a:rPr>
              <a:t> glue</a:t>
            </a:r>
          </a:p>
          <a:p>
            <a:r>
              <a:rPr lang="en-US" sz="1600" dirty="0">
                <a:latin typeface="Book Antiqua" panose="02040602050305030304" pitchFamily="18" charset="0"/>
              </a:rPr>
              <a:t>Onyx liquid embolic agents (ethylene vinyl alcohol copolymer- EVOH)</a:t>
            </a:r>
          </a:p>
          <a:p>
            <a:pPr lvl="1"/>
            <a:r>
              <a:rPr lang="el-GR" sz="1600" dirty="0">
                <a:latin typeface="Book Antiqua" pitchFamily="18" charset="0"/>
              </a:rPr>
              <a:t>Πιο αποτελεσματικό</a:t>
            </a:r>
            <a:r>
              <a:rPr lang="en-US" sz="1600" dirty="0">
                <a:latin typeface="Book Antiqua" pitchFamily="18" charset="0"/>
              </a:rPr>
              <a:t> ( </a:t>
            </a:r>
            <a:r>
              <a:rPr lang="el-GR" sz="1600" dirty="0">
                <a:latin typeface="Book Antiqua" pitchFamily="18" charset="0"/>
              </a:rPr>
              <a:t>λιγότερες </a:t>
            </a:r>
            <a:r>
              <a:rPr lang="el-GR" sz="1600" dirty="0" err="1">
                <a:latin typeface="Book Antiqua" pitchFamily="18" charset="0"/>
              </a:rPr>
              <a:t>επανεπεμβάσεις</a:t>
            </a:r>
            <a:r>
              <a:rPr lang="el-GR" sz="1600" dirty="0">
                <a:latin typeface="Book Antiqua" pitchFamily="18" charset="0"/>
              </a:rPr>
              <a:t> σε σχέση με </a:t>
            </a:r>
            <a:r>
              <a:rPr lang="en-US" sz="1600" dirty="0">
                <a:latin typeface="Book Antiqua" pitchFamily="18" charset="0"/>
              </a:rPr>
              <a:t>coils, 55% vs 19%)</a:t>
            </a:r>
          </a:p>
          <a:p>
            <a:pPr marL="457200" lvl="1" indent="0">
              <a:buNone/>
            </a:pPr>
            <a:endParaRPr lang="en-US" sz="1600" dirty="0">
              <a:latin typeface="Book Antiqua" pitchFamily="18" charset="0"/>
            </a:endParaRPr>
          </a:p>
          <a:p>
            <a:pPr lvl="1"/>
            <a:endParaRPr lang="en-US" sz="1600" dirty="0">
              <a:latin typeface="Book Antiqua" pitchFamily="18" charset="0"/>
            </a:endParaRPr>
          </a:p>
          <a:p>
            <a:pPr lvl="1"/>
            <a:r>
              <a:rPr lang="el-GR" sz="1600" dirty="0">
                <a:latin typeface="Book Antiqua" pitchFamily="18" charset="0"/>
              </a:rPr>
              <a:t>Σε μια άλλη πρόσφατη μελέτη του 2024 δεν βρέθηκε διαφορά</a:t>
            </a:r>
            <a:endParaRPr lang="en-US" sz="1600" dirty="0">
              <a:latin typeface="Book Antiqua" pitchFamily="18" charset="0"/>
            </a:endParaRPr>
          </a:p>
          <a:p>
            <a:pPr lvl="1"/>
            <a:endParaRPr lang="en-US" sz="1600" dirty="0">
              <a:latin typeface="Book Antiqua" pitchFamily="18" charset="0"/>
            </a:endParaRPr>
          </a:p>
          <a:p>
            <a:pPr lvl="1"/>
            <a:endParaRPr lang="en-US" sz="1600" dirty="0">
              <a:latin typeface="Book Antiqua" pitchFamily="18" charset="0"/>
            </a:endParaRPr>
          </a:p>
          <a:p>
            <a:pPr lvl="1"/>
            <a:r>
              <a:rPr lang="en-US" sz="1600" dirty="0">
                <a:latin typeface="Book Antiqua" pitchFamily="18" charset="0"/>
              </a:rPr>
              <a:t>H </a:t>
            </a:r>
            <a:r>
              <a:rPr lang="el-GR" sz="1600" dirty="0">
                <a:latin typeface="Book Antiqua" pitchFamily="18" charset="0"/>
              </a:rPr>
              <a:t>πραγματική αξία να σταματήσει την αύξηση του σάκου και να αποτρέψει τη ρήξη παραμένει ασαφής</a:t>
            </a:r>
            <a:endParaRPr lang="en-US" sz="1600" dirty="0">
              <a:latin typeface="Book Antiqua" pitchFamily="18" charset="0"/>
            </a:endParaRPr>
          </a:p>
          <a:p>
            <a:endParaRPr lang="el-GR" sz="2000" dirty="0">
              <a:latin typeface="Book Antiqua" pitchFamily="18" charset="0"/>
            </a:endParaRPr>
          </a:p>
        </p:txBody>
      </p:sp>
      <p:sp>
        <p:nvSpPr>
          <p:cNvPr id="4" name="3 - Ορθογώνιο"/>
          <p:cNvSpPr/>
          <p:nvPr/>
        </p:nvSpPr>
        <p:spPr>
          <a:xfrm>
            <a:off x="0" y="4731990"/>
            <a:ext cx="6084168"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solidFill>
                  <a:schemeClr val="tx1"/>
                </a:solidFill>
                <a:latin typeface="BlinkMacSystemFont"/>
              </a:rPr>
              <a:t>Oonagh</a:t>
            </a:r>
            <a:r>
              <a:rPr lang="en-US" sz="1000" dirty="0">
                <a:solidFill>
                  <a:schemeClr val="tx1"/>
                </a:solidFill>
                <a:latin typeface="BlinkMacSystemFont"/>
              </a:rPr>
              <a:t> </a:t>
            </a:r>
            <a:r>
              <a:rPr lang="en-US" sz="1000" dirty="0" err="1">
                <a:solidFill>
                  <a:schemeClr val="tx1"/>
                </a:solidFill>
                <a:latin typeface="BlinkMacSystemFont"/>
              </a:rPr>
              <a:t>Scallan</a:t>
            </a:r>
            <a:r>
              <a:rPr lang="en-US" sz="1000" dirty="0">
                <a:solidFill>
                  <a:schemeClr val="tx1"/>
                </a:solidFill>
                <a:latin typeface="BlinkMacSystemFont"/>
              </a:rPr>
              <a:t>,</a:t>
            </a:r>
            <a:r>
              <a:rPr lang="el-GR" sz="1000" dirty="0">
                <a:solidFill>
                  <a:schemeClr val="tx1"/>
                </a:solidFill>
                <a:latin typeface="BlinkMacSystemFont"/>
              </a:rPr>
              <a:t> </a:t>
            </a:r>
            <a:r>
              <a:rPr lang="en-US" sz="1000" dirty="0">
                <a:solidFill>
                  <a:schemeClr val="tx1"/>
                </a:solidFill>
                <a:latin typeface="BlinkMacSystemFont"/>
              </a:rPr>
              <a:t>et al</a:t>
            </a:r>
            <a:r>
              <a:rPr lang="el-GR" sz="1000" dirty="0">
                <a:solidFill>
                  <a:schemeClr val="tx1"/>
                </a:solidFill>
                <a:latin typeface="BlinkMacSystemFont"/>
              </a:rPr>
              <a:t>. </a:t>
            </a:r>
            <a:r>
              <a:rPr lang="en-US" sz="1000" dirty="0">
                <a:solidFill>
                  <a:schemeClr val="tx1"/>
                </a:solidFill>
                <a:latin typeface="BlinkMacSystemFont"/>
              </a:rPr>
              <a:t>Onyx versus coil </a:t>
            </a:r>
            <a:r>
              <a:rPr lang="en-US" sz="1000" dirty="0" err="1">
                <a:solidFill>
                  <a:schemeClr val="tx1"/>
                </a:solidFill>
                <a:latin typeface="BlinkMacSystemFont"/>
              </a:rPr>
              <a:t>embolization</a:t>
            </a:r>
            <a:r>
              <a:rPr lang="en-US" sz="1000" dirty="0">
                <a:solidFill>
                  <a:schemeClr val="tx1"/>
                </a:solidFill>
                <a:latin typeface="BlinkMacSystemFont"/>
              </a:rPr>
              <a:t> for the treatment of type II </a:t>
            </a:r>
            <a:r>
              <a:rPr lang="en-US" sz="1000" dirty="0" err="1">
                <a:solidFill>
                  <a:schemeClr val="tx1"/>
                </a:solidFill>
                <a:latin typeface="BlinkMacSystemFont"/>
              </a:rPr>
              <a:t>endoleaks</a:t>
            </a:r>
            <a:r>
              <a:rPr lang="el-GR" sz="1000" dirty="0">
                <a:solidFill>
                  <a:schemeClr val="tx1"/>
                </a:solidFill>
                <a:latin typeface="BlinkMacSystemFont"/>
              </a:rPr>
              <a:t>. </a:t>
            </a:r>
            <a:r>
              <a:rPr lang="en-US" sz="1000" dirty="0">
                <a:solidFill>
                  <a:schemeClr val="tx1"/>
                </a:solidFill>
                <a:latin typeface="BlinkMacSystemFont"/>
              </a:rPr>
              <a:t>JVS 2021;73:1966-72</a:t>
            </a:r>
            <a:endParaRPr lang="el-GR" sz="1000" dirty="0">
              <a:solidFill>
                <a:schemeClr val="tx1"/>
              </a:solidFill>
              <a:latin typeface="BlinkMacSystemFont"/>
            </a:endParaRPr>
          </a:p>
        </p:txBody>
      </p:sp>
      <p:sp>
        <p:nvSpPr>
          <p:cNvPr id="5" name="4 - Ορθογώνιο"/>
          <p:cNvSpPr/>
          <p:nvPr/>
        </p:nvSpPr>
        <p:spPr>
          <a:xfrm>
            <a:off x="-2410" y="4430307"/>
            <a:ext cx="9142512"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Menges AL et al. Lack of durability after </a:t>
            </a:r>
            <a:r>
              <a:rPr lang="en-US" sz="1000" dirty="0" err="1">
                <a:solidFill>
                  <a:schemeClr val="tx1"/>
                </a:solidFill>
                <a:latin typeface="BlinkMacSystemFont"/>
              </a:rPr>
              <a:t>transarterial</a:t>
            </a:r>
            <a:r>
              <a:rPr lang="en-US" sz="1000" dirty="0">
                <a:solidFill>
                  <a:schemeClr val="tx1"/>
                </a:solidFill>
                <a:latin typeface="BlinkMacSystemFont"/>
              </a:rPr>
              <a:t> ethylene-vinyl alcohol copolymer-embolization of type II </a:t>
            </a:r>
            <a:r>
              <a:rPr lang="en-US" sz="1000" dirty="0" err="1">
                <a:solidFill>
                  <a:schemeClr val="tx1"/>
                </a:solidFill>
                <a:latin typeface="BlinkMacSystemFont"/>
              </a:rPr>
              <a:t>endoleak</a:t>
            </a:r>
            <a:r>
              <a:rPr lang="en-US" sz="1000" dirty="0">
                <a:solidFill>
                  <a:schemeClr val="tx1"/>
                </a:solidFill>
                <a:latin typeface="BlinkMacSystemFont"/>
              </a:rPr>
              <a:t> following endovascular abdominal aortic aneurysm repair. Vasa. 2020;49:483-91</a:t>
            </a:r>
            <a:r>
              <a:rPr lang="el-GR" sz="1000" dirty="0">
                <a:solidFill>
                  <a:schemeClr val="tx1"/>
                </a:solidFill>
                <a:latin typeface="BlinkMacSystemFont"/>
              </a:rPr>
              <a:t>ψ</a:t>
            </a:r>
          </a:p>
        </p:txBody>
      </p:sp>
      <p:sp>
        <p:nvSpPr>
          <p:cNvPr id="6" name="4 - Ορθογώνιο">
            <a:extLst>
              <a:ext uri="{FF2B5EF4-FFF2-40B4-BE49-F238E27FC236}">
                <a16:creationId xmlns:a16="http://schemas.microsoft.com/office/drawing/2014/main" xmlns="" id="{245DF118-9BBB-128F-11E4-5A24F3299D2F}"/>
              </a:ext>
            </a:extLst>
          </p:cNvPr>
          <p:cNvSpPr/>
          <p:nvPr/>
        </p:nvSpPr>
        <p:spPr>
          <a:xfrm>
            <a:off x="-2410" y="3369728"/>
            <a:ext cx="9142512"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dirty="0">
                <a:solidFill>
                  <a:srgbClr val="212121"/>
                </a:solidFill>
                <a:effectLst/>
                <a:latin typeface="BlinkMacSystemFont"/>
              </a:rPr>
              <a:t>Kim MK, Park YJ, Yang SS, Kim DI, Kim JG, Hyun DH, Park KB, Do YS, Kim YW. Comparison between Onyx and coil embolization for persistent type 2 endoleaks after endovascular aneurysm repair. Ann Surg Treat Res. 2024 Mar;106(3):178-187.</a:t>
            </a:r>
            <a:endParaRPr lang="el-GR" sz="1000" dirty="0">
              <a:solidFill>
                <a:schemeClr val="tx1"/>
              </a:solidFill>
              <a:latin typeface="BlinkMacSystemFont"/>
            </a:endParaRPr>
          </a:p>
        </p:txBody>
      </p:sp>
      <p:sp>
        <p:nvSpPr>
          <p:cNvPr id="7" name="4 - Ορθογώνιο">
            <a:extLst>
              <a:ext uri="{FF2B5EF4-FFF2-40B4-BE49-F238E27FC236}">
                <a16:creationId xmlns:a16="http://schemas.microsoft.com/office/drawing/2014/main" xmlns="" id="{1E6EE33E-D285-842D-0119-CB6BA7E2D142}"/>
              </a:ext>
            </a:extLst>
          </p:cNvPr>
          <p:cNvSpPr/>
          <p:nvPr/>
        </p:nvSpPr>
        <p:spPr>
          <a:xfrm>
            <a:off x="2332" y="2465548"/>
            <a:ext cx="9142512"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a:solidFill>
                  <a:srgbClr val="212121"/>
                </a:solidFill>
                <a:effectLst/>
                <a:latin typeface="BlinkMacSystemFont"/>
              </a:rPr>
              <a:t>Scallan O, Kribs S, Power AH, DeRose G, Duncan A, Dubois L. Onyx versus coil embolization for the treatment of type II endoleaks. J Vasc Surg. 2021 Jun;73(6):1966-1972</a:t>
            </a:r>
            <a:endParaRPr lang="el-GR" sz="1000" dirty="0">
              <a:solidFill>
                <a:schemeClr val="tx1"/>
              </a:solidFill>
              <a:latin typeface="BlinkMacSystemFont"/>
            </a:endParaRPr>
          </a:p>
        </p:txBody>
      </p:sp>
      <p:sp>
        <p:nvSpPr>
          <p:cNvPr id="8" name="TextBox 7">
            <a:extLst>
              <a:ext uri="{FF2B5EF4-FFF2-40B4-BE49-F238E27FC236}">
                <a16:creationId xmlns:a16="http://schemas.microsoft.com/office/drawing/2014/main" xmlns="" id="{BEF7562B-588C-6B2C-D665-459F3ECF45C1}"/>
              </a:ext>
            </a:extLst>
          </p:cNvPr>
          <p:cNvSpPr txBox="1"/>
          <p:nvPr/>
        </p:nvSpPr>
        <p:spPr>
          <a:xfrm>
            <a:off x="3097424" y="862729"/>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FD55A4C-C673-9E27-9951-88D236C842A6}"/>
              </a:ext>
            </a:extLst>
          </p:cNvPr>
          <p:cNvSpPr>
            <a:spLocks noGrp="1"/>
          </p:cNvSpPr>
          <p:nvPr>
            <p:ph type="title"/>
          </p:nvPr>
        </p:nvSpPr>
        <p:spPr/>
        <p:txBody>
          <a:bodyPr>
            <a:normAutofit fontScale="90000"/>
          </a:bodyPr>
          <a:lstStyle/>
          <a:p>
            <a:r>
              <a:rPr lang="en-US" sz="4400" b="1" dirty="0">
                <a:solidFill>
                  <a:srgbClr val="C00000"/>
                </a:solidFill>
                <a:latin typeface="Book Antiqua" panose="02040602050305030304" pitchFamily="18" charset="0"/>
              </a:rPr>
              <a:t>Follow-up - </a:t>
            </a:r>
            <a:r>
              <a:rPr lang="el-GR" sz="4400" b="1" dirty="0">
                <a:solidFill>
                  <a:srgbClr val="C00000"/>
                </a:solidFill>
                <a:latin typeface="Book Antiqua" panose="02040602050305030304" pitchFamily="18" charset="0"/>
              </a:rPr>
              <a:t>αποτελεσματικότητα</a:t>
            </a:r>
            <a:endParaRPr lang="en-US" dirty="0"/>
          </a:p>
        </p:txBody>
      </p:sp>
      <p:sp>
        <p:nvSpPr>
          <p:cNvPr id="3" name="Θέση περιεχομένου 2">
            <a:extLst>
              <a:ext uri="{FF2B5EF4-FFF2-40B4-BE49-F238E27FC236}">
                <a16:creationId xmlns:a16="http://schemas.microsoft.com/office/drawing/2014/main" xmlns="" id="{CF15FC2D-77B4-6E76-9D09-7039CF0AEA9C}"/>
              </a:ext>
            </a:extLst>
          </p:cNvPr>
          <p:cNvSpPr>
            <a:spLocks noGrp="1"/>
          </p:cNvSpPr>
          <p:nvPr>
            <p:ph idx="1"/>
          </p:nvPr>
        </p:nvSpPr>
        <p:spPr/>
        <p:txBody>
          <a:bodyPr>
            <a:normAutofit/>
          </a:bodyPr>
          <a:lstStyle/>
          <a:p>
            <a:r>
              <a:rPr lang="el-GR" sz="2000" dirty="0">
                <a:latin typeface="Book Antiqua" panose="02040602050305030304" pitchFamily="18" charset="0"/>
              </a:rPr>
              <a:t>Περαιτέρω μελέτες χρειάζονται για να αποσαφηνίσουν τα απώτερα αποτελέσματα των διάφορων μεθόδων εμβολισμού, καθώς και του καλύτερου </a:t>
            </a:r>
            <a:r>
              <a:rPr lang="el-GR" sz="2000" dirty="0" err="1">
                <a:latin typeface="Book Antiqua" panose="02040602050305030304" pitchFamily="18" charset="0"/>
              </a:rPr>
              <a:t>εμβολικού</a:t>
            </a:r>
            <a:r>
              <a:rPr lang="el-GR" sz="2000" dirty="0">
                <a:latin typeface="Book Antiqua" panose="02040602050305030304" pitchFamily="18" charset="0"/>
              </a:rPr>
              <a:t> υλικού  </a:t>
            </a:r>
            <a:endParaRPr lang="en-US" sz="2000" dirty="0">
              <a:latin typeface="Book Antiqua" panose="02040602050305030304" pitchFamily="18" charset="0"/>
            </a:endParaRPr>
          </a:p>
        </p:txBody>
      </p:sp>
      <p:sp>
        <p:nvSpPr>
          <p:cNvPr id="4" name="3 - Ορθογώνιο">
            <a:extLst>
              <a:ext uri="{FF2B5EF4-FFF2-40B4-BE49-F238E27FC236}">
                <a16:creationId xmlns:a16="http://schemas.microsoft.com/office/drawing/2014/main" xmlns="" id="{6D566533-14AC-63EA-6DE5-0F481CB17572}"/>
              </a:ext>
            </a:extLst>
          </p:cNvPr>
          <p:cNvSpPr/>
          <p:nvPr/>
        </p:nvSpPr>
        <p:spPr>
          <a:xfrm>
            <a:off x="35496" y="4222532"/>
            <a:ext cx="9138731" cy="4762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a:solidFill>
                  <a:srgbClr val="212121"/>
                </a:solidFill>
                <a:effectLst/>
                <a:latin typeface="BlinkMacSystemFont"/>
              </a:rPr>
              <a:t>Dalzell CG, Sheeran DP, Angle JF, Wilkins LR. Endovascular Treatment of Type II Endoleaks: Update and Overview. Semin Intervent Radiol. 2024 Dec 24;41(6):547-553</a:t>
            </a:r>
            <a:endParaRPr lang="el-GR" sz="1200" dirty="0">
              <a:solidFill>
                <a:schemeClr val="tx1"/>
              </a:solidFill>
              <a:latin typeface="BlinkMacSystemFont"/>
            </a:endParaRPr>
          </a:p>
        </p:txBody>
      </p:sp>
    </p:spTree>
    <p:extLst>
      <p:ext uri="{BB962C8B-B14F-4D97-AF65-F5344CB8AC3E}">
        <p14:creationId xmlns:p14="http://schemas.microsoft.com/office/powerpoint/2010/main" xmlns="" val="4227007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Ανοικτή αποκατάσταση</a:t>
            </a:r>
          </a:p>
        </p:txBody>
      </p:sp>
      <p:sp>
        <p:nvSpPr>
          <p:cNvPr id="3" name="2 - Θέση περιεχομένου"/>
          <p:cNvSpPr>
            <a:spLocks noGrp="1"/>
          </p:cNvSpPr>
          <p:nvPr>
            <p:ph idx="1"/>
          </p:nvPr>
        </p:nvSpPr>
        <p:spPr/>
        <p:txBody>
          <a:bodyPr/>
          <a:lstStyle/>
          <a:p>
            <a:endParaRPr lang="el-GR"/>
          </a:p>
        </p:txBody>
      </p:sp>
      <p:pic>
        <p:nvPicPr>
          <p:cNvPr id="4" name="Picture 2" descr="Surgeon Cartoon Images - Free Download on Freepik">
            <a:extLst>
              <a:ext uri="{FF2B5EF4-FFF2-40B4-BE49-F238E27FC236}">
                <a16:creationId xmlns:a16="http://schemas.microsoft.com/office/drawing/2014/main" xmlns="" id="{90FE233D-ADE3-F32E-8B3F-663F93EB077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872" y="1779662"/>
            <a:ext cx="2450188" cy="2450188"/>
          </a:xfrm>
          <a:prstGeom prst="rect">
            <a:avLst/>
          </a:prstGeom>
          <a:noFill/>
          <a:ln w="19050">
            <a:solidFill>
              <a:srgbClr val="C00000"/>
            </a:solidFill>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1F7510D-82A5-2453-475A-DE853C9F682F}"/>
              </a:ext>
            </a:extLst>
          </p:cNvPr>
          <p:cNvSpPr>
            <a:spLocks noGrp="1"/>
          </p:cNvSpPr>
          <p:nvPr>
            <p:ph type="title"/>
          </p:nvPr>
        </p:nvSpPr>
        <p:spPr>
          <a:xfrm>
            <a:off x="457201" y="205979"/>
            <a:ext cx="8229600" cy="857250"/>
          </a:xfrm>
        </p:spPr>
        <p:txBody>
          <a:bodyPr anchor="ctr">
            <a:normAutofit/>
          </a:bodyPr>
          <a:lstStyle/>
          <a:p>
            <a:r>
              <a:rPr lang="el-GR" sz="3600" b="1" dirty="0" err="1">
                <a:solidFill>
                  <a:srgbClr val="C00000"/>
                </a:solidFill>
                <a:latin typeface="Book Antiqua" pitchFamily="18" charset="0"/>
              </a:rPr>
              <a:t>Ενδοδιαφυγή</a:t>
            </a:r>
            <a:r>
              <a:rPr lang="el-GR" sz="3600" b="1" dirty="0">
                <a:solidFill>
                  <a:srgbClr val="C00000"/>
                </a:solidFill>
                <a:latin typeface="Book Antiqua" pitchFamily="18" charset="0"/>
              </a:rPr>
              <a:t> τύπου ΙΙ</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B1C33940-48E0-D264-C8CA-4C753771B3F5}"/>
              </a:ext>
            </a:extLst>
          </p:cNvPr>
          <p:cNvSpPr>
            <a:spLocks noGrp="1"/>
          </p:cNvSpPr>
          <p:nvPr>
            <p:ph sz="half" idx="1"/>
          </p:nvPr>
        </p:nvSpPr>
        <p:spPr>
          <a:xfrm>
            <a:off x="457200" y="1200151"/>
            <a:ext cx="4038600" cy="3394472"/>
          </a:xfrm>
        </p:spPr>
        <p:txBody>
          <a:bodyPr>
            <a:normAutofit fontScale="70000" lnSpcReduction="20000"/>
          </a:bodyPr>
          <a:lstStyle/>
          <a:p>
            <a:r>
              <a:rPr lang="el-GR" dirty="0">
                <a:latin typeface="Book Antiqua" panose="02040602050305030304" pitchFamily="18" charset="0"/>
              </a:rPr>
              <a:t>Παλίνδρομη ροή από αρτηριακούς κλάδους της κοιλιακής αορτής</a:t>
            </a:r>
          </a:p>
          <a:p>
            <a:pPr lvl="1"/>
            <a:r>
              <a:rPr lang="el-GR" sz="2800" dirty="0">
                <a:latin typeface="Book Antiqua" panose="02040602050305030304" pitchFamily="18" charset="0"/>
              </a:rPr>
              <a:t>Κάτω </a:t>
            </a:r>
            <a:r>
              <a:rPr lang="el-GR" sz="2800" dirty="0" err="1">
                <a:latin typeface="Book Antiqua" panose="02040602050305030304" pitchFamily="18" charset="0"/>
              </a:rPr>
              <a:t>μεσεντέριος</a:t>
            </a:r>
            <a:r>
              <a:rPr lang="el-GR" sz="2800" dirty="0">
                <a:latin typeface="Book Antiqua" panose="02040602050305030304" pitchFamily="18" charset="0"/>
              </a:rPr>
              <a:t> αρτηρία</a:t>
            </a:r>
          </a:p>
          <a:p>
            <a:pPr lvl="1"/>
            <a:r>
              <a:rPr lang="el-GR" sz="2800" dirty="0">
                <a:latin typeface="Book Antiqua" panose="02040602050305030304" pitchFamily="18" charset="0"/>
              </a:rPr>
              <a:t>Οσφυϊκές αρτηρίες</a:t>
            </a:r>
          </a:p>
          <a:p>
            <a:pPr marL="457200" lvl="1" indent="0">
              <a:buNone/>
            </a:pPr>
            <a:endParaRPr lang="el-GR" sz="2800" dirty="0">
              <a:latin typeface="Book Antiqua" panose="02040602050305030304" pitchFamily="18" charset="0"/>
            </a:endParaRPr>
          </a:p>
          <a:p>
            <a:pPr lvl="1"/>
            <a:r>
              <a:rPr lang="el-GR" sz="2800" dirty="0">
                <a:latin typeface="Book Antiqua" panose="02040602050305030304" pitchFamily="18" charset="0"/>
              </a:rPr>
              <a:t>Μέση ιερή</a:t>
            </a:r>
            <a:endParaRPr lang="en-US" sz="2800" dirty="0">
              <a:latin typeface="Book Antiqua" panose="02040602050305030304" pitchFamily="18" charset="0"/>
            </a:endParaRPr>
          </a:p>
          <a:p>
            <a:pPr lvl="1"/>
            <a:r>
              <a:rPr lang="el-GR" sz="2800" dirty="0">
                <a:latin typeface="Book Antiqua" panose="02040602050305030304" pitchFamily="18" charset="0"/>
              </a:rPr>
              <a:t>Επικουρική νεφρική</a:t>
            </a:r>
          </a:p>
          <a:p>
            <a:pPr lvl="1"/>
            <a:r>
              <a:rPr lang="el-GR" sz="2800" dirty="0" err="1">
                <a:latin typeface="Book Antiqua" panose="02040602050305030304" pitchFamily="18" charset="0"/>
              </a:rPr>
              <a:t>Γοναδική</a:t>
            </a:r>
            <a:endParaRPr lang="en-US" sz="2800" dirty="0">
              <a:latin typeface="Book Antiqua" panose="02040602050305030304" pitchFamily="18" charset="0"/>
            </a:endParaRPr>
          </a:p>
          <a:p>
            <a:pPr lvl="1"/>
            <a:endParaRPr lang="en-US" sz="2800" dirty="0">
              <a:latin typeface="Book Antiqua" panose="02040602050305030304" pitchFamily="18" charset="0"/>
            </a:endParaRPr>
          </a:p>
          <a:p>
            <a:pPr lvl="1"/>
            <a:r>
              <a:rPr lang="el-GR" sz="2800" dirty="0">
                <a:latin typeface="Book Antiqua" panose="02040602050305030304" pitchFamily="18" charset="0"/>
              </a:rPr>
              <a:t>Συνδυασμός</a:t>
            </a:r>
          </a:p>
          <a:p>
            <a:pPr lvl="1"/>
            <a:endParaRPr lang="en-US" sz="2800" dirty="0"/>
          </a:p>
        </p:txBody>
      </p:sp>
      <p:pic>
        <p:nvPicPr>
          <p:cNvPr id="4" name="Picture 2" descr="C:\Users\spapad\Desktop\ENDOLEAK\photo.png">
            <a:extLst>
              <a:ext uri="{FF2B5EF4-FFF2-40B4-BE49-F238E27FC236}">
                <a16:creationId xmlns:a16="http://schemas.microsoft.com/office/drawing/2014/main" xmlns="" id="{12AC3D72-8254-AAE7-886F-3E43CCC329BE}"/>
              </a:ext>
            </a:extLst>
          </p:cNvPr>
          <p:cNvPicPr>
            <a:picLocks noChangeAspect="1" noChangeArrowheads="1"/>
          </p:cNvPicPr>
          <p:nvPr/>
        </p:nvPicPr>
        <p:blipFill>
          <a:blip r:embed="rId2" cstate="print"/>
          <a:stretch>
            <a:fillRect/>
          </a:stretch>
        </p:blipFill>
        <p:spPr bwMode="auto">
          <a:xfrm>
            <a:off x="5755412" y="1200151"/>
            <a:ext cx="1824176" cy="3394472"/>
          </a:xfrm>
          <a:prstGeom prst="rect">
            <a:avLst/>
          </a:prstGeom>
          <a:noFill/>
          <a:ln w="12700">
            <a:solidFill>
              <a:srgbClr val="C00000"/>
            </a:solidFill>
          </a:ln>
        </p:spPr>
      </p:pic>
    </p:spTree>
    <p:extLst>
      <p:ext uri="{BB962C8B-B14F-4D97-AF65-F5344CB8AC3E}">
        <p14:creationId xmlns:p14="http://schemas.microsoft.com/office/powerpoint/2010/main" xmlns="" val="3881412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a:solidFill>
                  <a:srgbClr val="C00000"/>
                </a:solidFill>
                <a:latin typeface="Book Antiqua" pitchFamily="18" charset="0"/>
              </a:rPr>
              <a:t>ESVES 2024 Guidelines</a:t>
            </a:r>
            <a:endParaRPr lang="el-GR" sz="3600" b="1" dirty="0">
              <a:solidFill>
                <a:srgbClr val="C00000"/>
              </a:solidFill>
              <a:latin typeface="Book Antiqua" pitchFamily="18" charset="0"/>
            </a:endParaRPr>
          </a:p>
        </p:txBody>
      </p:sp>
      <p:sp>
        <p:nvSpPr>
          <p:cNvPr id="3" name="2 - Θέση περιεχομένου"/>
          <p:cNvSpPr>
            <a:spLocks noGrp="1"/>
          </p:cNvSpPr>
          <p:nvPr>
            <p:ph idx="1"/>
          </p:nvPr>
        </p:nvSpPr>
        <p:spPr/>
        <p:txBody>
          <a:bodyPr/>
          <a:lstStyle/>
          <a:p>
            <a:endParaRPr lang="el-GR"/>
          </a:p>
        </p:txBody>
      </p:sp>
      <p:pic>
        <p:nvPicPr>
          <p:cNvPr id="141314" name="Picture 2" descr="C:\Users\spapad\Desktop\ENDOLEAK\open.png"/>
          <p:cNvPicPr>
            <a:picLocks noChangeAspect="1" noChangeArrowheads="1"/>
          </p:cNvPicPr>
          <p:nvPr/>
        </p:nvPicPr>
        <p:blipFill>
          <a:blip r:embed="rId2" cstate="print"/>
          <a:srcRect/>
          <a:stretch>
            <a:fillRect/>
          </a:stretch>
        </p:blipFill>
        <p:spPr bwMode="auto">
          <a:xfrm>
            <a:off x="1259632" y="1203598"/>
            <a:ext cx="6840760" cy="3407665"/>
          </a:xfrm>
          <a:prstGeom prst="rect">
            <a:avLst/>
          </a:prstGeom>
          <a:noFill/>
        </p:spPr>
      </p:pic>
      <p:sp>
        <p:nvSpPr>
          <p:cNvPr id="5" name="4 - Ορθογώνιο"/>
          <p:cNvSpPr/>
          <p:nvPr/>
        </p:nvSpPr>
        <p:spPr>
          <a:xfrm>
            <a:off x="0" y="4659982"/>
            <a:ext cx="6084168"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ESVES 2024 Clinical Practice Guidelines on the management of Abdominal </a:t>
            </a:r>
            <a:r>
              <a:rPr lang="en-US" sz="1000" dirty="0" err="1">
                <a:solidFill>
                  <a:schemeClr val="tx1"/>
                </a:solidFill>
                <a:latin typeface="BlinkMacSystemFont"/>
              </a:rPr>
              <a:t>Aorto</a:t>
            </a:r>
            <a:r>
              <a:rPr lang="en-US" sz="1000" dirty="0">
                <a:solidFill>
                  <a:schemeClr val="tx1"/>
                </a:solidFill>
                <a:latin typeface="BlinkMacSystemFont"/>
              </a:rPr>
              <a:t>-iliac Aneurysms. </a:t>
            </a:r>
            <a:r>
              <a:rPr lang="pt-BR" sz="1000" dirty="0">
                <a:solidFill>
                  <a:schemeClr val="tx1"/>
                </a:solidFill>
                <a:latin typeface="BlinkMacSystemFont"/>
              </a:rPr>
              <a:t>Eur J Vasc Endovasc Surg (2024) 67, 192e331 </a:t>
            </a:r>
            <a:endParaRPr lang="el-GR" sz="1000" dirty="0">
              <a:solidFill>
                <a:schemeClr val="tx1"/>
              </a:solidFill>
              <a:latin typeface="BlinkMacSystemFon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Ανοικτή αποκατάσταση</a:t>
            </a:r>
          </a:p>
        </p:txBody>
      </p:sp>
      <p:sp>
        <p:nvSpPr>
          <p:cNvPr id="3" name="2 - Θέση περιεχομένου"/>
          <p:cNvSpPr>
            <a:spLocks noGrp="1"/>
          </p:cNvSpPr>
          <p:nvPr>
            <p:ph idx="1"/>
          </p:nvPr>
        </p:nvSpPr>
        <p:spPr/>
        <p:txBody>
          <a:bodyPr>
            <a:normAutofit/>
          </a:bodyPr>
          <a:lstStyle/>
          <a:p>
            <a:r>
              <a:rPr lang="el-GR" sz="1600" dirty="0">
                <a:latin typeface="Book Antiqua" pitchFamily="18" charset="0"/>
              </a:rPr>
              <a:t>Πιο επιθετική στρατηγική και φυλάσσεται για τις περιπτώσεις όπου προηγούμενες </a:t>
            </a:r>
            <a:r>
              <a:rPr lang="el-GR" sz="1600" dirty="0" err="1">
                <a:latin typeface="Book Antiqua" pitchFamily="18" charset="0"/>
              </a:rPr>
              <a:t>ενδαγγειακές</a:t>
            </a:r>
            <a:r>
              <a:rPr lang="el-GR" sz="1600" dirty="0">
                <a:latin typeface="Book Antiqua" pitchFamily="18" charset="0"/>
              </a:rPr>
              <a:t> παρεμβάσεις απέτυχαν να σταματήσουν την αύξηση του σάκου. </a:t>
            </a:r>
          </a:p>
          <a:p>
            <a:r>
              <a:rPr lang="el-GR" sz="1600" dirty="0">
                <a:latin typeface="Book Antiqua" pitchFamily="18" charset="0"/>
              </a:rPr>
              <a:t>Οριστική λύση – </a:t>
            </a:r>
            <a:r>
              <a:rPr lang="en-US" sz="1600" dirty="0">
                <a:latin typeface="Book Antiqua" pitchFamily="18" charset="0"/>
              </a:rPr>
              <a:t>pts fit for open repair</a:t>
            </a:r>
          </a:p>
          <a:p>
            <a:r>
              <a:rPr lang="el-GR" sz="1600" dirty="0">
                <a:latin typeface="Book Antiqua" pitchFamily="18" charset="0"/>
              </a:rPr>
              <a:t>Ίδια αποτελέσματα με την πρωτογενή αντιμετώπιση παρανεφρικών ΑΑΑ.</a:t>
            </a:r>
          </a:p>
          <a:p>
            <a:endParaRPr lang="en-US" sz="1600" dirty="0">
              <a:latin typeface="Book Antiqua" pitchFamily="18" charset="0"/>
            </a:endParaRPr>
          </a:p>
          <a:p>
            <a:r>
              <a:rPr lang="el-GR" sz="1600" dirty="0">
                <a:latin typeface="Book Antiqua" pitchFamily="18" charset="0"/>
              </a:rPr>
              <a:t>Απολίνωση πλάγιων κλάδων που τροφοδοτούν την </a:t>
            </a:r>
            <a:r>
              <a:rPr lang="el-GR" sz="1600" dirty="0" err="1">
                <a:latin typeface="Book Antiqua" pitchFamily="18" charset="0"/>
              </a:rPr>
              <a:t>ενδοδιαφυγή</a:t>
            </a:r>
            <a:r>
              <a:rPr lang="el-GR" sz="1600" dirty="0">
                <a:latin typeface="Book Antiqua" pitchFamily="18" charset="0"/>
              </a:rPr>
              <a:t> </a:t>
            </a:r>
          </a:p>
          <a:p>
            <a:r>
              <a:rPr lang="el-GR" sz="1600" dirty="0">
                <a:latin typeface="Book Antiqua" pitchFamily="18" charset="0"/>
              </a:rPr>
              <a:t>Άνοιγμα του σάκου και συρραφή του στομίου του αγγείου με παλίνδρομη ροή - </a:t>
            </a:r>
            <a:r>
              <a:rPr lang="el-GR" sz="1600" dirty="0" err="1">
                <a:latin typeface="Book Antiqua" pitchFamily="18" charset="0"/>
              </a:rPr>
              <a:t>Ενδοανευρυσματοραφή</a:t>
            </a:r>
            <a:r>
              <a:rPr lang="el-GR" sz="1600" dirty="0">
                <a:latin typeface="Book Antiqua" pitchFamily="18" charset="0"/>
              </a:rPr>
              <a:t> (</a:t>
            </a:r>
            <a:r>
              <a:rPr lang="en-US" sz="1600" dirty="0">
                <a:latin typeface="Book Antiqua" pitchFamily="18" charset="0"/>
              </a:rPr>
              <a:t>endo-</a:t>
            </a:r>
            <a:r>
              <a:rPr lang="en-US" sz="1600" dirty="0" err="1">
                <a:latin typeface="Book Antiqua" pitchFamily="18" charset="0"/>
              </a:rPr>
              <a:t>aneurysmorraphy</a:t>
            </a:r>
            <a:r>
              <a:rPr lang="el-GR" sz="1600" dirty="0">
                <a:latin typeface="Book Antiqua" pitchFamily="18" charset="0"/>
              </a:rPr>
              <a:t>)</a:t>
            </a:r>
            <a:r>
              <a:rPr lang="en-US" sz="1600" dirty="0">
                <a:latin typeface="Book Antiqua" pitchFamily="18" charset="0"/>
              </a:rPr>
              <a:t> </a:t>
            </a:r>
            <a:r>
              <a:rPr lang="el-GR" sz="1600" dirty="0">
                <a:latin typeface="Book Antiqua" pitchFamily="18" charset="0"/>
              </a:rPr>
              <a:t>με διατήρηση του μοσχεύματος</a:t>
            </a:r>
            <a:endParaRPr lang="en-US" sz="1600" dirty="0">
              <a:latin typeface="Book Antiqua" pitchFamily="18" charset="0"/>
            </a:endParaRPr>
          </a:p>
          <a:p>
            <a:r>
              <a:rPr lang="el-GR" sz="1600" dirty="0">
                <a:latin typeface="Book Antiqua" pitchFamily="18" charset="0"/>
              </a:rPr>
              <a:t>Μερική αφαίρεση του μοσχεύματος είναι εναλλακτική επιλογή που επιτρέπει εύκολη πρόσβαση στις αιμορραγούσες οσφυϊκές αρτηρίες </a:t>
            </a:r>
          </a:p>
          <a:p>
            <a:r>
              <a:rPr lang="el-GR" sz="1600" dirty="0">
                <a:latin typeface="Book Antiqua" pitchFamily="18" charset="0"/>
              </a:rPr>
              <a:t>Αφαίρεση του </a:t>
            </a:r>
            <a:r>
              <a:rPr lang="el-GR" sz="1600" dirty="0" err="1">
                <a:latin typeface="Book Antiqua" pitchFamily="18" charset="0"/>
              </a:rPr>
              <a:t>ενδομοσχεύματος</a:t>
            </a:r>
            <a:r>
              <a:rPr lang="el-GR" sz="1600" dirty="0">
                <a:latin typeface="Book Antiqua" pitchFamily="18" charset="0"/>
              </a:rPr>
              <a:t> και αντικατάσταση του με κλασικό μόσχευμα</a:t>
            </a:r>
          </a:p>
          <a:p>
            <a:endParaRPr lang="el-GR" sz="1600" dirty="0">
              <a:latin typeface="Book Antiqua" pitchFamily="18" charset="0"/>
            </a:endParaRPr>
          </a:p>
        </p:txBody>
      </p:sp>
      <p:sp>
        <p:nvSpPr>
          <p:cNvPr id="4" name="3 - Ορθογώνιο"/>
          <p:cNvSpPr/>
          <p:nvPr/>
        </p:nvSpPr>
        <p:spPr>
          <a:xfrm>
            <a:off x="1488" y="4948014"/>
            <a:ext cx="6082680" cy="195486"/>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a:solidFill>
                  <a:schemeClr val="tx1"/>
                </a:solidFill>
                <a:latin typeface="BlinkMacSystemFont"/>
              </a:rPr>
              <a:t>Guo</a:t>
            </a:r>
            <a:r>
              <a:rPr lang="en-US" sz="800" dirty="0">
                <a:solidFill>
                  <a:schemeClr val="tx1"/>
                </a:solidFill>
                <a:latin typeface="BlinkMacSystemFont"/>
              </a:rPr>
              <a:t> Q et al. A meta-analysis of </a:t>
            </a:r>
            <a:r>
              <a:rPr lang="en-US" sz="800" dirty="0" err="1">
                <a:solidFill>
                  <a:schemeClr val="tx1"/>
                </a:solidFill>
                <a:latin typeface="BlinkMacSystemFont"/>
              </a:rPr>
              <a:t>translumbar</a:t>
            </a:r>
            <a:r>
              <a:rPr lang="en-US" sz="800" dirty="0">
                <a:solidFill>
                  <a:schemeClr val="tx1"/>
                </a:solidFill>
                <a:latin typeface="BlinkMacSystemFont"/>
              </a:rPr>
              <a:t> </a:t>
            </a:r>
            <a:r>
              <a:rPr lang="en-US" sz="800" dirty="0" err="1">
                <a:solidFill>
                  <a:schemeClr val="tx1"/>
                </a:solidFill>
                <a:latin typeface="BlinkMacSystemFont"/>
              </a:rPr>
              <a:t>embolization</a:t>
            </a:r>
            <a:r>
              <a:rPr lang="en-US" sz="800" dirty="0">
                <a:solidFill>
                  <a:schemeClr val="tx1"/>
                </a:solidFill>
                <a:latin typeface="BlinkMacSystemFont"/>
              </a:rPr>
              <a:t> versus </a:t>
            </a:r>
            <a:r>
              <a:rPr lang="en-US" sz="800" dirty="0" err="1">
                <a:solidFill>
                  <a:schemeClr val="tx1"/>
                </a:solidFill>
                <a:latin typeface="BlinkMacSystemFont"/>
              </a:rPr>
              <a:t>transarterial</a:t>
            </a:r>
            <a:r>
              <a:rPr lang="en-US" sz="800" dirty="0">
                <a:solidFill>
                  <a:schemeClr val="tx1"/>
                </a:solidFill>
                <a:latin typeface="BlinkMacSystemFont"/>
              </a:rPr>
              <a:t> </a:t>
            </a:r>
            <a:r>
              <a:rPr lang="en-US" sz="800" dirty="0" err="1">
                <a:solidFill>
                  <a:schemeClr val="tx1"/>
                </a:solidFill>
                <a:latin typeface="BlinkMacSystemFont"/>
              </a:rPr>
              <a:t>embolization</a:t>
            </a:r>
            <a:r>
              <a:rPr lang="en-US" sz="800" dirty="0">
                <a:solidFill>
                  <a:schemeClr val="tx1"/>
                </a:solidFill>
                <a:latin typeface="BlinkMacSystemFont"/>
              </a:rPr>
              <a:t> for type II </a:t>
            </a:r>
            <a:r>
              <a:rPr lang="en-US" sz="800" dirty="0" err="1">
                <a:solidFill>
                  <a:schemeClr val="tx1"/>
                </a:solidFill>
                <a:latin typeface="BlinkMacSystemFont"/>
              </a:rPr>
              <a:t>endoleak</a:t>
            </a:r>
            <a:r>
              <a:rPr lang="en-US" sz="800" dirty="0">
                <a:solidFill>
                  <a:schemeClr val="tx1"/>
                </a:solidFill>
                <a:latin typeface="BlinkMacSystemFont"/>
              </a:rPr>
              <a:t> after endovascular repair of abdominal aortic aneurysm. J </a:t>
            </a:r>
            <a:r>
              <a:rPr lang="en-US" sz="800" dirty="0" err="1">
                <a:solidFill>
                  <a:schemeClr val="tx1"/>
                </a:solidFill>
                <a:latin typeface="BlinkMacSystemFont"/>
              </a:rPr>
              <a:t>Vasc</a:t>
            </a:r>
            <a:r>
              <a:rPr lang="en-US" sz="800" dirty="0">
                <a:solidFill>
                  <a:schemeClr val="tx1"/>
                </a:solidFill>
                <a:latin typeface="BlinkMacSystemFont"/>
              </a:rPr>
              <a:t> Surg. 2020 Mar;71(3):1029-1034.e1.</a:t>
            </a:r>
            <a:endParaRPr lang="el-GR" sz="800" dirty="0">
              <a:solidFill>
                <a:schemeClr val="tx1"/>
              </a:solidFill>
              <a:latin typeface="BlinkMacSystemFont"/>
            </a:endParaRPr>
          </a:p>
        </p:txBody>
      </p:sp>
      <p:sp>
        <p:nvSpPr>
          <p:cNvPr id="5" name="4 - Ορθογώνιο"/>
          <p:cNvSpPr/>
          <p:nvPr/>
        </p:nvSpPr>
        <p:spPr>
          <a:xfrm>
            <a:off x="0" y="4515966"/>
            <a:ext cx="9144000" cy="229423"/>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a:solidFill>
                  <a:schemeClr val="tx1"/>
                </a:solidFill>
                <a:latin typeface="BlinkMacSystemFont"/>
              </a:rPr>
              <a:t>Goudeketting</a:t>
            </a:r>
            <a:r>
              <a:rPr lang="en-US" sz="800" dirty="0">
                <a:solidFill>
                  <a:schemeClr val="tx1"/>
                </a:solidFill>
                <a:latin typeface="BlinkMacSystemFont"/>
              </a:rPr>
              <a:t> SR</a:t>
            </a:r>
            <a:r>
              <a:rPr lang="el-GR" sz="800" dirty="0">
                <a:solidFill>
                  <a:schemeClr val="tx1"/>
                </a:solidFill>
                <a:latin typeface="BlinkMacSystemFont"/>
              </a:rPr>
              <a:t> </a:t>
            </a:r>
            <a:r>
              <a:rPr lang="en-US" sz="800" dirty="0">
                <a:solidFill>
                  <a:schemeClr val="tx1"/>
                </a:solidFill>
                <a:latin typeface="BlinkMacSystemFont"/>
              </a:rPr>
              <a:t>et al. Systematic review and meta-analysis of elective and urgent late open conversion after failed endovascular aneurysm repair. J </a:t>
            </a:r>
            <a:r>
              <a:rPr lang="en-US" sz="800" dirty="0" err="1">
                <a:solidFill>
                  <a:schemeClr val="tx1"/>
                </a:solidFill>
                <a:latin typeface="BlinkMacSystemFont"/>
              </a:rPr>
              <a:t>Vasc</a:t>
            </a:r>
            <a:r>
              <a:rPr lang="en-US" sz="800" dirty="0">
                <a:solidFill>
                  <a:schemeClr val="tx1"/>
                </a:solidFill>
                <a:latin typeface="BlinkMacSystemFont"/>
              </a:rPr>
              <a:t> Surg. 2019 Aug;70(2):615-628.e7.</a:t>
            </a:r>
            <a:endParaRPr lang="el-GR" sz="800" dirty="0">
              <a:solidFill>
                <a:schemeClr val="tx1"/>
              </a:solidFill>
              <a:latin typeface="BlinkMacSystemFont"/>
            </a:endParaRPr>
          </a:p>
        </p:txBody>
      </p:sp>
      <p:sp>
        <p:nvSpPr>
          <p:cNvPr id="6" name="TextBox 5">
            <a:extLst>
              <a:ext uri="{FF2B5EF4-FFF2-40B4-BE49-F238E27FC236}">
                <a16:creationId xmlns:a16="http://schemas.microsoft.com/office/drawing/2014/main" xmlns="" id="{4F04C534-0498-171A-16B9-54B7A268D1ED}"/>
              </a:ext>
            </a:extLst>
          </p:cNvPr>
          <p:cNvSpPr txBox="1"/>
          <p:nvPr/>
        </p:nvSpPr>
        <p:spPr>
          <a:xfrm>
            <a:off x="871456" y="820971"/>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
        <p:nvSpPr>
          <p:cNvPr id="7" name="6 - Ορθογώνιο"/>
          <p:cNvSpPr/>
          <p:nvPr/>
        </p:nvSpPr>
        <p:spPr>
          <a:xfrm>
            <a:off x="0" y="4731990"/>
            <a:ext cx="9144000" cy="195486"/>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BlinkMacSystemFont"/>
              </a:rPr>
              <a:t> Perini P et al. Twenty-two year multicentre experience of late open conversions after endovascular abdominal aneurysm repair. EJVES 2020;59:757e65</a:t>
            </a:r>
            <a:endParaRPr lang="el-GR" sz="800" dirty="0">
              <a:solidFill>
                <a:schemeClr val="tx1"/>
              </a:solidFill>
              <a:latin typeface="BlinkMacSystemFon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err="1">
                <a:solidFill>
                  <a:srgbClr val="C00000"/>
                </a:solidFill>
                <a:latin typeface="Book Antiqua" pitchFamily="18" charset="0"/>
              </a:rPr>
              <a:t>Ενδοανευρυσματοραφή</a:t>
            </a:r>
            <a:r>
              <a:rPr lang="el-GR" sz="2800" b="1" dirty="0">
                <a:solidFill>
                  <a:srgbClr val="C00000"/>
                </a:solidFill>
                <a:latin typeface="Book Antiqua" pitchFamily="18" charset="0"/>
              </a:rPr>
              <a:t> </a:t>
            </a:r>
            <a:r>
              <a:rPr lang="en-US" sz="2800" b="1" dirty="0" err="1">
                <a:solidFill>
                  <a:srgbClr val="C00000"/>
                </a:solidFill>
                <a:latin typeface="Book Antiqua" pitchFamily="18" charset="0"/>
              </a:rPr>
              <a:t>vs</a:t>
            </a:r>
            <a:r>
              <a:rPr lang="en-US" sz="2800" b="1" dirty="0">
                <a:solidFill>
                  <a:srgbClr val="C00000"/>
                </a:solidFill>
                <a:latin typeface="Book Antiqua" pitchFamily="18" charset="0"/>
              </a:rPr>
              <a:t> </a:t>
            </a:r>
            <a:r>
              <a:rPr lang="el-GR" sz="2800" b="1" dirty="0">
                <a:solidFill>
                  <a:srgbClr val="C00000"/>
                </a:solidFill>
                <a:latin typeface="Book Antiqua" pitchFamily="18" charset="0"/>
              </a:rPr>
              <a:t/>
            </a:r>
            <a:br>
              <a:rPr lang="el-GR" sz="2800" b="1" dirty="0">
                <a:solidFill>
                  <a:srgbClr val="C00000"/>
                </a:solidFill>
                <a:latin typeface="Book Antiqua" pitchFamily="18" charset="0"/>
              </a:rPr>
            </a:br>
            <a:r>
              <a:rPr lang="el-GR" sz="2800" b="1" dirty="0">
                <a:solidFill>
                  <a:srgbClr val="C00000"/>
                </a:solidFill>
                <a:latin typeface="Book Antiqua" pitchFamily="18" charset="0"/>
              </a:rPr>
              <a:t>αφαίρεση μοσχεύματος</a:t>
            </a:r>
            <a:endParaRPr lang="el-GR" sz="2800" b="1" dirty="0">
              <a:solidFill>
                <a:srgbClr val="C00000"/>
              </a:solidFill>
            </a:endParaRPr>
          </a:p>
        </p:txBody>
      </p:sp>
      <p:sp>
        <p:nvSpPr>
          <p:cNvPr id="3" name="2 - Θέση περιεχομένου"/>
          <p:cNvSpPr>
            <a:spLocks noGrp="1"/>
          </p:cNvSpPr>
          <p:nvPr>
            <p:ph idx="1"/>
          </p:nvPr>
        </p:nvSpPr>
        <p:spPr/>
        <p:txBody>
          <a:bodyPr>
            <a:normAutofit lnSpcReduction="10000"/>
          </a:bodyPr>
          <a:lstStyle/>
          <a:p>
            <a:r>
              <a:rPr lang="el-GR" sz="2000" dirty="0">
                <a:latin typeface="Book Antiqua" pitchFamily="18" charset="0"/>
              </a:rPr>
              <a:t>Συγκριτική αναδρομική μελέτη 40 ασθενών με τύπου ΙΙ </a:t>
            </a:r>
            <a:r>
              <a:rPr lang="el-GR" sz="2000" dirty="0" err="1">
                <a:latin typeface="Book Antiqua" pitchFamily="18" charset="0"/>
              </a:rPr>
              <a:t>ενδοδιαφυγή</a:t>
            </a:r>
            <a:endParaRPr lang="el-GR" sz="2000" dirty="0">
              <a:latin typeface="Book Antiqua" pitchFamily="18" charset="0"/>
            </a:endParaRPr>
          </a:p>
          <a:p>
            <a:pPr lvl="1"/>
            <a:r>
              <a:rPr lang="el-GR" sz="2000" dirty="0" err="1">
                <a:latin typeface="Book Antiqua" pitchFamily="18" charset="0"/>
              </a:rPr>
              <a:t>Ενδοανευρυσματοραφή</a:t>
            </a:r>
            <a:r>
              <a:rPr lang="el-GR" sz="2000" dirty="0">
                <a:latin typeface="Book Antiqua" pitchFamily="18" charset="0"/>
              </a:rPr>
              <a:t> (</a:t>
            </a:r>
            <a:r>
              <a:rPr lang="en-US" sz="2000" dirty="0">
                <a:latin typeface="Book Antiqua" pitchFamily="18" charset="0"/>
              </a:rPr>
              <a:t>graft preservation) = 31 pts</a:t>
            </a:r>
            <a:endParaRPr lang="el-GR" sz="2000" dirty="0">
              <a:latin typeface="Book Antiqua" pitchFamily="18" charset="0"/>
            </a:endParaRPr>
          </a:p>
          <a:p>
            <a:pPr lvl="1"/>
            <a:r>
              <a:rPr lang="el-GR" sz="2000" dirty="0">
                <a:latin typeface="Book Antiqua" pitchFamily="18" charset="0"/>
              </a:rPr>
              <a:t>Αφαίρεση μοσχεύματος</a:t>
            </a:r>
            <a:r>
              <a:rPr lang="en-US" sz="2000" dirty="0">
                <a:latin typeface="Book Antiqua" pitchFamily="18" charset="0"/>
              </a:rPr>
              <a:t> (graft </a:t>
            </a:r>
            <a:r>
              <a:rPr lang="en-US" sz="2000" dirty="0" err="1">
                <a:latin typeface="Book Antiqua" pitchFamily="18" charset="0"/>
              </a:rPr>
              <a:t>explantation</a:t>
            </a:r>
            <a:r>
              <a:rPr lang="en-US" sz="2000" dirty="0">
                <a:latin typeface="Book Antiqua" pitchFamily="18" charset="0"/>
              </a:rPr>
              <a:t>) = 9 pts</a:t>
            </a:r>
            <a:endParaRPr lang="el-GR" sz="2000" dirty="0">
              <a:latin typeface="Book Antiqua" pitchFamily="18" charset="0"/>
            </a:endParaRPr>
          </a:p>
          <a:p>
            <a:r>
              <a:rPr lang="el-GR" sz="2000" dirty="0">
                <a:latin typeface="Book Antiqua" pitchFamily="18" charset="0"/>
              </a:rPr>
              <a:t>Θνητότητα 30 ημερών=0%</a:t>
            </a:r>
          </a:p>
          <a:p>
            <a:r>
              <a:rPr lang="el-GR" sz="2000" dirty="0">
                <a:latin typeface="Book Antiqua" pitchFamily="18" charset="0"/>
              </a:rPr>
              <a:t>5ετής επιβίωση: 77.8% </a:t>
            </a:r>
            <a:r>
              <a:rPr lang="en-US" sz="2000" dirty="0" err="1">
                <a:latin typeface="Book Antiqua" pitchFamily="18" charset="0"/>
              </a:rPr>
              <a:t>vs</a:t>
            </a:r>
            <a:r>
              <a:rPr lang="en-US" sz="2000" dirty="0">
                <a:latin typeface="Book Antiqua" pitchFamily="18" charset="0"/>
              </a:rPr>
              <a:t> 85.7%</a:t>
            </a:r>
          </a:p>
          <a:p>
            <a:r>
              <a:rPr lang="el-GR" sz="2000" dirty="0">
                <a:latin typeface="Book Antiqua" pitchFamily="18" charset="0"/>
              </a:rPr>
              <a:t>5ετής αποφυγή αύξησης σάκου και </a:t>
            </a:r>
            <a:r>
              <a:rPr lang="el-GR" sz="2000" dirty="0" err="1">
                <a:latin typeface="Book Antiqua" pitchFamily="18" charset="0"/>
              </a:rPr>
              <a:t>επανεπεμβάσεων</a:t>
            </a:r>
            <a:r>
              <a:rPr lang="el-GR" sz="2000" dirty="0">
                <a:latin typeface="Book Antiqua" pitchFamily="18" charset="0"/>
              </a:rPr>
              <a:t>: 76% </a:t>
            </a:r>
            <a:r>
              <a:rPr lang="en-US" sz="2000" dirty="0" err="1">
                <a:latin typeface="Book Antiqua" pitchFamily="18" charset="0"/>
              </a:rPr>
              <a:t>vs</a:t>
            </a:r>
            <a:r>
              <a:rPr lang="en-US" sz="2000" dirty="0">
                <a:latin typeface="Book Antiqua" pitchFamily="18" charset="0"/>
              </a:rPr>
              <a:t> 100%</a:t>
            </a:r>
            <a:endParaRPr lang="el-GR" sz="2000" dirty="0">
              <a:latin typeface="Book Antiqua" pitchFamily="18" charset="0"/>
            </a:endParaRPr>
          </a:p>
          <a:p>
            <a:endParaRPr lang="en-US" sz="2000" dirty="0">
              <a:latin typeface="Book Antiqua" pitchFamily="18" charset="0"/>
            </a:endParaRPr>
          </a:p>
          <a:p>
            <a:r>
              <a:rPr lang="el-GR" sz="2000" dirty="0">
                <a:latin typeface="Book Antiqua" pitchFamily="18" charset="0"/>
              </a:rPr>
              <a:t>Συμπέρασμα: Απαιτούνται περαιτέρω μελέτες για καθορισμό της χειρουργικής επέμβασης για αντιμετώπιση τύπου ΙΙ </a:t>
            </a:r>
            <a:r>
              <a:rPr lang="el-GR" sz="2000" dirty="0" err="1">
                <a:latin typeface="Book Antiqua" pitchFamily="18" charset="0"/>
              </a:rPr>
              <a:t>ενδοδιαφυγών</a:t>
            </a:r>
            <a:endParaRPr lang="el-GR" sz="2000" dirty="0">
              <a:latin typeface="Book Antiqua" pitchFamily="18" charset="0"/>
            </a:endParaRPr>
          </a:p>
          <a:p>
            <a:endParaRPr lang="en-US" sz="2000" dirty="0"/>
          </a:p>
        </p:txBody>
      </p:sp>
      <p:sp>
        <p:nvSpPr>
          <p:cNvPr id="4" name="3 - Ορθογώνιο"/>
          <p:cNvSpPr/>
          <p:nvPr/>
        </p:nvSpPr>
        <p:spPr>
          <a:xfrm>
            <a:off x="0" y="4731991"/>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a:solidFill>
                  <a:schemeClr val="tx1"/>
                </a:solidFill>
              </a:rPr>
              <a:t>Morisaki</a:t>
            </a:r>
            <a:r>
              <a:rPr lang="en-US" sz="800" dirty="0">
                <a:solidFill>
                  <a:schemeClr val="tx1"/>
                </a:solidFill>
              </a:rPr>
              <a:t>, Koichi et al.</a:t>
            </a:r>
            <a:r>
              <a:rPr lang="el-GR" sz="800" dirty="0">
                <a:solidFill>
                  <a:schemeClr val="tx1"/>
                </a:solidFill>
              </a:rPr>
              <a:t> </a:t>
            </a:r>
            <a:r>
              <a:rPr lang="en-US" sz="800" dirty="0">
                <a:solidFill>
                  <a:schemeClr val="tx1"/>
                </a:solidFill>
              </a:rPr>
              <a:t>Comparison of Treatment Outcomes between Graft Replacement and </a:t>
            </a:r>
            <a:r>
              <a:rPr lang="en-US" sz="800" dirty="0" err="1">
                <a:solidFill>
                  <a:schemeClr val="tx1"/>
                </a:solidFill>
              </a:rPr>
              <a:t>Aneurysmorrhaphy</a:t>
            </a:r>
            <a:r>
              <a:rPr lang="en-US" sz="800" dirty="0">
                <a:solidFill>
                  <a:schemeClr val="tx1"/>
                </a:solidFill>
              </a:rPr>
              <a:t> with Graft Preservation for Type 2 </a:t>
            </a:r>
            <a:r>
              <a:rPr lang="en-US" sz="800" dirty="0" err="1">
                <a:solidFill>
                  <a:schemeClr val="tx1"/>
                </a:solidFill>
              </a:rPr>
              <a:t>Endoleaks</a:t>
            </a:r>
            <a:r>
              <a:rPr lang="en-US" sz="800" dirty="0">
                <a:solidFill>
                  <a:schemeClr val="tx1"/>
                </a:solidFill>
              </a:rPr>
              <a:t> after Endovascular Abdominal Aortic Aneurysm Repair</a:t>
            </a:r>
          </a:p>
          <a:p>
            <a:r>
              <a:rPr lang="en-US" sz="800" dirty="0">
                <a:solidFill>
                  <a:schemeClr val="tx1"/>
                </a:solidFill>
              </a:rPr>
              <a:t>Annals of Vascular Surgery 2025;113:186 - 194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err="1">
                <a:solidFill>
                  <a:srgbClr val="C00000"/>
                </a:solidFill>
                <a:latin typeface="Book Antiqua" pitchFamily="18" charset="0"/>
              </a:rPr>
              <a:t>Λαπαροσκοπική</a:t>
            </a:r>
            <a:r>
              <a:rPr lang="el-GR" sz="2400" b="1" dirty="0">
                <a:solidFill>
                  <a:srgbClr val="C00000"/>
                </a:solidFill>
                <a:latin typeface="Book Antiqua" pitchFamily="18" charset="0"/>
              </a:rPr>
              <a:t> απολίνωση</a:t>
            </a:r>
            <a:r>
              <a:rPr lang="en-US" sz="2400" b="1" dirty="0">
                <a:solidFill>
                  <a:srgbClr val="C00000"/>
                </a:solidFill>
                <a:latin typeface="Book Antiqua" pitchFamily="18" charset="0"/>
              </a:rPr>
              <a:t/>
            </a:r>
            <a:br>
              <a:rPr lang="en-US" sz="2400" b="1" dirty="0">
                <a:solidFill>
                  <a:srgbClr val="C00000"/>
                </a:solidFill>
                <a:latin typeface="Book Antiqua" pitchFamily="18" charset="0"/>
              </a:rPr>
            </a:br>
            <a:r>
              <a:rPr lang="el-GR" sz="2400" b="1" dirty="0">
                <a:solidFill>
                  <a:srgbClr val="C00000"/>
                </a:solidFill>
                <a:latin typeface="Book Antiqua" pitchFamily="18" charset="0"/>
              </a:rPr>
              <a:t>της κάτω </a:t>
            </a:r>
            <a:r>
              <a:rPr lang="el-GR" sz="2400" b="1" dirty="0" err="1">
                <a:solidFill>
                  <a:srgbClr val="C00000"/>
                </a:solidFill>
                <a:latin typeface="Book Antiqua" pitchFamily="18" charset="0"/>
              </a:rPr>
              <a:t>μεσεντερίου</a:t>
            </a:r>
            <a:r>
              <a:rPr lang="el-GR" sz="2400" b="1" dirty="0">
                <a:solidFill>
                  <a:srgbClr val="C00000"/>
                </a:solidFill>
                <a:latin typeface="Book Antiqua" pitchFamily="18" charset="0"/>
              </a:rPr>
              <a:t> αρτηρίας</a:t>
            </a:r>
            <a:endParaRPr lang="el-GR" sz="2400" b="1" dirty="0">
              <a:solidFill>
                <a:srgbClr val="C00000"/>
              </a:solidFill>
            </a:endParaRPr>
          </a:p>
        </p:txBody>
      </p:sp>
      <p:sp>
        <p:nvSpPr>
          <p:cNvPr id="3" name="2 - Θέση περιεχομένου"/>
          <p:cNvSpPr>
            <a:spLocks noGrp="1"/>
          </p:cNvSpPr>
          <p:nvPr>
            <p:ph idx="1"/>
          </p:nvPr>
        </p:nvSpPr>
        <p:spPr/>
        <p:txBody>
          <a:bodyPr/>
          <a:lstStyle/>
          <a:p>
            <a:endParaRPr lang="en-US" dirty="0">
              <a:latin typeface="Book Antiqua" pitchFamily="18" charset="0"/>
            </a:endParaRPr>
          </a:p>
          <a:p>
            <a:r>
              <a:rPr lang="el-GR" sz="2000" dirty="0" err="1">
                <a:latin typeface="Book Antiqua" pitchFamily="18" charset="0"/>
              </a:rPr>
              <a:t>Λαπαροσκοπική</a:t>
            </a:r>
            <a:r>
              <a:rPr lang="el-GR" sz="2000" dirty="0">
                <a:latin typeface="Book Antiqua" pitchFamily="18" charset="0"/>
              </a:rPr>
              <a:t> απολίνωση της κάτω </a:t>
            </a:r>
            <a:r>
              <a:rPr lang="el-GR" sz="2000" dirty="0" err="1">
                <a:latin typeface="Book Antiqua" pitchFamily="18" charset="0"/>
              </a:rPr>
              <a:t>μεσεντερίου</a:t>
            </a:r>
            <a:r>
              <a:rPr lang="el-GR" sz="2000" dirty="0">
                <a:latin typeface="Book Antiqua" pitchFamily="18" charset="0"/>
              </a:rPr>
              <a:t> αρτηρίας είναι εφικτή αλλά υπάρχει περιορισμένες αποδείξεις για το όφελος. </a:t>
            </a:r>
          </a:p>
          <a:p>
            <a:endParaRPr lang="el-GR" dirty="0"/>
          </a:p>
        </p:txBody>
      </p:sp>
      <p:sp>
        <p:nvSpPr>
          <p:cNvPr id="4" name="TextBox 5">
            <a:extLst>
              <a:ext uri="{FF2B5EF4-FFF2-40B4-BE49-F238E27FC236}">
                <a16:creationId xmlns:a16="http://schemas.microsoft.com/office/drawing/2014/main" xmlns="" id="{9DCC2FE7-0B6E-1AD5-4B06-09823D01B753}"/>
              </a:ext>
            </a:extLst>
          </p:cNvPr>
          <p:cNvSpPr txBox="1"/>
          <p:nvPr/>
        </p:nvSpPr>
        <p:spPr>
          <a:xfrm>
            <a:off x="899592" y="1347614"/>
            <a:ext cx="2952328" cy="400110"/>
          </a:xfrm>
          <a:prstGeom prst="rect">
            <a:avLst/>
          </a:prstGeom>
          <a:noFill/>
          <a:ln w="12700">
            <a:solidFill>
              <a:srgbClr val="00B050"/>
            </a:solidFill>
          </a:ln>
        </p:spPr>
        <p:txBody>
          <a:bodyPr wrap="square" rtlCol="0">
            <a:spAutoFit/>
          </a:bodyPr>
          <a:lstStyle/>
          <a:p>
            <a:r>
              <a:rPr lang="en-US" sz="2000" b="1" dirty="0">
                <a:solidFill>
                  <a:srgbClr val="C00000"/>
                </a:solidFill>
                <a:latin typeface="Book Antiqua" panose="02040602050305030304" pitchFamily="18" charset="0"/>
              </a:rPr>
              <a:t>ESVES guidelines  2024</a:t>
            </a:r>
          </a:p>
        </p:txBody>
      </p:sp>
      <p:sp>
        <p:nvSpPr>
          <p:cNvPr id="5" name="4 - Ορθογώνιο"/>
          <p:cNvSpPr/>
          <p:nvPr/>
        </p:nvSpPr>
        <p:spPr>
          <a:xfrm>
            <a:off x="0" y="4299942"/>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solidFill>
                  <a:schemeClr val="tx1"/>
                </a:solidFill>
                <a:latin typeface="BlinkMacSystemFont"/>
              </a:rPr>
              <a:t>Spanos</a:t>
            </a:r>
            <a:r>
              <a:rPr lang="en-US" sz="1000" dirty="0">
                <a:solidFill>
                  <a:schemeClr val="tx1"/>
                </a:solidFill>
                <a:latin typeface="BlinkMacSystemFont"/>
              </a:rPr>
              <a:t> K, </a:t>
            </a:r>
            <a:r>
              <a:rPr lang="en-US" sz="1000" dirty="0" err="1">
                <a:solidFill>
                  <a:schemeClr val="tx1"/>
                </a:solidFill>
                <a:latin typeface="BlinkMacSystemFont"/>
              </a:rPr>
              <a:t>Tsilimparis</a:t>
            </a:r>
            <a:r>
              <a:rPr lang="en-US" sz="1000" dirty="0">
                <a:solidFill>
                  <a:schemeClr val="tx1"/>
                </a:solidFill>
                <a:latin typeface="BlinkMacSystemFont"/>
              </a:rPr>
              <a:t> N, </a:t>
            </a:r>
            <a:r>
              <a:rPr lang="en-US" sz="1000" dirty="0" err="1">
                <a:solidFill>
                  <a:schemeClr val="tx1"/>
                </a:solidFill>
                <a:latin typeface="BlinkMacSystemFont"/>
              </a:rPr>
              <a:t>Larena</a:t>
            </a:r>
            <a:r>
              <a:rPr lang="en-US" sz="1000" dirty="0">
                <a:solidFill>
                  <a:schemeClr val="tx1"/>
                </a:solidFill>
                <a:latin typeface="BlinkMacSystemFont"/>
              </a:rPr>
              <a:t>-Avellaneda A, </a:t>
            </a:r>
            <a:r>
              <a:rPr lang="en-US" sz="1000" dirty="0" err="1">
                <a:solidFill>
                  <a:schemeClr val="tx1"/>
                </a:solidFill>
                <a:latin typeface="BlinkMacSystemFont"/>
              </a:rPr>
              <a:t>Giannoukas</a:t>
            </a:r>
            <a:r>
              <a:rPr lang="en-US" sz="1000" dirty="0">
                <a:solidFill>
                  <a:schemeClr val="tx1"/>
                </a:solidFill>
                <a:latin typeface="BlinkMacSystemFont"/>
              </a:rPr>
              <a:t> AD, Debus SE, </a:t>
            </a:r>
            <a:r>
              <a:rPr lang="en-US" sz="1000" dirty="0" err="1">
                <a:solidFill>
                  <a:schemeClr val="tx1"/>
                </a:solidFill>
                <a:latin typeface="BlinkMacSystemFont"/>
              </a:rPr>
              <a:t>Kölbel</a:t>
            </a:r>
            <a:r>
              <a:rPr lang="en-US" sz="1000" dirty="0">
                <a:solidFill>
                  <a:schemeClr val="tx1"/>
                </a:solidFill>
                <a:latin typeface="BlinkMacSystemFont"/>
              </a:rPr>
              <a:t> T. Systematic review of laparoscopic ligation of inferior mesenteric artery for the treatment of type II </a:t>
            </a:r>
            <a:r>
              <a:rPr lang="en-US" sz="1000" dirty="0" err="1">
                <a:solidFill>
                  <a:schemeClr val="tx1"/>
                </a:solidFill>
                <a:latin typeface="BlinkMacSystemFont"/>
              </a:rPr>
              <a:t>endoleak</a:t>
            </a:r>
            <a:r>
              <a:rPr lang="en-US" sz="1000" dirty="0">
                <a:solidFill>
                  <a:schemeClr val="tx1"/>
                </a:solidFill>
                <a:latin typeface="BlinkMacSystemFont"/>
              </a:rPr>
              <a:t> after endovascular aortic aneurysm repair. J </a:t>
            </a:r>
            <a:r>
              <a:rPr lang="en-US" sz="1000" dirty="0" err="1">
                <a:solidFill>
                  <a:schemeClr val="tx1"/>
                </a:solidFill>
                <a:latin typeface="BlinkMacSystemFont"/>
              </a:rPr>
              <a:t>Vasc</a:t>
            </a:r>
            <a:r>
              <a:rPr lang="en-US" sz="1000" dirty="0">
                <a:solidFill>
                  <a:schemeClr val="tx1"/>
                </a:solidFill>
                <a:latin typeface="BlinkMacSystemFont"/>
              </a:rPr>
              <a:t> </a:t>
            </a:r>
            <a:r>
              <a:rPr lang="en-US" sz="1000" dirty="0" err="1">
                <a:solidFill>
                  <a:schemeClr val="tx1"/>
                </a:solidFill>
                <a:latin typeface="BlinkMacSystemFont"/>
              </a:rPr>
              <a:t>Surg</a:t>
            </a:r>
            <a:r>
              <a:rPr lang="en-US" sz="1000" dirty="0">
                <a:solidFill>
                  <a:schemeClr val="tx1"/>
                </a:solidFill>
                <a:latin typeface="BlinkMacSystemFont"/>
              </a:rPr>
              <a:t> 2017;66:1878e84</a:t>
            </a:r>
            <a:endParaRPr lang="el-GR" sz="1000" dirty="0">
              <a:solidFill>
                <a:schemeClr val="tx1"/>
              </a:solidFill>
              <a:latin typeface="BlinkMacSystemFont"/>
            </a:endParaRPr>
          </a:p>
        </p:txBody>
      </p:sp>
      <p:sp>
        <p:nvSpPr>
          <p:cNvPr id="6" name="5 - Ορθογώνιο"/>
          <p:cNvSpPr/>
          <p:nvPr/>
        </p:nvSpPr>
        <p:spPr>
          <a:xfrm>
            <a:off x="0" y="4011910"/>
            <a:ext cx="9144000" cy="2880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BlinkMacSystemFont"/>
              </a:rPr>
              <a:t>ESVES 2024 Clinical Practice Guidelines on the management of Abdominal </a:t>
            </a:r>
            <a:r>
              <a:rPr lang="en-US" sz="1000" dirty="0" err="1">
                <a:solidFill>
                  <a:schemeClr val="tx1"/>
                </a:solidFill>
                <a:latin typeface="BlinkMacSystemFont"/>
              </a:rPr>
              <a:t>Aorto</a:t>
            </a:r>
            <a:r>
              <a:rPr lang="en-US" sz="1000" dirty="0">
                <a:solidFill>
                  <a:schemeClr val="tx1"/>
                </a:solidFill>
                <a:latin typeface="BlinkMacSystemFont"/>
              </a:rPr>
              <a:t>-iliac Aneurysms. </a:t>
            </a:r>
            <a:r>
              <a:rPr lang="pt-BR" sz="1000" dirty="0">
                <a:solidFill>
                  <a:schemeClr val="tx1"/>
                </a:solidFill>
                <a:latin typeface="BlinkMacSystemFont"/>
              </a:rPr>
              <a:t>Eur J Vasc Endovasc Surg (2024) 67, 192e331</a:t>
            </a:r>
            <a:endParaRPr lang="el-GR" sz="1000" dirty="0">
              <a:solidFill>
                <a:schemeClr val="tx1"/>
              </a:solidFill>
              <a:latin typeface="BlinkMacSystemFon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endParaRPr lang="el-GR" dirty="0"/>
          </a:p>
          <a:p>
            <a:r>
              <a:rPr lang="el-GR" sz="2200" dirty="0">
                <a:latin typeface="Book Antiqua" pitchFamily="18" charset="0"/>
              </a:rPr>
              <a:t>Συστηματικό </a:t>
            </a:r>
            <a:r>
              <a:rPr lang="en-US" sz="2200" dirty="0">
                <a:latin typeface="Book Antiqua" pitchFamily="18" charset="0"/>
              </a:rPr>
              <a:t>review: 26 </a:t>
            </a:r>
            <a:r>
              <a:rPr lang="el-GR" sz="2200" dirty="0">
                <a:latin typeface="Book Antiqua" pitchFamily="18" charset="0"/>
              </a:rPr>
              <a:t>ασθενείς</a:t>
            </a:r>
          </a:p>
          <a:p>
            <a:r>
              <a:rPr lang="el-GR" sz="2200" dirty="0">
                <a:latin typeface="Book Antiqua" pitchFamily="18" charset="0"/>
              </a:rPr>
              <a:t>2000-2023</a:t>
            </a:r>
          </a:p>
          <a:p>
            <a:r>
              <a:rPr lang="el-GR" sz="2200" dirty="0">
                <a:latin typeface="Book Antiqua" pitchFamily="18" charset="0"/>
              </a:rPr>
              <a:t>Διάμετρος: 7</a:t>
            </a:r>
            <a:r>
              <a:rPr lang="en-US" sz="2200" dirty="0">
                <a:latin typeface="Book Antiqua" pitchFamily="18" charset="0"/>
              </a:rPr>
              <a:t>cm</a:t>
            </a:r>
          </a:p>
          <a:p>
            <a:r>
              <a:rPr lang="el-GR" sz="2200" dirty="0">
                <a:latin typeface="Book Antiqua" pitchFamily="18" charset="0"/>
              </a:rPr>
              <a:t>Τεχνική επιτυχία: 92%</a:t>
            </a:r>
          </a:p>
          <a:p>
            <a:r>
              <a:rPr lang="el-GR" sz="2200" dirty="0">
                <a:latin typeface="Book Antiqua" pitchFamily="18" charset="0"/>
              </a:rPr>
              <a:t>Υποστροφή του σάκου: 73% (</a:t>
            </a:r>
            <a:r>
              <a:rPr lang="en-US" sz="2200" dirty="0">
                <a:latin typeface="Book Antiqua" pitchFamily="18" charset="0"/>
              </a:rPr>
              <a:t>follow-up: 20</a:t>
            </a:r>
            <a:r>
              <a:rPr lang="el-GR" sz="2200" dirty="0">
                <a:latin typeface="Book Antiqua" pitchFamily="18" charset="0"/>
              </a:rPr>
              <a:t>μην.)</a:t>
            </a:r>
          </a:p>
        </p:txBody>
      </p:sp>
      <p:pic>
        <p:nvPicPr>
          <p:cNvPr id="1026" name="Picture 2" descr="C:\Users\spapad\Desktop\ENDOLEAK\ΛΑΠΑΡ ΦΟΤΟ.png"/>
          <p:cNvPicPr>
            <a:picLocks noChangeAspect="1" noChangeArrowheads="1"/>
          </p:cNvPicPr>
          <p:nvPr/>
        </p:nvPicPr>
        <p:blipFill>
          <a:blip r:embed="rId2" cstate="print"/>
          <a:srcRect/>
          <a:stretch>
            <a:fillRect/>
          </a:stretch>
        </p:blipFill>
        <p:spPr bwMode="auto">
          <a:xfrm>
            <a:off x="2339752" y="0"/>
            <a:ext cx="4516239" cy="1573301"/>
          </a:xfrm>
          <a:prstGeom prst="rect">
            <a:avLst/>
          </a:prstGeom>
          <a:noFill/>
          <a:ln>
            <a:solidFill>
              <a:srgbClr val="FF0000"/>
            </a:solidFill>
          </a:ln>
        </p:spPr>
      </p:pic>
      <p:sp>
        <p:nvSpPr>
          <p:cNvPr id="4" name="4 - Ορθογώνιο">
            <a:extLst>
              <a:ext uri="{FF2B5EF4-FFF2-40B4-BE49-F238E27FC236}">
                <a16:creationId xmlns:a16="http://schemas.microsoft.com/office/drawing/2014/main" xmlns="" id="{1145DC7F-B1A3-6290-518D-C2CB1555E4EE}"/>
              </a:ext>
            </a:extLst>
          </p:cNvPr>
          <p:cNvSpPr/>
          <p:nvPr/>
        </p:nvSpPr>
        <p:spPr>
          <a:xfrm>
            <a:off x="1588" y="4320035"/>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dirty="0">
                <a:solidFill>
                  <a:srgbClr val="212121"/>
                </a:solidFill>
                <a:effectLst/>
                <a:latin typeface="BlinkMacSystemFont"/>
              </a:rPr>
              <a:t>Roditis K, </a:t>
            </a:r>
            <a:r>
              <a:rPr lang="en-US" sz="1000" b="0" i="0" dirty="0" err="1">
                <a:solidFill>
                  <a:srgbClr val="212121"/>
                </a:solidFill>
                <a:effectLst/>
                <a:latin typeface="BlinkMacSystemFont"/>
              </a:rPr>
              <a:t>Tsiantoula</a:t>
            </a:r>
            <a:r>
              <a:rPr lang="en-US" sz="1000" b="0" i="0" dirty="0">
                <a:solidFill>
                  <a:srgbClr val="212121"/>
                </a:solidFill>
                <a:effectLst/>
                <a:latin typeface="BlinkMacSystemFont"/>
              </a:rPr>
              <a:t> P, Giannakopoulos NN, Antoniou A, Papaioannou V, </a:t>
            </a:r>
            <a:r>
              <a:rPr lang="en-US" sz="1000" b="0" i="0" dirty="0" err="1">
                <a:solidFill>
                  <a:srgbClr val="212121"/>
                </a:solidFill>
                <a:effectLst/>
                <a:latin typeface="BlinkMacSystemFont"/>
              </a:rPr>
              <a:t>Tzamtzidou</a:t>
            </a:r>
            <a:r>
              <a:rPr lang="en-US" sz="1000" b="0" i="0" dirty="0">
                <a:solidFill>
                  <a:srgbClr val="212121"/>
                </a:solidFill>
                <a:effectLst/>
                <a:latin typeface="BlinkMacSystemFont"/>
              </a:rPr>
              <a:t> S, Manou D, Seretis KG, Papas TT, </a:t>
            </a:r>
            <a:r>
              <a:rPr lang="en-US" sz="1000" b="0" i="0" dirty="0" err="1">
                <a:solidFill>
                  <a:srgbClr val="212121"/>
                </a:solidFill>
                <a:effectLst/>
                <a:latin typeface="BlinkMacSystemFont"/>
              </a:rPr>
              <a:t>Bessias</a:t>
            </a:r>
            <a:r>
              <a:rPr lang="en-US" sz="1000" b="0" i="0" dirty="0">
                <a:solidFill>
                  <a:srgbClr val="212121"/>
                </a:solidFill>
                <a:effectLst/>
                <a:latin typeface="BlinkMacSystemFont"/>
              </a:rPr>
              <a:t> N. Laparoscopic Ligation of the Inferior Mesenteric Artery: A Systematic Review of an Emerging Trend for Addressing Type II </a:t>
            </a:r>
            <a:r>
              <a:rPr lang="en-US" sz="1000" b="0" i="0" dirty="0" err="1">
                <a:solidFill>
                  <a:srgbClr val="212121"/>
                </a:solidFill>
                <a:effectLst/>
                <a:latin typeface="BlinkMacSystemFont"/>
              </a:rPr>
              <a:t>Endoleak</a:t>
            </a:r>
            <a:r>
              <a:rPr lang="en-US" sz="1000" b="0" i="0" dirty="0">
                <a:solidFill>
                  <a:srgbClr val="212121"/>
                </a:solidFill>
                <a:effectLst/>
                <a:latin typeface="BlinkMacSystemFont"/>
              </a:rPr>
              <a:t> Following Endovascular Aortic Aneurysm Repair. J Clin Med. 2024 Apr 27;13(9):2584.</a:t>
            </a:r>
            <a:endParaRPr lang="el-GR" sz="1000" dirty="0">
              <a:solidFill>
                <a:schemeClr val="tx1"/>
              </a:solidFill>
              <a:latin typeface="BlinkMacSystemFon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309D114-01FB-C958-01A3-E32C6FBD2F97}"/>
              </a:ext>
            </a:extLst>
          </p:cNvPr>
          <p:cNvSpPr>
            <a:spLocks noGrp="1"/>
          </p:cNvSpPr>
          <p:nvPr>
            <p:ph type="title"/>
          </p:nvPr>
        </p:nvSpPr>
        <p:spPr/>
        <p:txBody>
          <a:bodyPr/>
          <a:lstStyle/>
          <a:p>
            <a:endParaRPr lang="en-US"/>
          </a:p>
        </p:txBody>
      </p:sp>
      <p:pic>
        <p:nvPicPr>
          <p:cNvPr id="5" name="Θέση περιεχομένου 4" descr="Εικόνα που περιέχει φαγητό, Ζωικό λίπος, σάρκα, κρέας&#10;&#10;Το περιεχόμενο που δημιουργείται από τεχνολογία AI ενδέχεται να είναι εσφαλμένο.">
            <a:extLst>
              <a:ext uri="{FF2B5EF4-FFF2-40B4-BE49-F238E27FC236}">
                <a16:creationId xmlns:a16="http://schemas.microsoft.com/office/drawing/2014/main" xmlns="" id="{EF808B41-D96F-94FF-9748-B52B2599A04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95" y="15408"/>
            <a:ext cx="3807004" cy="5128092"/>
          </a:xfrm>
          <a:ln>
            <a:solidFill>
              <a:srgbClr val="00B050"/>
            </a:solidFill>
          </a:ln>
        </p:spPr>
      </p:pic>
      <p:sp>
        <p:nvSpPr>
          <p:cNvPr id="6" name="TextBox 5">
            <a:extLst>
              <a:ext uri="{FF2B5EF4-FFF2-40B4-BE49-F238E27FC236}">
                <a16:creationId xmlns:a16="http://schemas.microsoft.com/office/drawing/2014/main" xmlns="" id="{32D50658-DFFA-932F-000E-38057E9802AC}"/>
              </a:ext>
            </a:extLst>
          </p:cNvPr>
          <p:cNvSpPr txBox="1"/>
          <p:nvPr/>
        </p:nvSpPr>
        <p:spPr>
          <a:xfrm>
            <a:off x="4427984" y="483518"/>
            <a:ext cx="3807004" cy="523220"/>
          </a:xfrm>
          <a:prstGeom prst="rect">
            <a:avLst/>
          </a:prstGeom>
          <a:noFill/>
          <a:ln w="19050">
            <a:solidFill>
              <a:schemeClr val="tx1"/>
            </a:solidFill>
          </a:ln>
        </p:spPr>
        <p:txBody>
          <a:bodyPr wrap="square" rtlCol="0">
            <a:spAutoFit/>
          </a:bodyPr>
          <a:lstStyle/>
          <a:p>
            <a:r>
              <a:rPr lang="el-GR" sz="2800" dirty="0" err="1">
                <a:solidFill>
                  <a:srgbClr val="FF0000"/>
                </a:solidFill>
              </a:rPr>
              <a:t>Ενδοανευρυσματοραφή</a:t>
            </a:r>
            <a:endParaRPr lang="en-US" sz="2800" dirty="0">
              <a:solidFill>
                <a:srgbClr val="FF0000"/>
              </a:solidFill>
            </a:endParaRPr>
          </a:p>
        </p:txBody>
      </p:sp>
      <p:sp>
        <p:nvSpPr>
          <p:cNvPr id="7" name="TextBox 6">
            <a:extLst>
              <a:ext uri="{FF2B5EF4-FFF2-40B4-BE49-F238E27FC236}">
                <a16:creationId xmlns:a16="http://schemas.microsoft.com/office/drawing/2014/main" xmlns="" id="{04CCD017-C914-CBA2-AE59-C9DEA0F30484}"/>
              </a:ext>
            </a:extLst>
          </p:cNvPr>
          <p:cNvSpPr txBox="1"/>
          <p:nvPr/>
        </p:nvSpPr>
        <p:spPr>
          <a:xfrm>
            <a:off x="4170784" y="1563638"/>
            <a:ext cx="4546847" cy="954107"/>
          </a:xfrm>
          <a:prstGeom prst="rect">
            <a:avLst/>
          </a:prstGeom>
          <a:solidFill>
            <a:schemeClr val="accent3">
              <a:lumMod val="20000"/>
              <a:lumOff val="80000"/>
            </a:schemeClr>
          </a:solidFill>
          <a:ln w="19050">
            <a:solidFill>
              <a:srgbClr val="00B050"/>
            </a:solidFill>
          </a:ln>
        </p:spPr>
        <p:txBody>
          <a:bodyPr wrap="square" rtlCol="0">
            <a:spAutoFit/>
          </a:bodyPr>
          <a:lstStyle/>
          <a:p>
            <a:r>
              <a:rPr lang="en-US" sz="1400" b="0" i="0" dirty="0">
                <a:solidFill>
                  <a:srgbClr val="212121"/>
                </a:solidFill>
                <a:effectLst/>
                <a:latin typeface="BlinkMacSystemFont"/>
              </a:rPr>
              <a:t>Ozawa H</a:t>
            </a:r>
            <a:r>
              <a:rPr lang="el-GR" sz="1400" b="0" i="0" dirty="0">
                <a:solidFill>
                  <a:srgbClr val="212121"/>
                </a:solidFill>
                <a:effectLst/>
                <a:latin typeface="BlinkMacSystemFont"/>
              </a:rPr>
              <a:t> </a:t>
            </a:r>
            <a:r>
              <a:rPr lang="en-US" sz="1400" b="0" i="0" dirty="0">
                <a:solidFill>
                  <a:srgbClr val="212121"/>
                </a:solidFill>
                <a:effectLst/>
                <a:latin typeface="BlinkMacSystemFont"/>
              </a:rPr>
              <a:t>et al. Evolution of open </a:t>
            </a:r>
            <a:r>
              <a:rPr lang="en-US" sz="1400" b="0" i="0" dirty="0" err="1">
                <a:solidFill>
                  <a:srgbClr val="212121"/>
                </a:solidFill>
                <a:effectLst/>
                <a:latin typeface="BlinkMacSystemFont"/>
              </a:rPr>
              <a:t>aneurysmorrhaphy</a:t>
            </a:r>
            <a:r>
              <a:rPr lang="en-US" sz="1400" b="0" i="0" dirty="0">
                <a:solidFill>
                  <a:srgbClr val="212121"/>
                </a:solidFill>
                <a:effectLst/>
                <a:latin typeface="BlinkMacSystemFont"/>
              </a:rPr>
              <a:t> for management of sac expansion after endovascular repair of abdominal aortic aneurysms. J Vasc Surg. 2023 Mar;77(3):760-768. </a:t>
            </a:r>
            <a:endParaRPr lang="en-US" sz="1400" dirty="0"/>
          </a:p>
        </p:txBody>
      </p:sp>
    </p:spTree>
    <p:extLst>
      <p:ext uri="{BB962C8B-B14F-4D97-AF65-F5344CB8AC3E}">
        <p14:creationId xmlns:p14="http://schemas.microsoft.com/office/powerpoint/2010/main" xmlns="" val="1825307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C484070-FF5E-C5EE-7613-FE6808850B45}"/>
              </a:ext>
            </a:extLst>
          </p:cNvPr>
          <p:cNvSpPr>
            <a:spLocks noGrp="1"/>
          </p:cNvSpPr>
          <p:nvPr>
            <p:ph type="title"/>
          </p:nvPr>
        </p:nvSpPr>
        <p:spPr/>
        <p:txBody>
          <a:bodyPr/>
          <a:lstStyle/>
          <a:p>
            <a:endParaRPr lang="en-US"/>
          </a:p>
        </p:txBody>
      </p:sp>
      <p:pic>
        <p:nvPicPr>
          <p:cNvPr id="5" name="Θέση περιεχομένου 4" descr="Εικόνα που περιέχει μονοχρωματικό, ασπρόμαυρο, μονοχρωματική φωτογραφία, μαύρο&#10;&#10;Περιγραφή που δημιουργήθηκε αυτόματα">
            <a:extLst>
              <a:ext uri="{FF2B5EF4-FFF2-40B4-BE49-F238E27FC236}">
                <a16:creationId xmlns:a16="http://schemas.microsoft.com/office/drawing/2014/main" xmlns="" id="{BA9033A9-6AB1-7214-92DE-B0301E10D3EC}"/>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439" y="27690"/>
            <a:ext cx="3336425" cy="3197949"/>
          </a:xfrm>
          <a:ln w="19050">
            <a:solidFill>
              <a:srgbClr val="C00000"/>
            </a:solidFill>
          </a:ln>
        </p:spPr>
      </p:pic>
      <p:pic>
        <p:nvPicPr>
          <p:cNvPr id="9" name="Εικόνα 8" descr="Εικόνα που περιέχει ασπρόμαυρο, ύφαλος, μαύρο, μονοχρωματικό&#10;&#10;Περιγραφή που δημιουργήθηκε αυτόματα">
            <a:extLst>
              <a:ext uri="{FF2B5EF4-FFF2-40B4-BE49-F238E27FC236}">
                <a16:creationId xmlns:a16="http://schemas.microsoft.com/office/drawing/2014/main" xmlns="" id="{F1916785-C8FE-05E7-8F32-2FA39BE9C55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47864" y="1459250"/>
            <a:ext cx="2864226" cy="3685368"/>
          </a:xfrm>
          <a:prstGeom prst="rect">
            <a:avLst/>
          </a:prstGeom>
          <a:ln w="19050">
            <a:solidFill>
              <a:srgbClr val="C00000"/>
            </a:solidFill>
          </a:ln>
        </p:spPr>
      </p:pic>
      <p:pic>
        <p:nvPicPr>
          <p:cNvPr id="11" name="Εικόνα 10" descr="Εικόνα που περιέχει ζωγραφιά, σκίτσο/σχέδιο, κείμενο, παιδική τέχνη&#10;&#10;Περιγραφή που δημιουργήθηκε αυτόματα">
            <a:extLst>
              <a:ext uri="{FF2B5EF4-FFF2-40B4-BE49-F238E27FC236}">
                <a16:creationId xmlns:a16="http://schemas.microsoft.com/office/drawing/2014/main" xmlns="" id="{12281D4A-4739-D688-EC6E-9DCE9903AAF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28184" y="27690"/>
            <a:ext cx="2904377" cy="4691457"/>
          </a:xfrm>
          <a:prstGeom prst="rect">
            <a:avLst/>
          </a:prstGeom>
          <a:ln w="19050">
            <a:solidFill>
              <a:srgbClr val="C00000"/>
            </a:solidFill>
          </a:ln>
        </p:spPr>
      </p:pic>
      <p:sp>
        <p:nvSpPr>
          <p:cNvPr id="12" name="TextBox 11">
            <a:extLst>
              <a:ext uri="{FF2B5EF4-FFF2-40B4-BE49-F238E27FC236}">
                <a16:creationId xmlns:a16="http://schemas.microsoft.com/office/drawing/2014/main" xmlns="" id="{DBC24A47-927D-8101-8934-AACD3F53C77A}"/>
              </a:ext>
            </a:extLst>
          </p:cNvPr>
          <p:cNvSpPr txBox="1"/>
          <p:nvPr/>
        </p:nvSpPr>
        <p:spPr>
          <a:xfrm>
            <a:off x="107504" y="3579862"/>
            <a:ext cx="3096344" cy="923330"/>
          </a:xfrm>
          <a:prstGeom prst="rect">
            <a:avLst/>
          </a:prstGeom>
          <a:noFill/>
          <a:ln w="19050">
            <a:solidFill>
              <a:srgbClr val="C00000"/>
            </a:solidFill>
          </a:ln>
        </p:spPr>
        <p:txBody>
          <a:bodyPr wrap="square" rtlCol="0">
            <a:spAutoFit/>
          </a:bodyPr>
          <a:lstStyle/>
          <a:p>
            <a:r>
              <a:rPr lang="el-GR" b="1" dirty="0" err="1">
                <a:solidFill>
                  <a:srgbClr val="00B050"/>
                </a:solidFill>
                <a:latin typeface="Book Antiqua" panose="02040602050305030304" pitchFamily="18" charset="0"/>
              </a:rPr>
              <a:t>Επανελλειμμένες</a:t>
            </a:r>
            <a:r>
              <a:rPr lang="el-GR" b="1" dirty="0">
                <a:solidFill>
                  <a:srgbClr val="00B050"/>
                </a:solidFill>
                <a:latin typeface="Book Antiqua" panose="02040602050305030304" pitchFamily="18" charset="0"/>
              </a:rPr>
              <a:t> τύπου ΙΙ </a:t>
            </a:r>
            <a:r>
              <a:rPr lang="el-GR" b="1" dirty="0" err="1">
                <a:solidFill>
                  <a:srgbClr val="00B050"/>
                </a:solidFill>
                <a:latin typeface="Book Antiqua" panose="02040602050305030304" pitchFamily="18" charset="0"/>
              </a:rPr>
              <a:t>ενδοδιαφυγές</a:t>
            </a:r>
            <a:r>
              <a:rPr lang="el-GR" b="1" dirty="0">
                <a:solidFill>
                  <a:srgbClr val="00B050"/>
                </a:solidFill>
                <a:latin typeface="Book Antiqua" panose="02040602050305030304" pitchFamily="18" charset="0"/>
              </a:rPr>
              <a:t> – αύξηση σάκου (5,5 σε 8,5</a:t>
            </a:r>
            <a:r>
              <a:rPr lang="en-US" b="1" dirty="0">
                <a:solidFill>
                  <a:srgbClr val="00B050"/>
                </a:solidFill>
                <a:latin typeface="Book Antiqua" panose="02040602050305030304" pitchFamily="18" charset="0"/>
              </a:rPr>
              <a:t>cm)</a:t>
            </a:r>
          </a:p>
        </p:txBody>
      </p:sp>
      <p:sp>
        <p:nvSpPr>
          <p:cNvPr id="3" name="TextBox 7">
            <a:extLst>
              <a:ext uri="{FF2B5EF4-FFF2-40B4-BE49-F238E27FC236}">
                <a16:creationId xmlns:a16="http://schemas.microsoft.com/office/drawing/2014/main" xmlns="" id="{F5275466-50A3-00A2-5356-6D97A5197074}"/>
              </a:ext>
            </a:extLst>
          </p:cNvPr>
          <p:cNvSpPr txBox="1"/>
          <p:nvPr/>
        </p:nvSpPr>
        <p:spPr>
          <a:xfrm flipH="1">
            <a:off x="-18222" y="4718829"/>
            <a:ext cx="989821" cy="400110"/>
          </a:xfrm>
          <a:prstGeom prst="rect">
            <a:avLst/>
          </a:prstGeom>
          <a:no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
        <p:nvSpPr>
          <p:cNvPr id="8" name="7 - Ορθογώνιο"/>
          <p:cNvSpPr/>
          <p:nvPr/>
        </p:nvSpPr>
        <p:spPr>
          <a:xfrm>
            <a:off x="3419872" y="123478"/>
            <a:ext cx="2736304" cy="1200329"/>
          </a:xfrm>
          <a:prstGeom prst="rect">
            <a:avLst/>
          </a:prstGeom>
          <a:solidFill>
            <a:schemeClr val="accent3">
              <a:lumMod val="40000"/>
              <a:lumOff val="60000"/>
            </a:schemeClr>
          </a:solidFill>
          <a:ln w="19050">
            <a:solidFill>
              <a:srgbClr val="C00000"/>
            </a:solidFill>
          </a:ln>
        </p:spPr>
        <p:txBody>
          <a:bodyPr wrap="square">
            <a:spAutoFit/>
          </a:bodyPr>
          <a:lstStyle/>
          <a:p>
            <a:r>
              <a:rPr lang="el-GR" b="1" dirty="0">
                <a:solidFill>
                  <a:srgbClr val="C00000"/>
                </a:solidFill>
                <a:latin typeface="Book Antiqua" pitchFamily="18" charset="0"/>
              </a:rPr>
              <a:t>Αφαίρεση του </a:t>
            </a:r>
            <a:r>
              <a:rPr lang="el-GR" b="1" dirty="0" err="1">
                <a:solidFill>
                  <a:srgbClr val="C00000"/>
                </a:solidFill>
                <a:latin typeface="Book Antiqua" pitchFamily="18" charset="0"/>
              </a:rPr>
              <a:t>ενδομοσχεύματος</a:t>
            </a:r>
            <a:endParaRPr lang="el-GR" b="1" dirty="0">
              <a:solidFill>
                <a:srgbClr val="C00000"/>
              </a:solidFill>
              <a:latin typeface="Book Antiqua" pitchFamily="18" charset="0"/>
            </a:endParaRPr>
          </a:p>
          <a:p>
            <a:r>
              <a:rPr lang="el-GR" b="1" dirty="0">
                <a:solidFill>
                  <a:srgbClr val="C00000"/>
                </a:solidFill>
                <a:latin typeface="Book Antiqua" pitchFamily="18" charset="0"/>
              </a:rPr>
              <a:t> και αντικατάσταση του </a:t>
            </a:r>
          </a:p>
          <a:p>
            <a:r>
              <a:rPr lang="el-GR" b="1" dirty="0">
                <a:solidFill>
                  <a:srgbClr val="C00000"/>
                </a:solidFill>
                <a:latin typeface="Book Antiqua" pitchFamily="18" charset="0"/>
              </a:rPr>
              <a:t>με κλασικό μόσχευμα</a:t>
            </a:r>
          </a:p>
        </p:txBody>
      </p:sp>
    </p:spTree>
    <p:extLst>
      <p:ext uri="{BB962C8B-B14F-4D97-AF65-F5344CB8AC3E}">
        <p14:creationId xmlns:p14="http://schemas.microsoft.com/office/powerpoint/2010/main" xmlns="" val="1453175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άρκα, ιατρικό, εσωτερικός χώρος, κόκκινο&#10;&#10;Περιγραφή που δημιουργήθηκε αυτόματα">
            <a:extLst>
              <a:ext uri="{FF2B5EF4-FFF2-40B4-BE49-F238E27FC236}">
                <a16:creationId xmlns:a16="http://schemas.microsoft.com/office/drawing/2014/main" xmlns="" id="{1277B6FE-E5D8-55DF-EC4E-254BAD30BF21}"/>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6611" b="6180"/>
          <a:stretch/>
        </p:blipFill>
        <p:spPr>
          <a:xfrm>
            <a:off x="5436095" y="3021364"/>
            <a:ext cx="3742827" cy="2105341"/>
          </a:xfrm>
          <a:noFill/>
          <a:ln w="19050">
            <a:solidFill>
              <a:schemeClr val="tx1"/>
            </a:solidFill>
          </a:ln>
        </p:spPr>
      </p:pic>
      <p:pic>
        <p:nvPicPr>
          <p:cNvPr id="7" name="Εικόνα 6" descr="Εικόνα που περιέχει σάρκα, ιατρικός εξοπλισμός, ιατρικό, εσωτερικός χώρος&#10;&#10;Περιγραφή που δημιουργήθηκε αυτόματα">
            <a:extLst>
              <a:ext uri="{FF2B5EF4-FFF2-40B4-BE49-F238E27FC236}">
                <a16:creationId xmlns:a16="http://schemas.microsoft.com/office/drawing/2014/main" xmlns="" id="{01E2B827-1C2F-AD1E-37A7-4932E248AC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39485" y="-20348"/>
            <a:ext cx="2123729" cy="3358627"/>
          </a:xfrm>
          <a:prstGeom prst="rect">
            <a:avLst/>
          </a:prstGeom>
          <a:ln w="19050">
            <a:solidFill>
              <a:srgbClr val="C00000"/>
            </a:solidFill>
          </a:ln>
        </p:spPr>
      </p:pic>
      <p:pic>
        <p:nvPicPr>
          <p:cNvPr id="9" name="Εικόνα 8" descr="Εικόνα που περιέχει σάρκα, άτομο, ιατρικό, τραυματισμός&#10;&#10;Περιγραφή που δημιουργήθηκε αυτόματα">
            <a:extLst>
              <a:ext uri="{FF2B5EF4-FFF2-40B4-BE49-F238E27FC236}">
                <a16:creationId xmlns:a16="http://schemas.microsoft.com/office/drawing/2014/main" xmlns="" id="{14DBFD62-169C-CD5A-6395-271088213A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19659" y="-11060"/>
            <a:ext cx="3078800" cy="3015645"/>
          </a:xfrm>
          <a:prstGeom prst="rect">
            <a:avLst/>
          </a:prstGeom>
          <a:ln w="19050">
            <a:solidFill>
              <a:srgbClr val="C00000"/>
            </a:solidFill>
          </a:ln>
        </p:spPr>
      </p:pic>
      <p:pic>
        <p:nvPicPr>
          <p:cNvPr id="11" name="Εικόνα 10" descr="Εικόνα που περιέχει ιατρικός εξοπλισμός, σάρκα, ιατρικό, υγειονομική περίθαλψη&#10;&#10;Περιγραφή που δημιουργήθηκε αυτόματα">
            <a:extLst>
              <a:ext uri="{FF2B5EF4-FFF2-40B4-BE49-F238E27FC236}">
                <a16:creationId xmlns:a16="http://schemas.microsoft.com/office/drawing/2014/main" xmlns="" id="{163A40BC-D1CF-EDF5-5F2B-ABC1C3A9050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96" y="2718847"/>
            <a:ext cx="2476872" cy="2424653"/>
          </a:xfrm>
          <a:prstGeom prst="rect">
            <a:avLst/>
          </a:prstGeom>
          <a:ln w="19050">
            <a:solidFill>
              <a:srgbClr val="C00000"/>
            </a:solidFill>
          </a:ln>
        </p:spPr>
      </p:pic>
      <p:pic>
        <p:nvPicPr>
          <p:cNvPr id="13" name="Εικόνα 12" descr="Εικόνα που περιέχει σκηνή, ιατρικός εξοπλισμός, ιατρικό, σάρκα&#10;&#10;Περιγραφή που δημιουργήθηκε αυτόματα">
            <a:extLst>
              <a:ext uri="{FF2B5EF4-FFF2-40B4-BE49-F238E27FC236}">
                <a16:creationId xmlns:a16="http://schemas.microsoft.com/office/drawing/2014/main" xmlns="" id="{A63C8BEE-3548-52B8-F28D-B42EF2411D5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57295" y="2741683"/>
            <a:ext cx="3078800" cy="2401817"/>
          </a:xfrm>
          <a:prstGeom prst="rect">
            <a:avLst/>
          </a:prstGeom>
          <a:ln w="19050">
            <a:solidFill>
              <a:srgbClr val="C00000"/>
            </a:solidFill>
          </a:ln>
        </p:spPr>
      </p:pic>
      <p:pic>
        <p:nvPicPr>
          <p:cNvPr id="15" name="Εικόνα 14" descr="Εικόνα που περιέχει σάρκα, άτομο, ιατρικό, ιατρικός εξοπλισμός&#10;&#10;Περιγραφή που δημιουργήθηκε αυτόματα">
            <a:extLst>
              <a:ext uri="{FF2B5EF4-FFF2-40B4-BE49-F238E27FC236}">
                <a16:creationId xmlns:a16="http://schemas.microsoft.com/office/drawing/2014/main" xmlns="" id="{E6791A6D-1A45-BF6C-CCFC-3F79DCAE29A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32959" y="-16039"/>
            <a:ext cx="3059832" cy="2810576"/>
          </a:xfrm>
          <a:prstGeom prst="rect">
            <a:avLst/>
          </a:prstGeom>
          <a:ln w="19050">
            <a:solidFill>
              <a:srgbClr val="C00000"/>
            </a:solidFill>
          </a:ln>
        </p:spPr>
      </p:pic>
      <p:sp>
        <p:nvSpPr>
          <p:cNvPr id="16" name="TextBox 15">
            <a:extLst>
              <a:ext uri="{FF2B5EF4-FFF2-40B4-BE49-F238E27FC236}">
                <a16:creationId xmlns:a16="http://schemas.microsoft.com/office/drawing/2014/main" xmlns="" id="{61BF0268-1B26-4830-28B7-B146D7E271EC}"/>
              </a:ext>
            </a:extLst>
          </p:cNvPr>
          <p:cNvSpPr txBox="1"/>
          <p:nvPr/>
        </p:nvSpPr>
        <p:spPr>
          <a:xfrm>
            <a:off x="0" y="-20348"/>
            <a:ext cx="1828800" cy="707886"/>
          </a:xfrm>
          <a:prstGeom prst="rect">
            <a:avLst/>
          </a:prstGeom>
          <a:solidFill>
            <a:schemeClr val="bg2"/>
          </a:solid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Ανοικτή από-</a:t>
            </a:r>
          </a:p>
          <a:p>
            <a:r>
              <a:rPr lang="el-GR" sz="2000" b="1" dirty="0">
                <a:solidFill>
                  <a:srgbClr val="00B050"/>
                </a:solidFill>
                <a:latin typeface="Book Antiqua" panose="02040602050305030304" pitchFamily="18" charset="0"/>
              </a:rPr>
              <a:t>κατάσταση</a:t>
            </a:r>
            <a:endParaRPr lang="en-US" sz="2000" b="1" dirty="0">
              <a:solidFill>
                <a:srgbClr val="00B050"/>
              </a:solidFill>
              <a:latin typeface="Book Antiqua" panose="02040602050305030304" pitchFamily="18" charset="0"/>
            </a:endParaRPr>
          </a:p>
        </p:txBody>
      </p:sp>
      <p:pic>
        <p:nvPicPr>
          <p:cNvPr id="17" name="Picture 2" descr="Surgeon Cartoon Images - Free Download on Freepik">
            <a:extLst>
              <a:ext uri="{FF2B5EF4-FFF2-40B4-BE49-F238E27FC236}">
                <a16:creationId xmlns:a16="http://schemas.microsoft.com/office/drawing/2014/main" xmlns="" id="{90FE233D-ADE3-F32E-8B3F-663F93EB0770}"/>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 y="701459"/>
            <a:ext cx="1222220" cy="1222220"/>
          </a:xfrm>
          <a:prstGeom prst="rect">
            <a:avLst/>
          </a:prstGeom>
          <a:noFill/>
          <a:ln w="19050">
            <a:solidFill>
              <a:srgbClr val="C00000"/>
            </a:solidFill>
          </a:ln>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xmlns="" id="{0B936EF2-9D8D-8149-DD63-49650E89E4C7}"/>
              </a:ext>
            </a:extLst>
          </p:cNvPr>
          <p:cNvSpPr txBox="1"/>
          <p:nvPr/>
        </p:nvSpPr>
        <p:spPr>
          <a:xfrm>
            <a:off x="-848" y="1965882"/>
            <a:ext cx="1226062" cy="707886"/>
          </a:xfrm>
          <a:prstGeom prst="rect">
            <a:avLst/>
          </a:prstGeom>
          <a:no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Μετά 7 έτη</a:t>
            </a:r>
            <a:endParaRPr lang="en-US" sz="2000" b="1" dirty="0">
              <a:solidFill>
                <a:srgbClr val="00B050"/>
              </a:solidFill>
              <a:latin typeface="Book Antiqua" panose="02040602050305030304" pitchFamily="18" charset="0"/>
            </a:endParaRPr>
          </a:p>
        </p:txBody>
      </p:sp>
      <p:sp>
        <p:nvSpPr>
          <p:cNvPr id="2" name="TextBox 7">
            <a:extLst>
              <a:ext uri="{FF2B5EF4-FFF2-40B4-BE49-F238E27FC236}">
                <a16:creationId xmlns:a16="http://schemas.microsoft.com/office/drawing/2014/main" xmlns="" id="{321BE2FA-409B-87F8-B343-7A953FA0E327}"/>
              </a:ext>
            </a:extLst>
          </p:cNvPr>
          <p:cNvSpPr txBox="1"/>
          <p:nvPr/>
        </p:nvSpPr>
        <p:spPr>
          <a:xfrm flipH="1">
            <a:off x="-848" y="4741602"/>
            <a:ext cx="1080120" cy="400110"/>
          </a:xfrm>
          <a:prstGeom prst="rect">
            <a:avLst/>
          </a:prstGeom>
          <a:solidFill>
            <a:schemeClr val="accent3">
              <a:lumMod val="20000"/>
              <a:lumOff val="80000"/>
            </a:schemeClr>
          </a:solid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extLst>
      <p:ext uri="{BB962C8B-B14F-4D97-AF65-F5344CB8AC3E}">
        <p14:creationId xmlns:p14="http://schemas.microsoft.com/office/powerpoint/2010/main" xmlns="" val="505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8" name="Picture 4" descr="C:\Users\spapad\Desktop\ENDOLEAK\ΠΑΝΤΑΖΗΣ ΜΕΤΕΓΧ.png"/>
          <p:cNvPicPr>
            <a:picLocks noChangeAspect="1" noChangeArrowheads="1"/>
          </p:cNvPicPr>
          <p:nvPr/>
        </p:nvPicPr>
        <p:blipFill>
          <a:blip r:embed="rId2" cstate="print"/>
          <a:srcRect/>
          <a:stretch>
            <a:fillRect/>
          </a:stretch>
        </p:blipFill>
        <p:spPr bwMode="auto">
          <a:xfrm>
            <a:off x="2511852" y="0"/>
            <a:ext cx="3572316" cy="5143500"/>
          </a:xfrm>
          <a:prstGeom prst="rect">
            <a:avLst/>
          </a:prstGeom>
          <a:noFill/>
          <a:ln>
            <a:solidFill>
              <a:srgbClr val="C00000"/>
            </a:solidFill>
          </a:ln>
        </p:spPr>
      </p:pic>
      <p:sp>
        <p:nvSpPr>
          <p:cNvPr id="6" name="TextBox 15">
            <a:extLst>
              <a:ext uri="{FF2B5EF4-FFF2-40B4-BE49-F238E27FC236}">
                <a16:creationId xmlns:a16="http://schemas.microsoft.com/office/drawing/2014/main" xmlns="" id="{61BF0268-1B26-4830-28B7-B146D7E271EC}"/>
              </a:ext>
            </a:extLst>
          </p:cNvPr>
          <p:cNvSpPr txBox="1"/>
          <p:nvPr/>
        </p:nvSpPr>
        <p:spPr>
          <a:xfrm>
            <a:off x="0" y="771550"/>
            <a:ext cx="1828800" cy="720080"/>
          </a:xfrm>
          <a:prstGeom prst="rect">
            <a:avLst/>
          </a:prstGeom>
          <a:solidFill>
            <a:schemeClr val="bg2"/>
          </a:solid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Ανοικτή από-</a:t>
            </a:r>
          </a:p>
          <a:p>
            <a:r>
              <a:rPr lang="el-GR" sz="2000" b="1" dirty="0">
                <a:solidFill>
                  <a:srgbClr val="00B050"/>
                </a:solidFill>
                <a:latin typeface="Book Antiqua" panose="02040602050305030304" pitchFamily="18" charset="0"/>
              </a:rPr>
              <a:t>κατάσταση</a:t>
            </a:r>
            <a:endParaRPr lang="en-US" sz="2000" b="1" dirty="0">
              <a:solidFill>
                <a:srgbClr val="00B050"/>
              </a:solidFill>
              <a:latin typeface="Book Antiqua" panose="02040602050305030304" pitchFamily="18" charset="0"/>
            </a:endParaRPr>
          </a:p>
        </p:txBody>
      </p:sp>
      <p:pic>
        <p:nvPicPr>
          <p:cNvPr id="7" name="Picture 2" descr="Surgeon Cartoon Images - Free Download on Freepik">
            <a:extLst>
              <a:ext uri="{FF2B5EF4-FFF2-40B4-BE49-F238E27FC236}">
                <a16:creationId xmlns:a16="http://schemas.microsoft.com/office/drawing/2014/main" xmlns="" id="{90FE233D-ADE3-F32E-8B3F-663F93EB077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63638"/>
            <a:ext cx="1222220" cy="1222220"/>
          </a:xfrm>
          <a:prstGeom prst="rect">
            <a:avLst/>
          </a:prstGeom>
          <a:noFill/>
          <a:ln w="19050">
            <a:solidFill>
              <a:srgbClr val="C00000"/>
            </a:solidFill>
          </a:ln>
          <a:extLst>
            <a:ext uri="{909E8E84-426E-40DD-AFC4-6F175D3DCCD1}">
              <a14:hiddenFill xmlns:a14="http://schemas.microsoft.com/office/drawing/2010/main" xmlns="">
                <a:solidFill>
                  <a:srgbClr val="FFFFFF"/>
                </a:solidFill>
              </a14:hiddenFill>
            </a:ext>
          </a:extLst>
        </p:spPr>
      </p:pic>
      <p:sp>
        <p:nvSpPr>
          <p:cNvPr id="8" name="TextBox 17">
            <a:extLst>
              <a:ext uri="{FF2B5EF4-FFF2-40B4-BE49-F238E27FC236}">
                <a16:creationId xmlns:a16="http://schemas.microsoft.com/office/drawing/2014/main" xmlns="" id="{0B936EF2-9D8D-8149-DD63-49650E89E4C7}"/>
              </a:ext>
            </a:extLst>
          </p:cNvPr>
          <p:cNvSpPr txBox="1"/>
          <p:nvPr/>
        </p:nvSpPr>
        <p:spPr>
          <a:xfrm>
            <a:off x="0" y="0"/>
            <a:ext cx="1835696" cy="707886"/>
          </a:xfrm>
          <a:prstGeom prst="rect">
            <a:avLst/>
          </a:prstGeom>
          <a:no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1 έτος μετά από</a:t>
            </a:r>
            <a:endParaRPr lang="en-US" sz="2000" b="1" dirty="0">
              <a:solidFill>
                <a:srgbClr val="00B050"/>
              </a:solidFill>
              <a:latin typeface="Book Antiqua" panose="02040602050305030304" pitchFamily="18" charset="0"/>
            </a:endParaRPr>
          </a:p>
        </p:txBody>
      </p:sp>
      <p:sp>
        <p:nvSpPr>
          <p:cNvPr id="9" name="TextBox 7">
            <a:extLst>
              <a:ext uri="{FF2B5EF4-FFF2-40B4-BE49-F238E27FC236}">
                <a16:creationId xmlns:a16="http://schemas.microsoft.com/office/drawing/2014/main" xmlns="" id="{321BE2FA-409B-87F8-B343-7A953FA0E327}"/>
              </a:ext>
            </a:extLst>
          </p:cNvPr>
          <p:cNvSpPr txBox="1"/>
          <p:nvPr/>
        </p:nvSpPr>
        <p:spPr>
          <a:xfrm flipH="1">
            <a:off x="-848" y="4741602"/>
            <a:ext cx="1080120" cy="400110"/>
          </a:xfrm>
          <a:prstGeom prst="rect">
            <a:avLst/>
          </a:prstGeom>
          <a:solidFill>
            <a:schemeClr val="accent3">
              <a:lumMod val="20000"/>
              <a:lumOff val="80000"/>
            </a:schemeClr>
          </a:solid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pic>
        <p:nvPicPr>
          <p:cNvPr id="1030" name="Picture 6" descr="C:\Users\spapad\Desktop\ENDOLEAK\ΠΑΝΤΑΖ ΜΕΤΕΓΧ 2.png"/>
          <p:cNvPicPr>
            <a:picLocks noChangeAspect="1" noChangeArrowheads="1"/>
          </p:cNvPicPr>
          <p:nvPr/>
        </p:nvPicPr>
        <p:blipFill>
          <a:blip r:embed="rId4" cstate="print"/>
          <a:srcRect/>
          <a:stretch>
            <a:fillRect/>
          </a:stretch>
        </p:blipFill>
        <p:spPr bwMode="auto">
          <a:xfrm>
            <a:off x="6084168" y="339502"/>
            <a:ext cx="3059832" cy="3914101"/>
          </a:xfrm>
          <a:prstGeom prst="rect">
            <a:avLst/>
          </a:prstGeom>
          <a:noFill/>
          <a:ln>
            <a:solidFill>
              <a:srgbClr val="C0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a:solidFill>
                  <a:srgbClr val="C00000"/>
                </a:solidFill>
                <a:latin typeface="Book Antiqua" pitchFamily="18" charset="0"/>
              </a:rPr>
              <a:t>VASA VASORUM </a:t>
            </a:r>
            <a:r>
              <a:rPr lang="el-GR" sz="3600" b="1" dirty="0">
                <a:solidFill>
                  <a:srgbClr val="C00000"/>
                </a:solidFill>
                <a:latin typeface="Book Antiqua" pitchFamily="18" charset="0"/>
              </a:rPr>
              <a:t>?</a:t>
            </a:r>
          </a:p>
        </p:txBody>
      </p:sp>
      <p:sp>
        <p:nvSpPr>
          <p:cNvPr id="3" name="2 - Θέση περιεχομένου"/>
          <p:cNvSpPr>
            <a:spLocks noGrp="1"/>
          </p:cNvSpPr>
          <p:nvPr>
            <p:ph idx="1"/>
          </p:nvPr>
        </p:nvSpPr>
        <p:spPr/>
        <p:txBody>
          <a:bodyPr/>
          <a:lstStyle/>
          <a:p>
            <a:endParaRPr lang="el-GR" dirty="0"/>
          </a:p>
        </p:txBody>
      </p:sp>
      <p:pic>
        <p:nvPicPr>
          <p:cNvPr id="1028" name="Picture 4" descr="C:\Users\spapad\Desktop\ENDOLEAK\KOKIN8.png"/>
          <p:cNvPicPr>
            <a:picLocks noChangeAspect="1" noChangeArrowheads="1"/>
          </p:cNvPicPr>
          <p:nvPr/>
        </p:nvPicPr>
        <p:blipFill>
          <a:blip r:embed="rId2" cstate="print"/>
          <a:srcRect/>
          <a:stretch>
            <a:fillRect/>
          </a:stretch>
        </p:blipFill>
        <p:spPr bwMode="auto">
          <a:xfrm>
            <a:off x="467544" y="1203598"/>
            <a:ext cx="5689840" cy="3384376"/>
          </a:xfrm>
          <a:prstGeom prst="rect">
            <a:avLst/>
          </a:prstGeom>
          <a:noFill/>
        </p:spPr>
      </p:pic>
      <p:pic>
        <p:nvPicPr>
          <p:cNvPr id="1032" name="Picture 8" descr="C:\Users\spapad\Desktop\ΚΟΚΚΙΝΗΣ\ΦΙΓ2.png"/>
          <p:cNvPicPr>
            <a:picLocks noChangeAspect="1" noChangeArrowheads="1"/>
          </p:cNvPicPr>
          <p:nvPr/>
        </p:nvPicPr>
        <p:blipFill>
          <a:blip r:embed="rId3" cstate="print"/>
          <a:srcRect/>
          <a:stretch>
            <a:fillRect/>
          </a:stretch>
        </p:blipFill>
        <p:spPr bwMode="auto">
          <a:xfrm>
            <a:off x="7452320" y="3048910"/>
            <a:ext cx="1691680" cy="1556346"/>
          </a:xfrm>
          <a:prstGeom prst="rect">
            <a:avLst/>
          </a:prstGeom>
          <a:noFill/>
        </p:spPr>
      </p:pic>
      <p:sp>
        <p:nvSpPr>
          <p:cNvPr id="9" name="8 - Ορθογώνιο"/>
          <p:cNvSpPr/>
          <p:nvPr/>
        </p:nvSpPr>
        <p:spPr>
          <a:xfrm>
            <a:off x="6156176" y="1203598"/>
            <a:ext cx="2987824" cy="1200329"/>
          </a:xfrm>
          <a:prstGeom prst="rect">
            <a:avLst/>
          </a:prstGeom>
          <a:solidFill>
            <a:schemeClr val="accent3">
              <a:lumMod val="40000"/>
              <a:lumOff val="60000"/>
            </a:schemeClr>
          </a:solidFill>
          <a:ln w="19050">
            <a:solidFill>
              <a:srgbClr val="C00000"/>
            </a:solidFill>
          </a:ln>
        </p:spPr>
        <p:txBody>
          <a:bodyPr wrap="square">
            <a:spAutoFit/>
          </a:bodyPr>
          <a:lstStyle/>
          <a:p>
            <a:r>
              <a:rPr lang="el-GR" b="1" dirty="0">
                <a:solidFill>
                  <a:srgbClr val="C00000"/>
                </a:solidFill>
                <a:latin typeface="Book Antiqua" pitchFamily="18" charset="0"/>
              </a:rPr>
              <a:t>Αφαίρεση του </a:t>
            </a:r>
            <a:r>
              <a:rPr lang="el-GR" b="1" dirty="0" err="1">
                <a:solidFill>
                  <a:srgbClr val="C00000"/>
                </a:solidFill>
                <a:latin typeface="Book Antiqua" pitchFamily="18" charset="0"/>
              </a:rPr>
              <a:t>ενδομοσχεύματος</a:t>
            </a:r>
            <a:endParaRPr lang="el-GR" b="1" dirty="0">
              <a:solidFill>
                <a:srgbClr val="C00000"/>
              </a:solidFill>
              <a:latin typeface="Book Antiqua" pitchFamily="18" charset="0"/>
            </a:endParaRPr>
          </a:p>
          <a:p>
            <a:r>
              <a:rPr lang="el-GR" b="1" dirty="0">
                <a:solidFill>
                  <a:srgbClr val="C00000"/>
                </a:solidFill>
                <a:latin typeface="Book Antiqua" pitchFamily="18" charset="0"/>
              </a:rPr>
              <a:t> και αντικατάσταση του </a:t>
            </a:r>
          </a:p>
          <a:p>
            <a:r>
              <a:rPr lang="el-GR" b="1" dirty="0">
                <a:solidFill>
                  <a:srgbClr val="C00000"/>
                </a:solidFill>
                <a:latin typeface="Book Antiqua" pitchFamily="18" charset="0"/>
              </a:rPr>
              <a:t>με κλασικό μόσχευμα</a:t>
            </a:r>
          </a:p>
        </p:txBody>
      </p:sp>
      <p:pic>
        <p:nvPicPr>
          <p:cNvPr id="10" name="Picture 6" descr="C:\Users\spapad\Desktop\ΚΟΚΚΙΝΗΣ\ΦΙΓ1.png"/>
          <p:cNvPicPr>
            <a:picLocks noChangeAspect="1" noChangeArrowheads="1"/>
          </p:cNvPicPr>
          <p:nvPr/>
        </p:nvPicPr>
        <p:blipFill>
          <a:blip r:embed="rId4" cstate="print"/>
          <a:srcRect/>
          <a:stretch>
            <a:fillRect/>
          </a:stretch>
        </p:blipFill>
        <p:spPr bwMode="auto">
          <a:xfrm>
            <a:off x="6156176" y="2427734"/>
            <a:ext cx="1658646" cy="1584176"/>
          </a:xfrm>
          <a:prstGeom prst="rect">
            <a:avLst/>
          </a:prstGeom>
          <a:noFill/>
        </p:spPr>
      </p:pic>
      <p:sp>
        <p:nvSpPr>
          <p:cNvPr id="11" name="10 - TextBox"/>
          <p:cNvSpPr txBox="1"/>
          <p:nvPr/>
        </p:nvSpPr>
        <p:spPr>
          <a:xfrm>
            <a:off x="6405705" y="4113769"/>
            <a:ext cx="864096" cy="369332"/>
          </a:xfrm>
          <a:prstGeom prst="rect">
            <a:avLst/>
          </a:prstGeom>
          <a:noFill/>
          <a:ln>
            <a:solidFill>
              <a:srgbClr val="00B050"/>
            </a:solidFill>
          </a:ln>
        </p:spPr>
        <p:txBody>
          <a:bodyPr wrap="square" rtlCol="0">
            <a:spAutoFit/>
          </a:bodyPr>
          <a:lstStyle/>
          <a:p>
            <a:r>
              <a:rPr lang="el-GR" b="1" dirty="0">
                <a:solidFill>
                  <a:srgbClr val="00B050"/>
                </a:solidFill>
              </a:rPr>
              <a:t>8,5</a:t>
            </a:r>
            <a:r>
              <a:rPr lang="en-US" b="1" dirty="0">
                <a:solidFill>
                  <a:srgbClr val="00B050"/>
                </a:solidFill>
              </a:rPr>
              <a:t>cm</a:t>
            </a:r>
            <a:endParaRPr lang="el-GR" b="1" dirty="0">
              <a:solidFill>
                <a:srgbClr val="00B050"/>
              </a:solidFill>
            </a:endParaRPr>
          </a:p>
        </p:txBody>
      </p:sp>
      <p:pic>
        <p:nvPicPr>
          <p:cNvPr id="1034" name="Picture 10" descr="C:\Users\spapad\Desktop\ENDOLEAK\ΑΝΘΡΩΠΑΚΙ.png"/>
          <p:cNvPicPr>
            <a:picLocks noChangeAspect="1" noChangeArrowheads="1"/>
          </p:cNvPicPr>
          <p:nvPr/>
        </p:nvPicPr>
        <p:blipFill>
          <a:blip r:embed="rId5" cstate="print"/>
          <a:srcRect/>
          <a:stretch>
            <a:fillRect/>
          </a:stretch>
        </p:blipFill>
        <p:spPr bwMode="auto">
          <a:xfrm>
            <a:off x="8172400" y="2427734"/>
            <a:ext cx="397637" cy="576064"/>
          </a:xfrm>
          <a:prstGeom prst="rect">
            <a:avLst/>
          </a:prstGeom>
          <a:noFill/>
        </p:spPr>
      </p:pic>
      <p:cxnSp>
        <p:nvCxnSpPr>
          <p:cNvPr id="14" name="13 - Ευθύγραμμο βέλος σύνδεσης"/>
          <p:cNvCxnSpPr/>
          <p:nvPr/>
        </p:nvCxnSpPr>
        <p:spPr>
          <a:xfrm>
            <a:off x="611560" y="3723878"/>
            <a:ext cx="576064" cy="21602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a:off x="1907704" y="1491630"/>
            <a:ext cx="576064" cy="21602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a:off x="898027" y="1384075"/>
            <a:ext cx="576064" cy="21602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5653291-C4ED-DFAF-C579-B78AD4A8EE5D}"/>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Τύποι</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C4F0B29C-D320-951E-C1B4-828C9DD79375}"/>
              </a:ext>
            </a:extLst>
          </p:cNvPr>
          <p:cNvSpPr>
            <a:spLocks noGrp="1"/>
          </p:cNvSpPr>
          <p:nvPr>
            <p:ph idx="1"/>
          </p:nvPr>
        </p:nvSpPr>
        <p:spPr/>
        <p:txBody>
          <a:bodyPr>
            <a:normAutofit/>
          </a:bodyPr>
          <a:lstStyle/>
          <a:p>
            <a:r>
              <a:rPr lang="el-GR" sz="2000" u="sng" dirty="0">
                <a:latin typeface="Book Antiqua" panose="02040602050305030304" pitchFamily="18" charset="0"/>
              </a:rPr>
              <a:t>Τυπική</a:t>
            </a:r>
            <a:r>
              <a:rPr lang="el-GR" sz="2000" dirty="0">
                <a:latin typeface="Book Antiqua" panose="02040602050305030304" pitchFamily="18" charset="0"/>
              </a:rPr>
              <a:t> (</a:t>
            </a:r>
            <a:r>
              <a:rPr lang="en-US" sz="2000" dirty="0">
                <a:latin typeface="Book Antiqua" panose="02040602050305030304" pitchFamily="18" charset="0"/>
              </a:rPr>
              <a:t>Conventional): </a:t>
            </a:r>
            <a:endParaRPr lang="el-GR" sz="2000" dirty="0">
              <a:latin typeface="Book Antiqua" panose="02040602050305030304" pitchFamily="18" charset="0"/>
            </a:endParaRPr>
          </a:p>
          <a:p>
            <a:pPr lvl="1"/>
            <a:r>
              <a:rPr lang="el-GR" sz="1600" dirty="0">
                <a:latin typeface="Book Antiqua" panose="02040602050305030304" pitchFamily="18" charset="0"/>
              </a:rPr>
              <a:t>Σαφή όρια, σαφής σύνδεση με </a:t>
            </a:r>
            <a:r>
              <a:rPr lang="el-GR" sz="1600" dirty="0" err="1">
                <a:latin typeface="Book Antiqua" panose="02040602050305030304" pitchFamily="18" charset="0"/>
              </a:rPr>
              <a:t>τροφοφόρο</a:t>
            </a:r>
            <a:r>
              <a:rPr lang="el-GR" sz="1600" dirty="0">
                <a:latin typeface="Book Antiqua" panose="02040602050305030304" pitchFamily="18" charset="0"/>
              </a:rPr>
              <a:t> αγγείο</a:t>
            </a:r>
            <a:endParaRPr lang="en-US" sz="1600" dirty="0">
              <a:latin typeface="Book Antiqua" panose="02040602050305030304" pitchFamily="18" charset="0"/>
            </a:endParaRPr>
          </a:p>
          <a:p>
            <a:r>
              <a:rPr lang="el-GR" sz="2000" u="sng" dirty="0">
                <a:latin typeface="Book Antiqua" panose="02040602050305030304" pitchFamily="18" charset="0"/>
              </a:rPr>
              <a:t>Άτυπη</a:t>
            </a:r>
            <a:r>
              <a:rPr lang="el-GR" sz="2000" dirty="0">
                <a:latin typeface="Book Antiqua" panose="02040602050305030304" pitchFamily="18" charset="0"/>
              </a:rPr>
              <a:t> (</a:t>
            </a:r>
            <a:r>
              <a:rPr lang="en-US" sz="2000" dirty="0">
                <a:latin typeface="Book Antiqua" panose="02040602050305030304" pitchFamily="18" charset="0"/>
              </a:rPr>
              <a:t>Atypical, Unsharp or blurred T2EL delineation, Moyamoya </a:t>
            </a:r>
            <a:r>
              <a:rPr lang="el-GR" sz="2000" dirty="0" err="1">
                <a:latin typeface="Book Antiqua" panose="02040602050305030304" pitchFamily="18" charset="0"/>
              </a:rPr>
              <a:t>ενδοδιαφυγή</a:t>
            </a:r>
            <a:r>
              <a:rPr lang="en-US" sz="2000" dirty="0">
                <a:latin typeface="Book Antiqua" panose="02040602050305030304" pitchFamily="18" charset="0"/>
              </a:rPr>
              <a:t> </a:t>
            </a:r>
            <a:r>
              <a:rPr lang="el-GR" sz="2000" dirty="0">
                <a:latin typeface="Book Antiqua" panose="02040602050305030304" pitchFamily="18" charset="0"/>
              </a:rPr>
              <a:t>- </a:t>
            </a:r>
            <a:r>
              <a:rPr lang="en-US" sz="2000" dirty="0">
                <a:latin typeface="Book Antiqua" panose="02040602050305030304" pitchFamily="18" charset="0"/>
              </a:rPr>
              <a:t>multiple sac-feeding vessels including vasa vasorum</a:t>
            </a:r>
            <a:r>
              <a:rPr lang="el-GR" sz="2000" dirty="0">
                <a:latin typeface="Book Antiqua" panose="02040602050305030304" pitchFamily="18" charset="0"/>
              </a:rPr>
              <a:t>)</a:t>
            </a:r>
          </a:p>
          <a:p>
            <a:pPr lvl="1"/>
            <a:r>
              <a:rPr lang="el-GR" sz="1600" dirty="0">
                <a:latin typeface="Book Antiqua" panose="02040602050305030304" pitchFamily="18" charset="0"/>
              </a:rPr>
              <a:t>Ετερογενής σκιαγράφηση χωρίς σαφή σύνδεση με </a:t>
            </a:r>
            <a:r>
              <a:rPr lang="el-GR" sz="1600" dirty="0" err="1">
                <a:latin typeface="Book Antiqua" panose="02040602050305030304" pitchFamily="18" charset="0"/>
              </a:rPr>
              <a:t>τροφόρο</a:t>
            </a:r>
            <a:r>
              <a:rPr lang="el-GR" sz="1600" dirty="0">
                <a:latin typeface="Book Antiqua" panose="02040602050305030304" pitchFamily="18" charset="0"/>
              </a:rPr>
              <a:t> αγγείο</a:t>
            </a:r>
            <a:endParaRPr lang="en-US" sz="1600" dirty="0">
              <a:latin typeface="Book Antiqua" panose="02040602050305030304" pitchFamily="18" charset="0"/>
            </a:endParaRPr>
          </a:p>
        </p:txBody>
      </p:sp>
      <p:pic>
        <p:nvPicPr>
          <p:cNvPr id="5" name="Εικόνα 4" descr="Εικόνα που περιέχει ασπρόμαυρο, μονοχρωματικό, τέχνη&#10;&#10;Το περιεχόμενο που δημιουργείται από τεχνολογία AI ενδέχεται να είναι εσφαλμένο.">
            <a:extLst>
              <a:ext uri="{FF2B5EF4-FFF2-40B4-BE49-F238E27FC236}">
                <a16:creationId xmlns:a16="http://schemas.microsoft.com/office/drawing/2014/main" xmlns="" id="{ED6DD818-D2A1-3C6C-B6AE-24E5FF55BA7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23728" y="2960603"/>
            <a:ext cx="4665151" cy="1615536"/>
          </a:xfrm>
          <a:prstGeom prst="rect">
            <a:avLst/>
          </a:prstGeom>
          <a:ln w="28575">
            <a:solidFill>
              <a:srgbClr val="00B050"/>
            </a:solidFill>
          </a:ln>
        </p:spPr>
      </p:pic>
      <p:sp>
        <p:nvSpPr>
          <p:cNvPr id="6" name="4 - Ορθογώνιο">
            <a:extLst>
              <a:ext uri="{FF2B5EF4-FFF2-40B4-BE49-F238E27FC236}">
                <a16:creationId xmlns:a16="http://schemas.microsoft.com/office/drawing/2014/main" xmlns="" id="{36744F04-3573-5006-73A2-835A0F0E3265}"/>
              </a:ext>
            </a:extLst>
          </p:cNvPr>
          <p:cNvSpPr/>
          <p:nvPr/>
        </p:nvSpPr>
        <p:spPr>
          <a:xfrm>
            <a:off x="15490" y="4731545"/>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Takahashi M et al. Feasibility and Clinical Outcomes of </a:t>
            </a:r>
            <a:r>
              <a:rPr lang="en-US" sz="1000" dirty="0" err="1">
                <a:solidFill>
                  <a:schemeClr val="tx1"/>
                </a:solidFill>
              </a:rPr>
              <a:t>Vasa</a:t>
            </a:r>
            <a:r>
              <a:rPr lang="en-US" sz="1000" dirty="0">
                <a:solidFill>
                  <a:schemeClr val="tx1"/>
                </a:solidFill>
              </a:rPr>
              <a:t> </a:t>
            </a:r>
            <a:r>
              <a:rPr lang="en-US" sz="1000" dirty="0" err="1">
                <a:solidFill>
                  <a:schemeClr val="tx1"/>
                </a:solidFill>
              </a:rPr>
              <a:t>Vasorum</a:t>
            </a:r>
            <a:r>
              <a:rPr lang="en-US" sz="1000" dirty="0">
                <a:solidFill>
                  <a:schemeClr val="tx1"/>
                </a:solidFill>
              </a:rPr>
              <a:t> </a:t>
            </a:r>
            <a:r>
              <a:rPr lang="en-US" sz="1000" dirty="0" err="1">
                <a:solidFill>
                  <a:schemeClr val="tx1"/>
                </a:solidFill>
              </a:rPr>
              <a:t>Embolization</a:t>
            </a:r>
            <a:r>
              <a:rPr lang="en-US" sz="1000" dirty="0">
                <a:solidFill>
                  <a:schemeClr val="tx1"/>
                </a:solidFill>
              </a:rPr>
              <a:t> for Atypical Type 2 or Type 5 </a:t>
            </a:r>
            <a:r>
              <a:rPr lang="en-US" sz="1000" dirty="0" err="1">
                <a:solidFill>
                  <a:schemeClr val="tx1"/>
                </a:solidFill>
              </a:rPr>
              <a:t>Endoleaks</a:t>
            </a:r>
            <a:r>
              <a:rPr lang="en-US" sz="1000" dirty="0">
                <a:solidFill>
                  <a:schemeClr val="tx1"/>
                </a:solidFill>
              </a:rPr>
              <a:t> after Endovascular Aneurysm Repair. Ann </a:t>
            </a:r>
            <a:r>
              <a:rPr lang="en-US" sz="1000" dirty="0" err="1">
                <a:solidFill>
                  <a:schemeClr val="tx1"/>
                </a:solidFill>
              </a:rPr>
              <a:t>Vasc</a:t>
            </a:r>
            <a:r>
              <a:rPr lang="en-US" sz="1000" dirty="0">
                <a:solidFill>
                  <a:schemeClr val="tx1"/>
                </a:solidFill>
              </a:rPr>
              <a:t> Dis. 2024 Dec 25;17(4):389-395.</a:t>
            </a:r>
            <a:endParaRPr lang="el-GR" sz="1000" dirty="0">
              <a:solidFill>
                <a:schemeClr val="tx1"/>
              </a:solidFill>
              <a:latin typeface="BlinkMacSystemFont"/>
            </a:endParaRPr>
          </a:p>
        </p:txBody>
      </p:sp>
    </p:spTree>
    <p:extLst>
      <p:ext uri="{BB962C8B-B14F-4D97-AF65-F5344CB8AC3E}">
        <p14:creationId xmlns:p14="http://schemas.microsoft.com/office/powerpoint/2010/main" xmlns="" val="148708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2466" name="Picture 2" descr="C:\Users\spapad\Desktop\ENDOLEAK\ΚΟΚΙΝ ΧΕΙΡ 1.png"/>
          <p:cNvPicPr>
            <a:picLocks noChangeAspect="1" noChangeArrowheads="1"/>
          </p:cNvPicPr>
          <p:nvPr/>
        </p:nvPicPr>
        <p:blipFill>
          <a:blip r:embed="rId2" cstate="print"/>
          <a:srcRect/>
          <a:stretch>
            <a:fillRect/>
          </a:stretch>
        </p:blipFill>
        <p:spPr bwMode="auto">
          <a:xfrm>
            <a:off x="0" y="0"/>
            <a:ext cx="4584589" cy="1923678"/>
          </a:xfrm>
          <a:prstGeom prst="rect">
            <a:avLst/>
          </a:prstGeom>
          <a:noFill/>
        </p:spPr>
      </p:pic>
      <p:pic>
        <p:nvPicPr>
          <p:cNvPr id="62470" name="Picture 6" descr="C:\Users\spapad\Desktop\ENDOLEAK\ΚΟΚΙΝ ΧΕΙΡ 7.png"/>
          <p:cNvPicPr>
            <a:picLocks noChangeAspect="1" noChangeArrowheads="1"/>
          </p:cNvPicPr>
          <p:nvPr/>
        </p:nvPicPr>
        <p:blipFill>
          <a:blip r:embed="rId3" cstate="print"/>
          <a:srcRect/>
          <a:stretch>
            <a:fillRect/>
          </a:stretch>
        </p:blipFill>
        <p:spPr bwMode="auto">
          <a:xfrm rot="16200000">
            <a:off x="620198" y="1294526"/>
            <a:ext cx="2683532" cy="3923928"/>
          </a:xfrm>
          <a:prstGeom prst="rect">
            <a:avLst/>
          </a:prstGeom>
          <a:noFill/>
        </p:spPr>
      </p:pic>
      <p:pic>
        <p:nvPicPr>
          <p:cNvPr id="62472" name="Picture 8" descr="C:\Users\spapad\Desktop\ENDOLEAK\ΚΟΚΙΝ ΧΕΙΡ 3.png"/>
          <p:cNvPicPr>
            <a:picLocks noChangeAspect="1" noChangeArrowheads="1"/>
          </p:cNvPicPr>
          <p:nvPr/>
        </p:nvPicPr>
        <p:blipFill>
          <a:blip r:embed="rId4" cstate="print"/>
          <a:srcRect/>
          <a:stretch>
            <a:fillRect/>
          </a:stretch>
        </p:blipFill>
        <p:spPr bwMode="auto">
          <a:xfrm>
            <a:off x="3922389" y="1923678"/>
            <a:ext cx="5221611" cy="2103281"/>
          </a:xfrm>
          <a:prstGeom prst="rect">
            <a:avLst/>
          </a:prstGeom>
          <a:noFill/>
        </p:spPr>
      </p:pic>
      <p:sp>
        <p:nvSpPr>
          <p:cNvPr id="8" name="7 - Ορθογώνιο"/>
          <p:cNvSpPr/>
          <p:nvPr/>
        </p:nvSpPr>
        <p:spPr>
          <a:xfrm>
            <a:off x="5220072" y="339502"/>
            <a:ext cx="2987824" cy="1200329"/>
          </a:xfrm>
          <a:prstGeom prst="rect">
            <a:avLst/>
          </a:prstGeom>
          <a:solidFill>
            <a:schemeClr val="accent3">
              <a:lumMod val="40000"/>
              <a:lumOff val="60000"/>
            </a:schemeClr>
          </a:solidFill>
          <a:ln w="19050">
            <a:solidFill>
              <a:srgbClr val="C00000"/>
            </a:solidFill>
          </a:ln>
        </p:spPr>
        <p:txBody>
          <a:bodyPr wrap="square">
            <a:spAutoFit/>
          </a:bodyPr>
          <a:lstStyle/>
          <a:p>
            <a:r>
              <a:rPr lang="el-GR" b="1" dirty="0">
                <a:solidFill>
                  <a:srgbClr val="C00000"/>
                </a:solidFill>
                <a:latin typeface="Book Antiqua" pitchFamily="18" charset="0"/>
              </a:rPr>
              <a:t>Αφαίρεση του </a:t>
            </a:r>
            <a:r>
              <a:rPr lang="el-GR" b="1" dirty="0" err="1">
                <a:solidFill>
                  <a:srgbClr val="C00000"/>
                </a:solidFill>
                <a:latin typeface="Book Antiqua" pitchFamily="18" charset="0"/>
              </a:rPr>
              <a:t>ενδομοσχεύματος</a:t>
            </a:r>
            <a:endParaRPr lang="el-GR" b="1" dirty="0">
              <a:solidFill>
                <a:srgbClr val="C00000"/>
              </a:solidFill>
              <a:latin typeface="Book Antiqua" pitchFamily="18" charset="0"/>
            </a:endParaRPr>
          </a:p>
          <a:p>
            <a:r>
              <a:rPr lang="el-GR" b="1" dirty="0">
                <a:solidFill>
                  <a:srgbClr val="C00000"/>
                </a:solidFill>
                <a:latin typeface="Book Antiqua" pitchFamily="18" charset="0"/>
              </a:rPr>
              <a:t>και αντικατάσταση του </a:t>
            </a:r>
          </a:p>
          <a:p>
            <a:r>
              <a:rPr lang="el-GR" b="1" dirty="0">
                <a:solidFill>
                  <a:srgbClr val="C00000"/>
                </a:solidFill>
                <a:latin typeface="Book Antiqua" pitchFamily="18" charset="0"/>
              </a:rPr>
              <a:t>με κλασικό μόσχευμα</a:t>
            </a:r>
          </a:p>
        </p:txBody>
      </p:sp>
      <p:cxnSp>
        <p:nvCxnSpPr>
          <p:cNvPr id="10" name="9 - Ευθεία γραμμή σύνδεσης"/>
          <p:cNvCxnSpPr/>
          <p:nvPr/>
        </p:nvCxnSpPr>
        <p:spPr>
          <a:xfrm>
            <a:off x="0" y="1923678"/>
            <a:ext cx="9144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flipV="1">
            <a:off x="4572000" y="0"/>
            <a:ext cx="0" cy="192367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flipV="1">
            <a:off x="3923928" y="1923678"/>
            <a:ext cx="0" cy="266429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p:nvPr/>
        </p:nvCxnSpPr>
        <p:spPr>
          <a:xfrm>
            <a:off x="3939022" y="4019678"/>
            <a:ext cx="522007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17 - Ευθεία γραμμή σύνδεσης"/>
          <p:cNvCxnSpPr/>
          <p:nvPr/>
        </p:nvCxnSpPr>
        <p:spPr>
          <a:xfrm flipH="1">
            <a:off x="0" y="4587974"/>
            <a:ext cx="392392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19" name="Picture 10" descr="C:\Users\spapad\Desktop\ENDOLEAK\ΑΝΘΡΩΠΑΚΙ.png"/>
          <p:cNvPicPr>
            <a:picLocks noChangeAspect="1" noChangeArrowheads="1"/>
          </p:cNvPicPr>
          <p:nvPr/>
        </p:nvPicPr>
        <p:blipFill>
          <a:blip r:embed="rId5" cstate="print"/>
          <a:srcRect/>
          <a:stretch>
            <a:fillRect/>
          </a:stretch>
        </p:blipFill>
        <p:spPr bwMode="auto">
          <a:xfrm rot="16200000">
            <a:off x="6010008" y="3917055"/>
            <a:ext cx="546750" cy="79208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68610" name="Picture 2" descr="C:\Users\spapad\Desktop\ENDOLEAK\ΚΟΚΚΙΝΗΣ ΜΕΤΕΓΧ 2.png"/>
          <p:cNvPicPr>
            <a:picLocks noChangeAspect="1" noChangeArrowheads="1"/>
          </p:cNvPicPr>
          <p:nvPr/>
        </p:nvPicPr>
        <p:blipFill>
          <a:blip r:embed="rId2" cstate="print"/>
          <a:srcRect/>
          <a:stretch>
            <a:fillRect/>
          </a:stretch>
        </p:blipFill>
        <p:spPr bwMode="auto">
          <a:xfrm>
            <a:off x="5076056" y="6079"/>
            <a:ext cx="4067944" cy="4581573"/>
          </a:xfrm>
          <a:prstGeom prst="rect">
            <a:avLst/>
          </a:prstGeom>
          <a:noFill/>
          <a:ln>
            <a:solidFill>
              <a:srgbClr val="C00000"/>
            </a:solidFill>
          </a:ln>
        </p:spPr>
      </p:pic>
      <p:pic>
        <p:nvPicPr>
          <p:cNvPr id="68612" name="Picture 4" descr="C:\Users\spapad\Desktop\ENDOLEAK\ΚΟΚΚΙΝΗΣ ΜΕΤΕΓΧ.png"/>
          <p:cNvPicPr>
            <a:picLocks noChangeAspect="1" noChangeArrowheads="1"/>
          </p:cNvPicPr>
          <p:nvPr/>
        </p:nvPicPr>
        <p:blipFill>
          <a:blip r:embed="rId3" cstate="print"/>
          <a:srcRect/>
          <a:stretch>
            <a:fillRect/>
          </a:stretch>
        </p:blipFill>
        <p:spPr bwMode="auto">
          <a:xfrm>
            <a:off x="1907704" y="0"/>
            <a:ext cx="3746398" cy="5104805"/>
          </a:xfrm>
          <a:prstGeom prst="rect">
            <a:avLst/>
          </a:prstGeom>
          <a:noFill/>
          <a:ln>
            <a:solidFill>
              <a:srgbClr val="C00000"/>
            </a:solidFill>
          </a:ln>
        </p:spPr>
      </p:pic>
      <p:sp>
        <p:nvSpPr>
          <p:cNvPr id="6" name="TextBox 17">
            <a:extLst>
              <a:ext uri="{FF2B5EF4-FFF2-40B4-BE49-F238E27FC236}">
                <a16:creationId xmlns:a16="http://schemas.microsoft.com/office/drawing/2014/main" xmlns="" id="{0B936EF2-9D8D-8149-DD63-49650E89E4C7}"/>
              </a:ext>
            </a:extLst>
          </p:cNvPr>
          <p:cNvSpPr txBox="1"/>
          <p:nvPr/>
        </p:nvSpPr>
        <p:spPr>
          <a:xfrm>
            <a:off x="0" y="0"/>
            <a:ext cx="1835696" cy="707886"/>
          </a:xfrm>
          <a:prstGeom prst="rect">
            <a:avLst/>
          </a:prstGeom>
          <a:no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2 μήνες μετά από</a:t>
            </a:r>
            <a:endParaRPr lang="en-US" sz="2000" b="1" dirty="0">
              <a:solidFill>
                <a:srgbClr val="00B050"/>
              </a:solidFill>
              <a:latin typeface="Book Antiqua" panose="02040602050305030304" pitchFamily="18" charset="0"/>
            </a:endParaRPr>
          </a:p>
        </p:txBody>
      </p:sp>
      <p:sp>
        <p:nvSpPr>
          <p:cNvPr id="7" name="TextBox 15">
            <a:extLst>
              <a:ext uri="{FF2B5EF4-FFF2-40B4-BE49-F238E27FC236}">
                <a16:creationId xmlns:a16="http://schemas.microsoft.com/office/drawing/2014/main" xmlns="" id="{61BF0268-1B26-4830-28B7-B146D7E271EC}"/>
              </a:ext>
            </a:extLst>
          </p:cNvPr>
          <p:cNvSpPr txBox="1"/>
          <p:nvPr/>
        </p:nvSpPr>
        <p:spPr>
          <a:xfrm>
            <a:off x="0" y="771550"/>
            <a:ext cx="1828800" cy="720080"/>
          </a:xfrm>
          <a:prstGeom prst="rect">
            <a:avLst/>
          </a:prstGeom>
          <a:solidFill>
            <a:schemeClr val="bg2"/>
          </a:solidFill>
          <a:ln w="19050">
            <a:solidFill>
              <a:srgbClr val="C00000"/>
            </a:solidFill>
          </a:ln>
        </p:spPr>
        <p:txBody>
          <a:bodyPr wrap="square" rtlCol="0">
            <a:spAutoFit/>
          </a:bodyPr>
          <a:lstStyle/>
          <a:p>
            <a:r>
              <a:rPr lang="el-GR" sz="2000" b="1" dirty="0">
                <a:solidFill>
                  <a:srgbClr val="00B050"/>
                </a:solidFill>
                <a:latin typeface="Book Antiqua" panose="02040602050305030304" pitchFamily="18" charset="0"/>
              </a:rPr>
              <a:t>Ανοικτή από-</a:t>
            </a:r>
          </a:p>
          <a:p>
            <a:r>
              <a:rPr lang="el-GR" sz="2000" b="1" dirty="0">
                <a:solidFill>
                  <a:srgbClr val="00B050"/>
                </a:solidFill>
                <a:latin typeface="Book Antiqua" panose="02040602050305030304" pitchFamily="18" charset="0"/>
              </a:rPr>
              <a:t>κατάσταση</a:t>
            </a:r>
            <a:endParaRPr lang="en-US" sz="2000" b="1" dirty="0">
              <a:solidFill>
                <a:srgbClr val="00B050"/>
              </a:solidFill>
              <a:latin typeface="Book Antiqua" panose="02040602050305030304" pitchFamily="18" charset="0"/>
            </a:endParaRPr>
          </a:p>
        </p:txBody>
      </p:sp>
      <p:pic>
        <p:nvPicPr>
          <p:cNvPr id="8" name="Picture 2" descr="Surgeon Cartoon Images - Free Download on Freepik">
            <a:extLst>
              <a:ext uri="{FF2B5EF4-FFF2-40B4-BE49-F238E27FC236}">
                <a16:creationId xmlns:a16="http://schemas.microsoft.com/office/drawing/2014/main" xmlns="" id="{90FE233D-ADE3-F32E-8B3F-663F93EB077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563638"/>
            <a:ext cx="1222220" cy="1222220"/>
          </a:xfrm>
          <a:prstGeom prst="rect">
            <a:avLst/>
          </a:prstGeom>
          <a:noFill/>
          <a:ln w="19050">
            <a:solidFill>
              <a:srgbClr val="C00000"/>
            </a:solidFill>
          </a:ln>
          <a:extLst>
            <a:ext uri="{909E8E84-426E-40DD-AFC4-6F175D3DCCD1}">
              <a14:hiddenFill xmlns:a14="http://schemas.microsoft.com/office/drawing/2010/main" xmlns="">
                <a:solidFill>
                  <a:srgbClr val="FFFFFF"/>
                </a:solidFill>
              </a14:hiddenFill>
            </a:ext>
          </a:extLst>
        </p:spPr>
      </p:pic>
      <p:sp>
        <p:nvSpPr>
          <p:cNvPr id="9" name="TextBox 7">
            <a:extLst>
              <a:ext uri="{FF2B5EF4-FFF2-40B4-BE49-F238E27FC236}">
                <a16:creationId xmlns:a16="http://schemas.microsoft.com/office/drawing/2014/main" xmlns="" id="{321BE2FA-409B-87F8-B343-7A953FA0E327}"/>
              </a:ext>
            </a:extLst>
          </p:cNvPr>
          <p:cNvSpPr txBox="1"/>
          <p:nvPr/>
        </p:nvSpPr>
        <p:spPr>
          <a:xfrm flipH="1">
            <a:off x="-848" y="4741602"/>
            <a:ext cx="1080120" cy="400110"/>
          </a:xfrm>
          <a:prstGeom prst="rect">
            <a:avLst/>
          </a:prstGeom>
          <a:solidFill>
            <a:schemeClr val="accent3">
              <a:lumMod val="20000"/>
              <a:lumOff val="80000"/>
            </a:schemeClr>
          </a:solidFill>
          <a:ln>
            <a:solidFill>
              <a:srgbClr val="C00000"/>
            </a:solidFill>
          </a:ln>
        </p:spPr>
        <p:txBody>
          <a:bodyPr wrap="square" rtlCol="0">
            <a:spAutoFit/>
          </a:bodyPr>
          <a:lstStyle/>
          <a:p>
            <a:r>
              <a:rPr lang="el-GR" sz="2000" b="1" dirty="0">
                <a:solidFill>
                  <a:srgbClr val="00B050"/>
                </a:solidFill>
                <a:latin typeface="BlinkMacSystemFont"/>
              </a:rPr>
              <a:t>ΠΓΝΠ</a:t>
            </a:r>
            <a:endParaRPr lang="en-US" sz="2000" b="1" dirty="0">
              <a:solidFill>
                <a:srgbClr val="00B050"/>
              </a:solidFill>
              <a:latin typeface="BlinkMacSystemFon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a:solidFill>
                  <a:srgbClr val="C00000"/>
                </a:solidFill>
                <a:latin typeface="Book Antiqua" pitchFamily="18" charset="0"/>
              </a:rPr>
              <a:t>VASA VASORUM </a:t>
            </a:r>
            <a:endParaRPr lang="el-GR" sz="3600" b="1" dirty="0">
              <a:solidFill>
                <a:srgbClr val="C00000"/>
              </a:solidFill>
              <a:latin typeface="Book Antiqua" pitchFamily="18" charset="0"/>
            </a:endParaRPr>
          </a:p>
        </p:txBody>
      </p:sp>
      <p:sp>
        <p:nvSpPr>
          <p:cNvPr id="3" name="2 - Θέση περιεχομένου"/>
          <p:cNvSpPr>
            <a:spLocks noGrp="1"/>
          </p:cNvSpPr>
          <p:nvPr>
            <p:ph idx="1"/>
          </p:nvPr>
        </p:nvSpPr>
        <p:spPr/>
        <p:txBody>
          <a:bodyPr/>
          <a:lstStyle/>
          <a:p>
            <a:endParaRPr lang="el-GR"/>
          </a:p>
        </p:txBody>
      </p:sp>
      <p:pic>
        <p:nvPicPr>
          <p:cNvPr id="1026" name="Picture 2" descr="C:\Users\spapad\Desktop\ENDOLEAK\VASA PHOTO.png"/>
          <p:cNvPicPr>
            <a:picLocks noChangeAspect="1" noChangeArrowheads="1"/>
          </p:cNvPicPr>
          <p:nvPr/>
        </p:nvPicPr>
        <p:blipFill>
          <a:blip r:embed="rId2" cstate="print"/>
          <a:srcRect/>
          <a:stretch>
            <a:fillRect/>
          </a:stretch>
        </p:blipFill>
        <p:spPr bwMode="auto">
          <a:xfrm>
            <a:off x="1547664" y="2139702"/>
            <a:ext cx="6055290" cy="2160240"/>
          </a:xfrm>
          <a:prstGeom prst="rect">
            <a:avLst/>
          </a:prstGeom>
          <a:noFill/>
          <a:ln>
            <a:solidFill>
              <a:srgbClr val="00B050"/>
            </a:solidFill>
          </a:ln>
        </p:spPr>
      </p:pic>
      <p:sp>
        <p:nvSpPr>
          <p:cNvPr id="5" name="4 - Ορθογώνιο">
            <a:extLst>
              <a:ext uri="{FF2B5EF4-FFF2-40B4-BE49-F238E27FC236}">
                <a16:creationId xmlns:a16="http://schemas.microsoft.com/office/drawing/2014/main" xmlns="" id="{1145DC7F-B1A3-6290-518D-C2CB1555E4EE}"/>
              </a:ext>
            </a:extLst>
          </p:cNvPr>
          <p:cNvSpPr/>
          <p:nvPr/>
        </p:nvSpPr>
        <p:spPr>
          <a:xfrm>
            <a:off x="1588" y="4320035"/>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Takahashi M et al. Feasibility and Clinical Outcomes of </a:t>
            </a:r>
            <a:r>
              <a:rPr lang="en-US" sz="1000" dirty="0" err="1">
                <a:solidFill>
                  <a:schemeClr val="tx1"/>
                </a:solidFill>
              </a:rPr>
              <a:t>Vasa</a:t>
            </a:r>
            <a:r>
              <a:rPr lang="en-US" sz="1000" dirty="0">
                <a:solidFill>
                  <a:schemeClr val="tx1"/>
                </a:solidFill>
              </a:rPr>
              <a:t> </a:t>
            </a:r>
            <a:r>
              <a:rPr lang="en-US" sz="1000" dirty="0" err="1">
                <a:solidFill>
                  <a:schemeClr val="tx1"/>
                </a:solidFill>
              </a:rPr>
              <a:t>Vasorum</a:t>
            </a:r>
            <a:r>
              <a:rPr lang="en-US" sz="1000" dirty="0">
                <a:solidFill>
                  <a:schemeClr val="tx1"/>
                </a:solidFill>
              </a:rPr>
              <a:t> </a:t>
            </a:r>
            <a:r>
              <a:rPr lang="en-US" sz="1000" dirty="0" err="1">
                <a:solidFill>
                  <a:schemeClr val="tx1"/>
                </a:solidFill>
              </a:rPr>
              <a:t>Embolization</a:t>
            </a:r>
            <a:r>
              <a:rPr lang="en-US" sz="1000" dirty="0">
                <a:solidFill>
                  <a:schemeClr val="tx1"/>
                </a:solidFill>
              </a:rPr>
              <a:t> for Atypical Type 2 or Type 5 </a:t>
            </a:r>
            <a:r>
              <a:rPr lang="en-US" sz="1000" dirty="0" err="1">
                <a:solidFill>
                  <a:schemeClr val="tx1"/>
                </a:solidFill>
              </a:rPr>
              <a:t>Endoleaks</a:t>
            </a:r>
            <a:r>
              <a:rPr lang="en-US" sz="1000" dirty="0">
                <a:solidFill>
                  <a:schemeClr val="tx1"/>
                </a:solidFill>
              </a:rPr>
              <a:t> after Endovascular Aneurysm Repair. Ann </a:t>
            </a:r>
            <a:r>
              <a:rPr lang="en-US" sz="1000" dirty="0" err="1">
                <a:solidFill>
                  <a:schemeClr val="tx1"/>
                </a:solidFill>
              </a:rPr>
              <a:t>Vasc</a:t>
            </a:r>
            <a:r>
              <a:rPr lang="en-US" sz="1000" dirty="0">
                <a:solidFill>
                  <a:schemeClr val="tx1"/>
                </a:solidFill>
              </a:rPr>
              <a:t> Dis. 2024 Dec 25;17(4):389-395.</a:t>
            </a:r>
            <a:endParaRPr lang="el-GR" sz="1000" dirty="0">
              <a:solidFill>
                <a:schemeClr val="tx1"/>
              </a:solidFill>
              <a:latin typeface="BlinkMacSystemFont"/>
            </a:endParaRPr>
          </a:p>
        </p:txBody>
      </p:sp>
      <p:pic>
        <p:nvPicPr>
          <p:cNvPr id="1028" name="Picture 4" descr="C:\Users\spapad\Desktop\ENDOLEAK\vasa photo 2.png"/>
          <p:cNvPicPr>
            <a:picLocks noChangeAspect="1" noChangeArrowheads="1"/>
          </p:cNvPicPr>
          <p:nvPr/>
        </p:nvPicPr>
        <p:blipFill>
          <a:blip r:embed="rId3" cstate="print"/>
          <a:srcRect/>
          <a:stretch>
            <a:fillRect/>
          </a:stretch>
        </p:blipFill>
        <p:spPr bwMode="auto">
          <a:xfrm>
            <a:off x="2842196" y="1180728"/>
            <a:ext cx="3501424" cy="945745"/>
          </a:xfrm>
          <a:prstGeom prst="rect">
            <a:avLst/>
          </a:prstGeom>
          <a:noFill/>
          <a:ln w="12700">
            <a:solidFill>
              <a:srgbClr val="00B05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65F6F44-7378-C162-8F96-99661FA73007}"/>
              </a:ext>
            </a:extLst>
          </p:cNvPr>
          <p:cNvSpPr>
            <a:spLocks noGrp="1"/>
          </p:cNvSpPr>
          <p:nvPr>
            <p:ph type="title"/>
          </p:nvPr>
        </p:nvSpPr>
        <p:spPr/>
        <p:txBody>
          <a:bodyPr/>
          <a:lstStyle/>
          <a:p>
            <a:r>
              <a:rPr lang="en-US" sz="4400" b="1" dirty="0">
                <a:solidFill>
                  <a:srgbClr val="C00000"/>
                </a:solidFill>
                <a:latin typeface="Book Antiqua" pitchFamily="18" charset="0"/>
              </a:rPr>
              <a:t>VASA VASORUM </a:t>
            </a:r>
            <a:endParaRPr lang="en-US" dirty="0"/>
          </a:p>
        </p:txBody>
      </p:sp>
      <p:sp>
        <p:nvSpPr>
          <p:cNvPr id="3" name="Θέση περιεχομένου 2">
            <a:extLst>
              <a:ext uri="{FF2B5EF4-FFF2-40B4-BE49-F238E27FC236}">
                <a16:creationId xmlns:a16="http://schemas.microsoft.com/office/drawing/2014/main" xmlns="" id="{B1561177-A64A-2824-4885-92F1E2ABD288}"/>
              </a:ext>
            </a:extLst>
          </p:cNvPr>
          <p:cNvSpPr>
            <a:spLocks noGrp="1"/>
          </p:cNvSpPr>
          <p:nvPr>
            <p:ph idx="1"/>
          </p:nvPr>
        </p:nvSpPr>
        <p:spPr/>
        <p:txBody>
          <a:bodyPr>
            <a:normAutofit fontScale="77500" lnSpcReduction="20000"/>
          </a:bodyPr>
          <a:lstStyle/>
          <a:p>
            <a:r>
              <a:rPr lang="en-US" dirty="0"/>
              <a:t>7 pts</a:t>
            </a:r>
            <a:r>
              <a:rPr lang="el-GR" dirty="0"/>
              <a:t> (3 </a:t>
            </a:r>
            <a:r>
              <a:rPr lang="en-US" dirty="0"/>
              <a:t>pts </a:t>
            </a:r>
            <a:r>
              <a:rPr lang="el-GR" dirty="0"/>
              <a:t>τύπου 5</a:t>
            </a:r>
            <a:r>
              <a:rPr lang="en-US" dirty="0"/>
              <a:t>) </a:t>
            </a:r>
          </a:p>
          <a:p>
            <a:r>
              <a:rPr lang="el-GR" dirty="0"/>
              <a:t>Τεχνική επιτυχία: 6/7</a:t>
            </a:r>
          </a:p>
          <a:p>
            <a:r>
              <a:rPr lang="el-GR" dirty="0"/>
              <a:t>Κλινική αποτελεσματικότητα (αποφυγή αύξησης του σάκου): </a:t>
            </a:r>
            <a:r>
              <a:rPr lang="el-GR" b="1" dirty="0">
                <a:solidFill>
                  <a:srgbClr val="FF0000"/>
                </a:solidFill>
              </a:rPr>
              <a:t>0%</a:t>
            </a:r>
            <a:endParaRPr lang="en-US" b="1" dirty="0">
              <a:solidFill>
                <a:srgbClr val="FF0000"/>
              </a:solidFill>
            </a:endParaRPr>
          </a:p>
          <a:p>
            <a:pPr lvl="1"/>
            <a:r>
              <a:rPr lang="en-US" dirty="0"/>
              <a:t>2 EVAR </a:t>
            </a:r>
            <a:r>
              <a:rPr lang="el-GR" dirty="0"/>
              <a:t>λόγω νέας </a:t>
            </a:r>
            <a:r>
              <a:rPr lang="el-GR"/>
              <a:t>τύπου Ι, ΙΙΙ </a:t>
            </a:r>
            <a:r>
              <a:rPr lang="el-GR" dirty="0" err="1"/>
              <a:t>ενδοδιαφυγής</a:t>
            </a:r>
            <a:endParaRPr lang="el-GR" dirty="0"/>
          </a:p>
          <a:p>
            <a:pPr lvl="1"/>
            <a:r>
              <a:rPr lang="el-GR" dirty="0"/>
              <a:t>2 ανοικτή αποκατάσταση </a:t>
            </a:r>
          </a:p>
          <a:p>
            <a:pPr lvl="1"/>
            <a:r>
              <a:rPr lang="el-GR" dirty="0"/>
              <a:t>1 ανοικτή αποκατάσταση </a:t>
            </a:r>
            <a:r>
              <a:rPr lang="el-GR" dirty="0" err="1"/>
              <a:t>ραγέντος</a:t>
            </a:r>
            <a:r>
              <a:rPr lang="el-GR" dirty="0"/>
              <a:t> (τύπου Ι </a:t>
            </a:r>
            <a:r>
              <a:rPr lang="el-GR" dirty="0" err="1"/>
              <a:t>ενδοδιαφυγή</a:t>
            </a:r>
            <a:r>
              <a:rPr lang="el-GR" dirty="0"/>
              <a:t>)</a:t>
            </a:r>
          </a:p>
          <a:p>
            <a:pPr lvl="1"/>
            <a:endParaRPr lang="el-GR" dirty="0"/>
          </a:p>
          <a:p>
            <a:r>
              <a:rPr lang="el-GR" dirty="0"/>
              <a:t>Συμπέρασμα: </a:t>
            </a:r>
            <a:r>
              <a:rPr lang="el-GR" b="1" dirty="0">
                <a:solidFill>
                  <a:srgbClr val="FF0000"/>
                </a:solidFill>
              </a:rPr>
              <a:t>Ανοικτή αποκατάσταση</a:t>
            </a:r>
            <a:endParaRPr lang="en-US" b="1" dirty="0">
              <a:solidFill>
                <a:srgbClr val="FF0000"/>
              </a:solidFill>
            </a:endParaRPr>
          </a:p>
        </p:txBody>
      </p:sp>
      <p:sp>
        <p:nvSpPr>
          <p:cNvPr id="4" name="4 - Ορθογώνιο">
            <a:extLst>
              <a:ext uri="{FF2B5EF4-FFF2-40B4-BE49-F238E27FC236}">
                <a16:creationId xmlns:a16="http://schemas.microsoft.com/office/drawing/2014/main" xmlns="" id="{D5176D2E-FC5A-2AD8-7423-353503B8674C}"/>
              </a:ext>
            </a:extLst>
          </p:cNvPr>
          <p:cNvSpPr/>
          <p:nvPr/>
        </p:nvSpPr>
        <p:spPr>
          <a:xfrm>
            <a:off x="0" y="4722278"/>
            <a:ext cx="9144000" cy="411510"/>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Takahashi M et al. Feasibility and Clinical Outcomes of </a:t>
            </a:r>
            <a:r>
              <a:rPr lang="en-US" sz="1000" dirty="0" err="1">
                <a:solidFill>
                  <a:schemeClr val="tx1"/>
                </a:solidFill>
              </a:rPr>
              <a:t>Vasa</a:t>
            </a:r>
            <a:r>
              <a:rPr lang="en-US" sz="1000" dirty="0">
                <a:solidFill>
                  <a:schemeClr val="tx1"/>
                </a:solidFill>
              </a:rPr>
              <a:t> </a:t>
            </a:r>
            <a:r>
              <a:rPr lang="en-US" sz="1000" dirty="0" err="1">
                <a:solidFill>
                  <a:schemeClr val="tx1"/>
                </a:solidFill>
              </a:rPr>
              <a:t>Vasorum</a:t>
            </a:r>
            <a:r>
              <a:rPr lang="en-US" sz="1000" dirty="0">
                <a:solidFill>
                  <a:schemeClr val="tx1"/>
                </a:solidFill>
              </a:rPr>
              <a:t> </a:t>
            </a:r>
            <a:r>
              <a:rPr lang="en-US" sz="1000" dirty="0" err="1">
                <a:solidFill>
                  <a:schemeClr val="tx1"/>
                </a:solidFill>
              </a:rPr>
              <a:t>Embolization</a:t>
            </a:r>
            <a:r>
              <a:rPr lang="en-US" sz="1000" dirty="0">
                <a:solidFill>
                  <a:schemeClr val="tx1"/>
                </a:solidFill>
              </a:rPr>
              <a:t> for Atypical Type 2 or Type 5 </a:t>
            </a:r>
            <a:r>
              <a:rPr lang="en-US" sz="1000" dirty="0" err="1">
                <a:solidFill>
                  <a:schemeClr val="tx1"/>
                </a:solidFill>
              </a:rPr>
              <a:t>Endoleaks</a:t>
            </a:r>
            <a:r>
              <a:rPr lang="en-US" sz="1000" dirty="0">
                <a:solidFill>
                  <a:schemeClr val="tx1"/>
                </a:solidFill>
              </a:rPr>
              <a:t> after Endovascular Aneurysm Repair. Ann </a:t>
            </a:r>
            <a:r>
              <a:rPr lang="en-US" sz="1000" dirty="0" err="1">
                <a:solidFill>
                  <a:schemeClr val="tx1"/>
                </a:solidFill>
              </a:rPr>
              <a:t>Vasc</a:t>
            </a:r>
            <a:r>
              <a:rPr lang="en-US" sz="1000" dirty="0">
                <a:solidFill>
                  <a:schemeClr val="tx1"/>
                </a:solidFill>
              </a:rPr>
              <a:t> Dis. 2024 Dec 25;17(4):389-395.</a:t>
            </a:r>
            <a:endParaRPr lang="el-GR" sz="1000" dirty="0">
              <a:solidFill>
                <a:schemeClr val="tx1"/>
              </a:solidFill>
              <a:latin typeface="BlinkMacSystemFont"/>
            </a:endParaRPr>
          </a:p>
        </p:txBody>
      </p:sp>
    </p:spTree>
    <p:extLst>
      <p:ext uri="{BB962C8B-B14F-4D97-AF65-F5344CB8AC3E}">
        <p14:creationId xmlns:p14="http://schemas.microsoft.com/office/powerpoint/2010/main" xmlns="" val="3837699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3679E16-EEFB-9A37-5CEF-EC3C3362DDAA}"/>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Συμπέρασμα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B1CDF083-D10E-867E-5F9F-303EF6FA1372}"/>
              </a:ext>
            </a:extLst>
          </p:cNvPr>
          <p:cNvSpPr>
            <a:spLocks noGrp="1"/>
          </p:cNvSpPr>
          <p:nvPr>
            <p:ph idx="1"/>
          </p:nvPr>
        </p:nvSpPr>
        <p:spPr/>
        <p:txBody>
          <a:bodyPr>
            <a:normAutofit/>
          </a:bodyPr>
          <a:lstStyle/>
          <a:p>
            <a:r>
              <a:rPr lang="el-GR" sz="2000" dirty="0">
                <a:solidFill>
                  <a:srgbClr val="212121"/>
                </a:solidFill>
                <a:latin typeface="Book Antiqua" panose="02040602050305030304" pitchFamily="18" charset="0"/>
              </a:rPr>
              <a:t>Η κλινική σημασία της Τ2</a:t>
            </a:r>
            <a:r>
              <a:rPr lang="en-US" sz="2000" dirty="0">
                <a:solidFill>
                  <a:srgbClr val="212121"/>
                </a:solidFill>
                <a:latin typeface="Book Antiqua" panose="02040602050305030304" pitchFamily="18" charset="0"/>
              </a:rPr>
              <a:t>EL </a:t>
            </a:r>
            <a:r>
              <a:rPr lang="el-GR" sz="2000" dirty="0">
                <a:solidFill>
                  <a:srgbClr val="212121"/>
                </a:solidFill>
                <a:latin typeface="Book Antiqua" panose="02040602050305030304" pitchFamily="18" charset="0"/>
              </a:rPr>
              <a:t>είναι αμφιλεγόμενη</a:t>
            </a:r>
          </a:p>
          <a:p>
            <a:r>
              <a:rPr lang="el-GR" sz="2000" dirty="0">
                <a:solidFill>
                  <a:srgbClr val="212121"/>
                </a:solidFill>
                <a:latin typeface="Book Antiqua" panose="02040602050305030304" pitchFamily="18" charset="0"/>
              </a:rPr>
              <a:t>Η θεραπεία της παραμένει ένα ιατρικό δίλημμα</a:t>
            </a:r>
          </a:p>
          <a:p>
            <a:r>
              <a:rPr lang="el-GR" sz="2000" dirty="0" err="1">
                <a:solidFill>
                  <a:srgbClr val="212121"/>
                </a:solidFill>
                <a:latin typeface="Book Antiqua" panose="02040602050305030304" pitchFamily="18" charset="0"/>
              </a:rPr>
              <a:t>Ασυμπτωματικοί</a:t>
            </a:r>
            <a:r>
              <a:rPr lang="el-GR" sz="2000" dirty="0">
                <a:solidFill>
                  <a:srgbClr val="212121"/>
                </a:solidFill>
                <a:latin typeface="Book Antiqua" panose="02040602050305030304" pitchFamily="18" charset="0"/>
              </a:rPr>
              <a:t> ασθενείς με σταθερό σάκο: διαδοχικές απεικονίσεις</a:t>
            </a:r>
          </a:p>
          <a:p>
            <a:r>
              <a:rPr lang="el-GR" sz="2000" dirty="0">
                <a:solidFill>
                  <a:srgbClr val="212121"/>
                </a:solidFill>
                <a:latin typeface="Book Antiqua" panose="02040602050305030304" pitchFamily="18" charset="0"/>
              </a:rPr>
              <a:t> Σε αύξηση του σάκου                        παρέμβαση</a:t>
            </a:r>
            <a:endParaRPr lang="en-US" sz="2000" dirty="0">
              <a:solidFill>
                <a:srgbClr val="212121"/>
              </a:solidFill>
              <a:latin typeface="Book Antiqua" panose="02040602050305030304" pitchFamily="18" charset="0"/>
            </a:endParaRPr>
          </a:p>
          <a:p>
            <a:r>
              <a:rPr lang="el-GR" sz="2000" b="0" i="0" dirty="0">
                <a:solidFill>
                  <a:srgbClr val="212121"/>
                </a:solidFill>
                <a:effectLst/>
                <a:latin typeface="Book Antiqua" panose="02040602050305030304" pitchFamily="18" charset="0"/>
              </a:rPr>
              <a:t>Χρειάζεται περισσότερη έρευνα για να καθοριστεί</a:t>
            </a:r>
            <a:endParaRPr lang="en-US" sz="2000" b="0" i="0" dirty="0">
              <a:solidFill>
                <a:srgbClr val="212121"/>
              </a:solidFill>
              <a:effectLst/>
              <a:latin typeface="Book Antiqua" panose="02040602050305030304" pitchFamily="18" charset="0"/>
            </a:endParaRPr>
          </a:p>
          <a:p>
            <a:pPr lvl="1"/>
            <a:r>
              <a:rPr lang="el-GR" sz="1600" dirty="0" err="1">
                <a:solidFill>
                  <a:srgbClr val="212121"/>
                </a:solidFill>
                <a:latin typeface="Book Antiqua" panose="02040602050305030304" pitchFamily="18" charset="0"/>
              </a:rPr>
              <a:t>Ποιές</a:t>
            </a:r>
            <a:r>
              <a:rPr lang="el-GR" sz="1600" dirty="0">
                <a:solidFill>
                  <a:srgbClr val="212121"/>
                </a:solidFill>
                <a:latin typeface="Book Antiqua" panose="02040602050305030304" pitchFamily="18" charset="0"/>
              </a:rPr>
              <a:t> Τ2</a:t>
            </a:r>
            <a:r>
              <a:rPr lang="en-US" sz="1600" dirty="0">
                <a:solidFill>
                  <a:srgbClr val="212121"/>
                </a:solidFill>
                <a:latin typeface="Book Antiqua" panose="02040602050305030304" pitchFamily="18" charset="0"/>
              </a:rPr>
              <a:t>EL </a:t>
            </a:r>
            <a:r>
              <a:rPr lang="el-GR" sz="1600" dirty="0">
                <a:solidFill>
                  <a:srgbClr val="212121"/>
                </a:solidFill>
                <a:latin typeface="Book Antiqua" panose="02040602050305030304" pitchFamily="18" charset="0"/>
              </a:rPr>
              <a:t>θα οδηγήσουν σε αύξηση του σάκου</a:t>
            </a:r>
            <a:endParaRPr lang="en-US" sz="1600" dirty="0">
              <a:solidFill>
                <a:srgbClr val="212121"/>
              </a:solidFill>
              <a:latin typeface="Book Antiqua" panose="02040602050305030304" pitchFamily="18" charset="0"/>
            </a:endParaRPr>
          </a:p>
          <a:p>
            <a:pPr lvl="1"/>
            <a:r>
              <a:rPr lang="el-GR" sz="1600" dirty="0">
                <a:solidFill>
                  <a:srgbClr val="212121"/>
                </a:solidFill>
                <a:latin typeface="Book Antiqua" panose="02040602050305030304" pitchFamily="18" charset="0"/>
              </a:rPr>
              <a:t>Τ</a:t>
            </a:r>
            <a:r>
              <a:rPr lang="el-GR" sz="1600" b="0" i="0" dirty="0">
                <a:solidFill>
                  <a:srgbClr val="212121"/>
                </a:solidFill>
                <a:effectLst/>
                <a:latin typeface="Book Antiqua" panose="02040602050305030304" pitchFamily="18" charset="0"/>
              </a:rPr>
              <a:t>ο κλινικό όφελος του εμβολισμού και πότε πρέπει να γίνεται </a:t>
            </a:r>
          </a:p>
          <a:p>
            <a:pPr lvl="1"/>
            <a:r>
              <a:rPr lang="el-GR" sz="1600" dirty="0">
                <a:solidFill>
                  <a:srgbClr val="212121"/>
                </a:solidFill>
                <a:latin typeface="Book Antiqua" panose="02040602050305030304" pitchFamily="18" charset="0"/>
              </a:rPr>
              <a:t>Κ</a:t>
            </a:r>
            <a:r>
              <a:rPr lang="el-GR" sz="1600" b="0" i="0" dirty="0">
                <a:solidFill>
                  <a:srgbClr val="212121"/>
                </a:solidFill>
                <a:effectLst/>
                <a:latin typeface="Book Antiqua" panose="02040602050305030304" pitchFamily="18" charset="0"/>
              </a:rPr>
              <a:t>αλύτερης θεραπευτικής προσέγγισης</a:t>
            </a:r>
          </a:p>
        </p:txBody>
      </p:sp>
      <p:sp>
        <p:nvSpPr>
          <p:cNvPr id="4" name="5 - TextBox">
            <a:extLst>
              <a:ext uri="{FF2B5EF4-FFF2-40B4-BE49-F238E27FC236}">
                <a16:creationId xmlns:a16="http://schemas.microsoft.com/office/drawing/2014/main" xmlns="" id="{20A5679B-F5B4-2B7D-1C58-6C62AAFEC152}"/>
              </a:ext>
            </a:extLst>
          </p:cNvPr>
          <p:cNvSpPr txBox="1"/>
          <p:nvPr/>
        </p:nvSpPr>
        <p:spPr>
          <a:xfrm>
            <a:off x="1588" y="4706688"/>
            <a:ext cx="9144000" cy="461665"/>
          </a:xfrm>
          <a:prstGeom prst="rect">
            <a:avLst/>
          </a:prstGeom>
          <a:solidFill>
            <a:schemeClr val="accent3">
              <a:lumMod val="20000"/>
              <a:lumOff val="80000"/>
            </a:schemeClr>
          </a:solidFill>
        </p:spPr>
        <p:txBody>
          <a:bodyPr wrap="square" rtlCol="0">
            <a:spAutoFit/>
          </a:bodyPr>
          <a:lstStyle/>
          <a:p>
            <a:r>
              <a:rPr lang="en-US" sz="1200" b="0" i="0" dirty="0" err="1">
                <a:solidFill>
                  <a:srgbClr val="212121"/>
                </a:solidFill>
                <a:effectLst/>
                <a:latin typeface="BlinkMacSystemFont"/>
              </a:rPr>
              <a:t>Koudounas</a:t>
            </a:r>
            <a:r>
              <a:rPr lang="en-US" sz="1200" b="0" i="0" dirty="0">
                <a:solidFill>
                  <a:srgbClr val="212121"/>
                </a:solidFill>
                <a:effectLst/>
                <a:latin typeface="BlinkMacSystemFont"/>
              </a:rPr>
              <a:t> G, Giannopoulos S, Charisis N, </a:t>
            </a:r>
            <a:r>
              <a:rPr lang="en-US" sz="1200" b="0" i="0" dirty="0" err="1">
                <a:solidFill>
                  <a:srgbClr val="212121"/>
                </a:solidFill>
                <a:effectLst/>
                <a:latin typeface="BlinkMacSystemFont"/>
              </a:rPr>
              <a:t>Labropoulos</a:t>
            </a:r>
            <a:r>
              <a:rPr lang="en-US" sz="1200" b="0" i="0" dirty="0">
                <a:solidFill>
                  <a:srgbClr val="212121"/>
                </a:solidFill>
                <a:effectLst/>
                <a:latin typeface="BlinkMacSystemFont"/>
              </a:rPr>
              <a:t> N. Understanding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A Harmless Imaging Finding or a Silent Threat? J Clin Med. 2024 Jul 20;13(14):4250</a:t>
            </a:r>
            <a:endParaRPr lang="el-GR" sz="1200" dirty="0">
              <a:latin typeface="BlinkMacSystemFont"/>
            </a:endParaRPr>
          </a:p>
        </p:txBody>
      </p:sp>
      <p:cxnSp>
        <p:nvCxnSpPr>
          <p:cNvPr id="6" name="Ευθύγραμμο βέλος σύνδεσης 5">
            <a:extLst>
              <a:ext uri="{FF2B5EF4-FFF2-40B4-BE49-F238E27FC236}">
                <a16:creationId xmlns:a16="http://schemas.microsoft.com/office/drawing/2014/main" xmlns="" id="{814CB839-9650-F8D1-1571-8373A7031F62}"/>
              </a:ext>
            </a:extLst>
          </p:cNvPr>
          <p:cNvCxnSpPr/>
          <p:nvPr/>
        </p:nvCxnSpPr>
        <p:spPr>
          <a:xfrm>
            <a:off x="3567583" y="2817579"/>
            <a:ext cx="108012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5" name="5 - TextBox">
            <a:extLst>
              <a:ext uri="{FF2B5EF4-FFF2-40B4-BE49-F238E27FC236}">
                <a16:creationId xmlns:a16="http://schemas.microsoft.com/office/drawing/2014/main" xmlns="" id="{281F1CE2-40CA-C02F-9054-BF52F14A8D44}"/>
              </a:ext>
            </a:extLst>
          </p:cNvPr>
          <p:cNvSpPr txBox="1"/>
          <p:nvPr/>
        </p:nvSpPr>
        <p:spPr>
          <a:xfrm>
            <a:off x="-1588" y="4250329"/>
            <a:ext cx="9144000" cy="461665"/>
          </a:xfrm>
          <a:prstGeom prst="rect">
            <a:avLst/>
          </a:prstGeom>
          <a:solidFill>
            <a:schemeClr val="accent3">
              <a:lumMod val="20000"/>
              <a:lumOff val="80000"/>
            </a:schemeClr>
          </a:solidFill>
        </p:spPr>
        <p:txBody>
          <a:bodyPr wrap="square" rtlCol="0">
            <a:spAutoFit/>
          </a:bodyPr>
          <a:lstStyle/>
          <a:p>
            <a:r>
              <a:rPr lang="en-US" sz="1200" b="0" i="0" dirty="0" err="1">
                <a:solidFill>
                  <a:srgbClr val="212121"/>
                </a:solidFill>
                <a:effectLst/>
                <a:latin typeface="BlinkMacSystemFont"/>
              </a:rPr>
              <a:t>Giagtzidis</a:t>
            </a:r>
            <a:r>
              <a:rPr lang="en-US" sz="1200" b="0" i="0" dirty="0">
                <a:solidFill>
                  <a:srgbClr val="212121"/>
                </a:solidFill>
                <a:effectLst/>
                <a:latin typeface="BlinkMacSystemFont"/>
              </a:rPr>
              <a:t> I, Papoutsis I, </a:t>
            </a:r>
            <a:r>
              <a:rPr lang="en-US" sz="1200" b="0" i="0" dirty="0" err="1">
                <a:solidFill>
                  <a:srgbClr val="212121"/>
                </a:solidFill>
                <a:effectLst/>
                <a:latin typeface="BlinkMacSystemFont"/>
              </a:rPr>
              <a:t>Dimkas</a:t>
            </a:r>
            <a:r>
              <a:rPr lang="en-US" sz="1200" b="0" i="0" dirty="0">
                <a:solidFill>
                  <a:srgbClr val="212121"/>
                </a:solidFill>
                <a:effectLst/>
                <a:latin typeface="BlinkMacSystemFont"/>
              </a:rPr>
              <a:t> T, Diamantidis C, Avgeris G, Karkos C, Papazoglou K. </a:t>
            </a:r>
            <a:r>
              <a:rPr lang="en-US" sz="1200" b="0" i="0" dirty="0" err="1">
                <a:solidFill>
                  <a:srgbClr val="212121"/>
                </a:solidFill>
                <a:effectLst/>
                <a:latin typeface="BlinkMacSystemFont"/>
              </a:rPr>
              <a:t>Transarterial</a:t>
            </a:r>
            <a:r>
              <a:rPr lang="en-US" sz="1200" b="0" i="0" dirty="0">
                <a:solidFill>
                  <a:srgbClr val="212121"/>
                </a:solidFill>
                <a:effectLst/>
                <a:latin typeface="BlinkMacSystemFont"/>
              </a:rPr>
              <a:t> Coil Embolization for Type II </a:t>
            </a:r>
            <a:r>
              <a:rPr lang="en-US" sz="1200" b="0" i="0" dirty="0" err="1">
                <a:solidFill>
                  <a:srgbClr val="212121"/>
                </a:solidFill>
                <a:effectLst/>
                <a:latin typeface="BlinkMacSystemFont"/>
              </a:rPr>
              <a:t>Endoleak</a:t>
            </a:r>
            <a:r>
              <a:rPr lang="en-US" sz="1200" b="0" i="0" dirty="0">
                <a:solidFill>
                  <a:srgbClr val="212121"/>
                </a:solidFill>
                <a:effectLst/>
                <a:latin typeface="BlinkMacSystemFont"/>
              </a:rPr>
              <a:t> After Endovascular Aneurysm Repair (EVAR). Cureus. 2024 Sep 7;16(9):e68882.</a:t>
            </a:r>
            <a:endParaRPr lang="el-GR" sz="1200" dirty="0">
              <a:latin typeface="BlinkMacSystemFont"/>
            </a:endParaRPr>
          </a:p>
        </p:txBody>
      </p:sp>
    </p:spTree>
    <p:extLst>
      <p:ext uri="{BB962C8B-B14F-4D97-AF65-F5344CB8AC3E}">
        <p14:creationId xmlns:p14="http://schemas.microsoft.com/office/powerpoint/2010/main" xmlns="" val="90199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A3F9C93-2C39-6580-DB53-53B094DCB4A1}"/>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Ευχαριστώ</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AC616747-DDD9-D070-AA5E-5F5B7155AE31}"/>
              </a:ext>
            </a:extLst>
          </p:cNvPr>
          <p:cNvSpPr>
            <a:spLocks noGrp="1"/>
          </p:cNvSpPr>
          <p:nvPr>
            <p:ph idx="1"/>
          </p:nvPr>
        </p:nvSpPr>
        <p:spPr/>
        <p:txBody>
          <a:bodyPr/>
          <a:lstStyle/>
          <a:p>
            <a:endParaRPr lang="en-US"/>
          </a:p>
        </p:txBody>
      </p:sp>
      <p:pic>
        <p:nvPicPr>
          <p:cNvPr id="4" name="Picture 4" descr="Αποτέλεσμα εικόνας για ναυπακτος">
            <a:extLst>
              <a:ext uri="{FF2B5EF4-FFF2-40B4-BE49-F238E27FC236}">
                <a16:creationId xmlns:a16="http://schemas.microsoft.com/office/drawing/2014/main" xmlns="" id="{24A2070F-FBF8-24BF-8DF1-3DEADE58E8D6}"/>
              </a:ext>
            </a:extLst>
          </p:cNvPr>
          <p:cNvPicPr>
            <a:picLocks noChangeAspect="1" noChangeArrowheads="1"/>
          </p:cNvPicPr>
          <p:nvPr/>
        </p:nvPicPr>
        <p:blipFill>
          <a:blip r:embed="rId2" cstate="print"/>
          <a:srcRect/>
          <a:stretch>
            <a:fillRect/>
          </a:stretch>
        </p:blipFill>
        <p:spPr bwMode="auto">
          <a:xfrm>
            <a:off x="1259632" y="1214673"/>
            <a:ext cx="6788946" cy="3394473"/>
          </a:xfrm>
          <a:prstGeom prst="rect">
            <a:avLst/>
          </a:prstGeom>
          <a:noFill/>
          <a:ln>
            <a:solidFill>
              <a:srgbClr val="FF0000"/>
            </a:solidFill>
          </a:ln>
        </p:spPr>
      </p:pic>
    </p:spTree>
    <p:extLst>
      <p:ext uri="{BB962C8B-B14F-4D97-AF65-F5344CB8AC3E}">
        <p14:creationId xmlns:p14="http://schemas.microsoft.com/office/powerpoint/2010/main" xmlns="" val="180673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err="1">
                <a:solidFill>
                  <a:srgbClr val="C00000"/>
                </a:solidFill>
                <a:latin typeface="Book Antiqua" pitchFamily="18" charset="0"/>
              </a:rPr>
              <a:t>Ενδοδιαφυγή</a:t>
            </a:r>
            <a:r>
              <a:rPr lang="el-GR" sz="3600" b="1" dirty="0">
                <a:solidFill>
                  <a:srgbClr val="C00000"/>
                </a:solidFill>
                <a:latin typeface="Book Antiqua" pitchFamily="18" charset="0"/>
              </a:rPr>
              <a:t> τύπου ΙΙ</a:t>
            </a:r>
            <a:endParaRPr lang="el-GR" sz="3600" dirty="0"/>
          </a:p>
        </p:txBody>
      </p:sp>
      <p:sp>
        <p:nvSpPr>
          <p:cNvPr id="3" name="2 - Θέση περιεχομένου"/>
          <p:cNvSpPr>
            <a:spLocks noGrp="1"/>
          </p:cNvSpPr>
          <p:nvPr>
            <p:ph idx="1"/>
          </p:nvPr>
        </p:nvSpPr>
        <p:spPr/>
        <p:txBody>
          <a:bodyPr>
            <a:normAutofit lnSpcReduction="10000"/>
          </a:bodyPr>
          <a:lstStyle/>
          <a:p>
            <a:r>
              <a:rPr lang="el-GR" sz="2000" dirty="0">
                <a:latin typeface="Book Antiqua" pitchFamily="18" charset="0"/>
              </a:rPr>
              <a:t>Πιο καλοήθεις από τους άλλους τύπους των </a:t>
            </a:r>
            <a:r>
              <a:rPr lang="el-GR" sz="2000" dirty="0" err="1">
                <a:latin typeface="Book Antiqua" pitchFamily="18" charset="0"/>
              </a:rPr>
              <a:t>ενδοδιαφυγών</a:t>
            </a:r>
            <a:endParaRPr lang="el-GR" sz="2000" dirty="0">
              <a:latin typeface="Book Antiqua" pitchFamily="18" charset="0"/>
            </a:endParaRPr>
          </a:p>
          <a:p>
            <a:r>
              <a:rPr lang="el-GR" sz="2000" dirty="0">
                <a:latin typeface="Book Antiqua" pitchFamily="18" charset="0"/>
              </a:rPr>
              <a:t>Όταν συνδυάζονται με </a:t>
            </a:r>
            <a:r>
              <a:rPr lang="el-GR" sz="2000" u="sng" dirty="0">
                <a:latin typeface="Book Antiqua" pitchFamily="18" charset="0"/>
              </a:rPr>
              <a:t>αύξηση του σάκου </a:t>
            </a:r>
            <a:r>
              <a:rPr lang="el-GR" sz="2000" dirty="0">
                <a:latin typeface="Book Antiqua" pitchFamily="18" charset="0"/>
              </a:rPr>
              <a:t>χρήζουν κλινικής εκτίμησης και αντιμετώπισης και μπορεί να οδηγήσουν σε </a:t>
            </a:r>
            <a:r>
              <a:rPr lang="el-GR" sz="2000" dirty="0" err="1">
                <a:latin typeface="Book Antiqua" pitchFamily="18" charset="0"/>
              </a:rPr>
              <a:t>ενδοδιαφυγές</a:t>
            </a:r>
            <a:r>
              <a:rPr lang="el-GR" sz="2000" dirty="0">
                <a:latin typeface="Book Antiqua" pitchFamily="18" charset="0"/>
              </a:rPr>
              <a:t> τύπου Ι ή ΙΙΙ λόγω μείωσης της πρόσφυσης του </a:t>
            </a:r>
            <a:r>
              <a:rPr lang="el-GR" sz="2000" dirty="0" err="1">
                <a:latin typeface="Book Antiqua" pitchFamily="18" charset="0"/>
              </a:rPr>
              <a:t>ενδομοσχεύματος</a:t>
            </a:r>
            <a:endParaRPr lang="el-GR" sz="2000" dirty="0">
              <a:latin typeface="Book Antiqua" pitchFamily="18" charset="0"/>
            </a:endParaRPr>
          </a:p>
          <a:p>
            <a:r>
              <a:rPr lang="el-GR" sz="2000" dirty="0">
                <a:latin typeface="Book Antiqua" pitchFamily="18" charset="0"/>
              </a:rPr>
              <a:t>Ρήξη ανευρύσματος &lt;1%</a:t>
            </a:r>
          </a:p>
          <a:p>
            <a:r>
              <a:rPr lang="el-GR" sz="2000" dirty="0">
                <a:latin typeface="Book Antiqua" pitchFamily="18" charset="0"/>
              </a:rPr>
              <a:t>Χρόνος εμφάνισης</a:t>
            </a:r>
            <a:endParaRPr lang="en-US" sz="2000" dirty="0">
              <a:latin typeface="Book Antiqua" pitchFamily="18" charset="0"/>
            </a:endParaRPr>
          </a:p>
          <a:p>
            <a:pPr lvl="1"/>
            <a:r>
              <a:rPr lang="el-GR" sz="1600" dirty="0">
                <a:latin typeface="Book Antiqua" pitchFamily="18" charset="0"/>
              </a:rPr>
              <a:t>Πρώιμες </a:t>
            </a:r>
            <a:r>
              <a:rPr lang="en-US" sz="1600" dirty="0">
                <a:latin typeface="Book Antiqua" pitchFamily="18" charset="0"/>
              </a:rPr>
              <a:t>(early)</a:t>
            </a:r>
            <a:r>
              <a:rPr lang="el-GR" sz="1600" dirty="0">
                <a:latin typeface="Book Antiqua" pitchFamily="18" charset="0"/>
              </a:rPr>
              <a:t>: 20-40%                (1</a:t>
            </a:r>
            <a:r>
              <a:rPr lang="el-GR" sz="1600" baseline="30000" dirty="0">
                <a:latin typeface="Book Antiqua" pitchFamily="18" charset="0"/>
              </a:rPr>
              <a:t>ος</a:t>
            </a:r>
            <a:r>
              <a:rPr lang="el-GR" sz="1600" dirty="0">
                <a:latin typeface="Book Antiqua" pitchFamily="18" charset="0"/>
              </a:rPr>
              <a:t> μήνας)</a:t>
            </a:r>
          </a:p>
          <a:p>
            <a:pPr lvl="1"/>
            <a:r>
              <a:rPr lang="el-GR" sz="1600" dirty="0">
                <a:latin typeface="Book Antiqua" pitchFamily="18" charset="0"/>
              </a:rPr>
              <a:t>Επιμένουσες</a:t>
            </a:r>
            <a:r>
              <a:rPr lang="en-US" sz="1600" dirty="0">
                <a:latin typeface="Book Antiqua" pitchFamily="18" charset="0"/>
              </a:rPr>
              <a:t> (persisting):5-8%</a:t>
            </a:r>
            <a:r>
              <a:rPr lang="el-GR" sz="1600" dirty="0">
                <a:latin typeface="Book Antiqua" pitchFamily="18" charset="0"/>
              </a:rPr>
              <a:t>     (&gt;6μήνες)</a:t>
            </a:r>
          </a:p>
          <a:p>
            <a:pPr lvl="1"/>
            <a:r>
              <a:rPr lang="el-GR" sz="1600" dirty="0">
                <a:latin typeface="Book Antiqua" pitchFamily="18" charset="0"/>
              </a:rPr>
              <a:t>Απώτερες</a:t>
            </a:r>
            <a:r>
              <a:rPr lang="en-US" sz="1600" dirty="0">
                <a:latin typeface="Book Antiqua" pitchFamily="18" charset="0"/>
              </a:rPr>
              <a:t> (late): 10%</a:t>
            </a:r>
            <a:r>
              <a:rPr lang="el-GR" sz="1600" dirty="0">
                <a:latin typeface="Book Antiqua" pitchFamily="18" charset="0"/>
              </a:rPr>
              <a:t>                      (&gt;12 μήνες)</a:t>
            </a:r>
          </a:p>
          <a:p>
            <a:pPr lvl="1"/>
            <a:r>
              <a:rPr lang="el-GR" sz="1600" dirty="0">
                <a:latin typeface="Book Antiqua" pitchFamily="18" charset="0"/>
              </a:rPr>
              <a:t>Ανθιστάμενες στη θεραπεία (</a:t>
            </a:r>
            <a:r>
              <a:rPr lang="en-US" sz="1600" dirty="0">
                <a:latin typeface="Book Antiqua" pitchFamily="18" charset="0"/>
              </a:rPr>
              <a:t>refractory)</a:t>
            </a:r>
            <a:endParaRPr lang="el-GR" sz="1600" dirty="0">
              <a:latin typeface="Book Antiqua" pitchFamily="18" charset="0"/>
            </a:endParaRPr>
          </a:p>
          <a:p>
            <a:pPr lvl="1"/>
            <a:endParaRPr lang="el-GR" sz="1600" dirty="0">
              <a:latin typeface="Book Antiqua" pitchFamily="18" charset="0"/>
            </a:endParaRPr>
          </a:p>
        </p:txBody>
      </p:sp>
      <p:sp>
        <p:nvSpPr>
          <p:cNvPr id="4" name="3 - Ορθογώνιο"/>
          <p:cNvSpPr/>
          <p:nvPr/>
        </p:nvSpPr>
        <p:spPr>
          <a:xfrm>
            <a:off x="0" y="4659982"/>
            <a:ext cx="6084168"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BlinkMacSystemFont"/>
              </a:rPr>
              <a:t>Sidloff</a:t>
            </a:r>
            <a:r>
              <a:rPr lang="en-US" sz="1200" dirty="0">
                <a:solidFill>
                  <a:schemeClr val="tx1"/>
                </a:solidFill>
                <a:latin typeface="BlinkMacSystemFont"/>
              </a:rPr>
              <a:t> et al. Type II </a:t>
            </a:r>
            <a:r>
              <a:rPr lang="en-US" sz="1200" dirty="0" err="1">
                <a:solidFill>
                  <a:schemeClr val="tx1"/>
                </a:solidFill>
                <a:latin typeface="BlinkMacSystemFont"/>
              </a:rPr>
              <a:t>endoleak</a:t>
            </a:r>
            <a:r>
              <a:rPr lang="en-US" sz="1200" dirty="0">
                <a:solidFill>
                  <a:schemeClr val="tx1"/>
                </a:solidFill>
                <a:latin typeface="BlinkMacSystemFont"/>
              </a:rPr>
              <a:t> after endovascular aneurysm repair. Br J </a:t>
            </a:r>
            <a:r>
              <a:rPr lang="en-US" sz="1200" dirty="0" err="1">
                <a:solidFill>
                  <a:schemeClr val="tx1"/>
                </a:solidFill>
                <a:latin typeface="BlinkMacSystemFont"/>
              </a:rPr>
              <a:t>Surg</a:t>
            </a:r>
            <a:r>
              <a:rPr lang="en-US" sz="1200" dirty="0">
                <a:solidFill>
                  <a:schemeClr val="tx1"/>
                </a:solidFill>
                <a:latin typeface="BlinkMacSystemFont"/>
              </a:rPr>
              <a:t> 2013;100:1262-70</a:t>
            </a:r>
            <a:endParaRPr lang="el-GR" sz="1200" dirty="0">
              <a:solidFill>
                <a:schemeClr val="tx1"/>
              </a:solidFill>
              <a:latin typeface="BlinkMacSystemFont"/>
            </a:endParaRPr>
          </a:p>
        </p:txBody>
      </p:sp>
      <p:sp>
        <p:nvSpPr>
          <p:cNvPr id="5" name="3 - Ορθογώνιο">
            <a:extLst>
              <a:ext uri="{FF2B5EF4-FFF2-40B4-BE49-F238E27FC236}">
                <a16:creationId xmlns:a16="http://schemas.microsoft.com/office/drawing/2014/main" xmlns="" id="{CA793BBB-3FC0-03DF-8FCE-1E9B8F1677E2}"/>
              </a:ext>
            </a:extLst>
          </p:cNvPr>
          <p:cNvSpPr/>
          <p:nvPr/>
        </p:nvSpPr>
        <p:spPr>
          <a:xfrm>
            <a:off x="-16311" y="4656524"/>
            <a:ext cx="9144000"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Anning N, Weeratunga S, Wang Y, De Boo DW, Puttaswamy V. </a:t>
            </a:r>
            <a:r>
              <a:rPr lang="en-US" sz="1200" b="0" i="0" dirty="0" err="1">
                <a:solidFill>
                  <a:srgbClr val="212121"/>
                </a:solidFill>
                <a:effectLst/>
                <a:latin typeface="BlinkMacSystemFont"/>
              </a:rPr>
              <a:t>Transarterial</a:t>
            </a:r>
            <a:r>
              <a:rPr lang="en-US" sz="1200" b="0" i="0" dirty="0">
                <a:solidFill>
                  <a:srgbClr val="212121"/>
                </a:solidFill>
                <a:effectLst/>
                <a:latin typeface="BlinkMacSystemFont"/>
              </a:rPr>
              <a:t> </a:t>
            </a:r>
            <a:r>
              <a:rPr lang="en-US" sz="1200" b="0" i="0" dirty="0" err="1">
                <a:solidFill>
                  <a:srgbClr val="212121"/>
                </a:solidFill>
                <a:effectLst/>
                <a:latin typeface="BlinkMacSystemFont"/>
              </a:rPr>
              <a:t>Embolisation</a:t>
            </a:r>
            <a:r>
              <a:rPr lang="en-US" sz="1200" b="0" i="0" dirty="0">
                <a:solidFill>
                  <a:srgbClr val="212121"/>
                </a:solidFill>
                <a:effectLst/>
                <a:latin typeface="BlinkMacSystemFont"/>
              </a:rPr>
              <a:t> of Abdominal Aortic Type II Endoleaks Accessed via the Deep Circumflex Iliac Artery: A Case Series and Literature Review. Vasc Endovascular Surg. 2024 Oct;58(7):757-761</a:t>
            </a:r>
            <a:endParaRPr lang="el-GR" sz="1200" dirty="0">
              <a:solidFill>
                <a:schemeClr val="tx1"/>
              </a:solidFill>
              <a:latin typeface="BlinkMacSystemFont"/>
            </a:endParaRPr>
          </a:p>
        </p:txBody>
      </p:sp>
      <p:grpSp>
        <p:nvGrpSpPr>
          <p:cNvPr id="6" name="Group 3">
            <a:extLst>
              <a:ext uri="{FF2B5EF4-FFF2-40B4-BE49-F238E27FC236}">
                <a16:creationId xmlns:a16="http://schemas.microsoft.com/office/drawing/2014/main" xmlns="" id="{66BF9212-3D38-1D39-E6B2-D3F6E4AE61A3}"/>
              </a:ext>
            </a:extLst>
          </p:cNvPr>
          <p:cNvGrpSpPr>
            <a:grpSpLocks/>
          </p:cNvGrpSpPr>
          <p:nvPr/>
        </p:nvGrpSpPr>
        <p:grpSpPr bwMode="auto">
          <a:xfrm>
            <a:off x="7020272" y="2643758"/>
            <a:ext cx="2016148" cy="1830264"/>
            <a:chOff x="3379" y="770"/>
            <a:chExt cx="2093" cy="2139"/>
          </a:xfrm>
        </p:grpSpPr>
        <p:pic>
          <p:nvPicPr>
            <p:cNvPr id="7" name="Picture 4">
              <a:extLst>
                <a:ext uri="{FF2B5EF4-FFF2-40B4-BE49-F238E27FC236}">
                  <a16:creationId xmlns:a16="http://schemas.microsoft.com/office/drawing/2014/main" xmlns="" id="{55267193-282E-5779-4A75-A7895C219BB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9" y="770"/>
              <a:ext cx="2093" cy="2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Oval 5">
              <a:extLst>
                <a:ext uri="{FF2B5EF4-FFF2-40B4-BE49-F238E27FC236}">
                  <a16:creationId xmlns:a16="http://schemas.microsoft.com/office/drawing/2014/main" xmlns="" id="{88AB4AB0-0D75-1972-B323-4AB44F75F0D5}"/>
                </a:ext>
              </a:extLst>
            </p:cNvPr>
            <p:cNvSpPr>
              <a:spLocks noChangeArrowheads="1"/>
            </p:cNvSpPr>
            <p:nvPr/>
          </p:nvSpPr>
          <p:spPr bwMode="auto">
            <a:xfrm>
              <a:off x="4005" y="1082"/>
              <a:ext cx="1186" cy="1178"/>
            </a:xfrm>
            <a:prstGeom prst="ellipse">
              <a:avLst/>
            </a:prstGeom>
            <a:noFill/>
            <a:ln w="9360">
              <a:solidFill>
                <a:srgbClr val="80808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l-GR" altLang="en-US"/>
            </a:p>
          </p:txBody>
        </p:sp>
      </p:grpSp>
    </p:spTree>
    <p:extLst>
      <p:ext uri="{BB962C8B-B14F-4D97-AF65-F5344CB8AC3E}">
        <p14:creationId xmlns:p14="http://schemas.microsoft.com/office/powerpoint/2010/main" xmlns="" val="49487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20000"/>
          </a:bodyPr>
          <a:lstStyle/>
          <a:p>
            <a:endParaRPr lang="en-US" dirty="0"/>
          </a:p>
          <a:p>
            <a:r>
              <a:rPr lang="el-GR" sz="1900" dirty="0">
                <a:latin typeface="Book Antiqua" pitchFamily="18" charset="0"/>
              </a:rPr>
              <a:t>Η </a:t>
            </a:r>
            <a:r>
              <a:rPr lang="en-US" sz="1900" u="sng" dirty="0">
                <a:solidFill>
                  <a:srgbClr val="FF0000"/>
                </a:solidFill>
                <a:latin typeface="Book Antiqua" pitchFamily="18" charset="0"/>
              </a:rPr>
              <a:t>CTA</a:t>
            </a:r>
            <a:r>
              <a:rPr lang="en-US" sz="1900" dirty="0">
                <a:latin typeface="Book Antiqua" pitchFamily="18" charset="0"/>
              </a:rPr>
              <a:t> </a:t>
            </a:r>
            <a:r>
              <a:rPr lang="el-GR" sz="1900" dirty="0">
                <a:latin typeface="Book Antiqua" pitchFamily="18" charset="0"/>
              </a:rPr>
              <a:t>τριών φάσεων </a:t>
            </a:r>
            <a:r>
              <a:rPr lang="en-US" sz="1900" dirty="0">
                <a:latin typeface="Book Antiqua" pitchFamily="18" charset="0"/>
              </a:rPr>
              <a:t>(</a:t>
            </a:r>
            <a:r>
              <a:rPr lang="el-GR" sz="1900" dirty="0">
                <a:latin typeface="Book Antiqua" pitchFamily="18" charset="0"/>
              </a:rPr>
              <a:t>χωρίς σκιαγραφικό, αρτηριακή και καθυστερημένη φάση) είναι η κύρια μέθοδος παρακολούθησης) με εξαιρετική ευαισθησία στην ανίχνευση </a:t>
            </a:r>
            <a:r>
              <a:rPr lang="el-GR" sz="1900" dirty="0" err="1">
                <a:latin typeface="Book Antiqua" pitchFamily="18" charset="0"/>
              </a:rPr>
              <a:t>ενδοδιαφυγών</a:t>
            </a:r>
            <a:r>
              <a:rPr lang="el-GR" sz="1900" dirty="0">
                <a:latin typeface="Book Antiqua" pitchFamily="18" charset="0"/>
              </a:rPr>
              <a:t>. </a:t>
            </a:r>
            <a:r>
              <a:rPr lang="en-US" sz="1900" dirty="0">
                <a:latin typeface="Book Antiqua" pitchFamily="18" charset="0"/>
              </a:rPr>
              <a:t> </a:t>
            </a:r>
          </a:p>
          <a:p>
            <a:r>
              <a:rPr lang="el-GR" sz="1900" dirty="0">
                <a:latin typeface="Book Antiqua" pitchFamily="18" charset="0"/>
              </a:rPr>
              <a:t>Όμως, μπορεί να μην απεικονίσει </a:t>
            </a:r>
            <a:r>
              <a:rPr lang="el-GR" sz="1900" u="sng" dirty="0">
                <a:latin typeface="Book Antiqua" pitchFamily="18" charset="0"/>
              </a:rPr>
              <a:t>χαμηλής ροής </a:t>
            </a:r>
            <a:r>
              <a:rPr lang="el-GR" sz="1900" u="sng" dirty="0" err="1">
                <a:latin typeface="Book Antiqua" pitchFamily="18" charset="0"/>
              </a:rPr>
              <a:t>ενδοδιαφυγές</a:t>
            </a:r>
            <a:r>
              <a:rPr lang="el-GR" sz="1900" u="sng" dirty="0">
                <a:latin typeface="Book Antiqua" pitchFamily="18" charset="0"/>
              </a:rPr>
              <a:t> </a:t>
            </a:r>
            <a:r>
              <a:rPr lang="en-US" sz="1900" dirty="0">
                <a:latin typeface="Book Antiqua" pitchFamily="18" charset="0"/>
              </a:rPr>
              <a:t>(low-flow leaks) </a:t>
            </a:r>
            <a:r>
              <a:rPr lang="el-GR" sz="1900" dirty="0">
                <a:latin typeface="Book Antiqua" pitchFamily="18" charset="0"/>
              </a:rPr>
              <a:t>ειδικά στην απώτερη αρτηριακή φάση</a:t>
            </a:r>
          </a:p>
          <a:p>
            <a:r>
              <a:rPr lang="el-GR" sz="1900" dirty="0">
                <a:latin typeface="Book Antiqua" pitchFamily="18" charset="0"/>
              </a:rPr>
              <a:t>Η </a:t>
            </a:r>
            <a:r>
              <a:rPr lang="en-US" sz="1900" u="sng" dirty="0">
                <a:solidFill>
                  <a:srgbClr val="FF0000"/>
                </a:solidFill>
                <a:latin typeface="Book Antiqua" pitchFamily="18" charset="0"/>
              </a:rPr>
              <a:t>dynamic CTA </a:t>
            </a:r>
            <a:r>
              <a:rPr lang="en-US" sz="1900" dirty="0">
                <a:latin typeface="Book Antiqua" pitchFamily="18" charset="0"/>
              </a:rPr>
              <a:t>(dCTA), </a:t>
            </a:r>
            <a:r>
              <a:rPr lang="el-GR" sz="1900" dirty="0">
                <a:latin typeface="Book Antiqua" pitchFamily="18" charset="0"/>
              </a:rPr>
              <a:t>ή </a:t>
            </a:r>
            <a:r>
              <a:rPr lang="en-US" sz="1900" dirty="0">
                <a:latin typeface="Book Antiqua" pitchFamily="18" charset="0"/>
              </a:rPr>
              <a:t>(4D-CT), </a:t>
            </a:r>
            <a:r>
              <a:rPr lang="el-GR" sz="1900" dirty="0">
                <a:latin typeface="Book Antiqua" pitchFamily="18" charset="0"/>
              </a:rPr>
              <a:t>ακολουθεί στενά το σκιαγραφικό σε πολλές χρονικές στιγμές και μπορεί να εντοπίσει </a:t>
            </a:r>
            <a:r>
              <a:rPr lang="el-GR" sz="1900" u="sng" dirty="0">
                <a:latin typeface="Book Antiqua" pitchFamily="18" charset="0"/>
              </a:rPr>
              <a:t>δύσκολες</a:t>
            </a:r>
            <a:r>
              <a:rPr lang="el-GR" sz="1900" dirty="0">
                <a:latin typeface="Book Antiqua" pitchFamily="18" charset="0"/>
              </a:rPr>
              <a:t> στη διάγνωση </a:t>
            </a:r>
            <a:r>
              <a:rPr lang="el-GR" sz="1900" dirty="0" err="1">
                <a:latin typeface="Book Antiqua" pitchFamily="18" charset="0"/>
              </a:rPr>
              <a:t>ενδοδιαφυγές</a:t>
            </a:r>
            <a:r>
              <a:rPr lang="el-GR" sz="1900" dirty="0">
                <a:latin typeface="Book Antiqua" pitchFamily="18" charset="0"/>
              </a:rPr>
              <a:t>.</a:t>
            </a:r>
          </a:p>
          <a:p>
            <a:r>
              <a:rPr lang="el-GR" sz="1900" dirty="0">
                <a:latin typeface="Book Antiqua" pitchFamily="18" charset="0"/>
              </a:rPr>
              <a:t>Η </a:t>
            </a:r>
            <a:r>
              <a:rPr lang="en-US" sz="1900" u="sng" dirty="0">
                <a:solidFill>
                  <a:srgbClr val="FF0000"/>
                </a:solidFill>
                <a:latin typeface="Book Antiqua" pitchFamily="18" charset="0"/>
              </a:rPr>
              <a:t>dynamic CTA </a:t>
            </a:r>
            <a:r>
              <a:rPr lang="el-GR" sz="1900" dirty="0">
                <a:latin typeface="Book Antiqua" pitchFamily="18" charset="0"/>
              </a:rPr>
              <a:t>υπόσχεται απεικόνιση σε πραγματικό χρόνο της ροής μέσα στο σάκο</a:t>
            </a:r>
            <a:r>
              <a:rPr lang="en-US" sz="1900" dirty="0">
                <a:latin typeface="Book Antiqua" pitchFamily="18" charset="0"/>
              </a:rPr>
              <a:t> </a:t>
            </a:r>
            <a:r>
              <a:rPr lang="el-GR" sz="1900" dirty="0">
                <a:latin typeface="Book Antiqua" pitchFamily="18" charset="0"/>
              </a:rPr>
              <a:t>(</a:t>
            </a:r>
            <a:r>
              <a:rPr lang="en-US" sz="1900" dirty="0">
                <a:latin typeface="Book Antiqua" pitchFamily="18" charset="0"/>
              </a:rPr>
              <a:t>real-time flow dynamics</a:t>
            </a:r>
            <a:r>
              <a:rPr lang="el-GR" sz="1900" dirty="0">
                <a:latin typeface="Book Antiqua" pitchFamily="18" charset="0"/>
              </a:rPr>
              <a:t>)</a:t>
            </a:r>
            <a:r>
              <a:rPr lang="en-US" sz="1900" dirty="0">
                <a:latin typeface="Book Antiqua" pitchFamily="18" charset="0"/>
              </a:rPr>
              <a:t>.</a:t>
            </a:r>
          </a:p>
          <a:p>
            <a:r>
              <a:rPr lang="el-GR" sz="1900" dirty="0">
                <a:latin typeface="Book Antiqua" pitchFamily="18" charset="0"/>
              </a:rPr>
              <a:t>Η </a:t>
            </a:r>
            <a:r>
              <a:rPr lang="en-US" sz="1900" u="sng" dirty="0">
                <a:solidFill>
                  <a:srgbClr val="FF0000"/>
                </a:solidFill>
                <a:latin typeface="Book Antiqua" pitchFamily="18" charset="0"/>
              </a:rPr>
              <a:t>dynamic CTA</a:t>
            </a:r>
            <a:r>
              <a:rPr lang="en-US" sz="1900" dirty="0">
                <a:latin typeface="Book Antiqua" pitchFamily="18" charset="0"/>
              </a:rPr>
              <a:t> </a:t>
            </a:r>
            <a:r>
              <a:rPr lang="el-GR" sz="1900" dirty="0">
                <a:latin typeface="Book Antiqua" pitchFamily="18" charset="0"/>
              </a:rPr>
              <a:t>ανίχνευσε </a:t>
            </a:r>
            <a:r>
              <a:rPr lang="en-US" sz="1900" u="sng" dirty="0">
                <a:latin typeface="Book Antiqua" pitchFamily="18" charset="0"/>
              </a:rPr>
              <a:t>36 TIELs vs 16 </a:t>
            </a:r>
            <a:r>
              <a:rPr lang="el-GR" sz="1900" u="sng" dirty="0">
                <a:latin typeface="Book Antiqua" pitchFamily="18" charset="0"/>
              </a:rPr>
              <a:t>με </a:t>
            </a:r>
            <a:r>
              <a:rPr lang="en-US" sz="1900" u="sng" dirty="0">
                <a:latin typeface="Book Antiqua" pitchFamily="18" charset="0"/>
              </a:rPr>
              <a:t>CTA </a:t>
            </a:r>
            <a:r>
              <a:rPr lang="el-GR" sz="1900" dirty="0">
                <a:latin typeface="Book Antiqua" pitchFamily="18" charset="0"/>
              </a:rPr>
              <a:t>και </a:t>
            </a:r>
            <a:r>
              <a:rPr lang="el-GR" sz="1900" u="sng" dirty="0">
                <a:latin typeface="Book Antiqua" pitchFamily="18" charset="0"/>
              </a:rPr>
              <a:t>138 </a:t>
            </a:r>
            <a:r>
              <a:rPr lang="en-US" sz="1900" u="sng" dirty="0">
                <a:latin typeface="Book Antiqua" pitchFamily="18" charset="0"/>
              </a:rPr>
              <a:t>TIIELs vs 95 </a:t>
            </a:r>
            <a:r>
              <a:rPr lang="el-GR" sz="1900" dirty="0">
                <a:latin typeface="Book Antiqua" pitchFamily="18" charset="0"/>
              </a:rPr>
              <a:t>με </a:t>
            </a:r>
            <a:r>
              <a:rPr lang="en-US" sz="1900" dirty="0">
                <a:latin typeface="Book Antiqua" pitchFamily="18" charset="0"/>
              </a:rPr>
              <a:t>CTA </a:t>
            </a:r>
            <a:endParaRPr lang="el-GR" sz="1900" dirty="0">
              <a:latin typeface="Book Antiqua" pitchFamily="18" charset="0"/>
            </a:endParaRPr>
          </a:p>
        </p:txBody>
      </p:sp>
      <p:pic>
        <p:nvPicPr>
          <p:cNvPr id="151554" name="Picture 2" descr="C:\Users\spapad\Desktop\ENDOLEAK\dynamic foto.png"/>
          <p:cNvPicPr>
            <a:picLocks noChangeAspect="1" noChangeArrowheads="1"/>
          </p:cNvPicPr>
          <p:nvPr/>
        </p:nvPicPr>
        <p:blipFill>
          <a:blip r:embed="rId2" cstate="print"/>
          <a:srcRect/>
          <a:stretch>
            <a:fillRect/>
          </a:stretch>
        </p:blipFill>
        <p:spPr bwMode="auto">
          <a:xfrm>
            <a:off x="2123728" y="0"/>
            <a:ext cx="4516065" cy="1563638"/>
          </a:xfrm>
          <a:prstGeom prst="rect">
            <a:avLst/>
          </a:prstGeom>
          <a:noFill/>
          <a:ln w="12700">
            <a:solidFill>
              <a:srgbClr val="C00000"/>
            </a:solidFill>
          </a:ln>
        </p:spPr>
      </p:pic>
      <p:sp>
        <p:nvSpPr>
          <p:cNvPr id="6" name="5 - TextBox"/>
          <p:cNvSpPr txBox="1"/>
          <p:nvPr/>
        </p:nvSpPr>
        <p:spPr>
          <a:xfrm>
            <a:off x="-19679" y="4674562"/>
            <a:ext cx="9144000" cy="461665"/>
          </a:xfrm>
          <a:prstGeom prst="rect">
            <a:avLst/>
          </a:prstGeom>
          <a:solidFill>
            <a:schemeClr val="accent3">
              <a:lumMod val="20000"/>
              <a:lumOff val="80000"/>
            </a:schemeClr>
          </a:solidFill>
        </p:spPr>
        <p:txBody>
          <a:bodyPr wrap="square" rtlCol="0">
            <a:spAutoFit/>
          </a:bodyPr>
          <a:lstStyle/>
          <a:p>
            <a:r>
              <a:rPr lang="en-US" sz="1200" dirty="0" err="1">
                <a:latin typeface="BlinkMacSystemFont"/>
              </a:rPr>
              <a:t>Catasta</a:t>
            </a:r>
            <a:r>
              <a:rPr lang="en-US" sz="1200" dirty="0">
                <a:latin typeface="BlinkMacSystemFont"/>
              </a:rPr>
              <a:t> A et al. The Role of Dynamic Computed Tomography Angiography in </a:t>
            </a:r>
            <a:r>
              <a:rPr lang="en-US" sz="1200" dirty="0" err="1">
                <a:latin typeface="BlinkMacSystemFont"/>
              </a:rPr>
              <a:t>Endoleak</a:t>
            </a:r>
            <a:r>
              <a:rPr lang="en-US" sz="1200" dirty="0">
                <a:latin typeface="BlinkMacSystemFont"/>
              </a:rPr>
              <a:t> Detection and Classification After Endovascular Aneurysm Repair: A Comprehensive Review. Diagnostics (Basel). 2025 Feb 4;15(3):370.</a:t>
            </a:r>
            <a:endParaRPr lang="el-GR" sz="1200" dirty="0">
              <a:latin typeface="BlinkMacSystemFont"/>
            </a:endParaRPr>
          </a:p>
        </p:txBody>
      </p:sp>
      <p:pic>
        <p:nvPicPr>
          <p:cNvPr id="5" name="Εικόνα 4" descr="Εικόνα που περιέχει τέχνη&#10;&#10;Το περιεχόμενο που δημιουργείται από τεχνολογία AI ενδέχεται να είναι εσφαλμένο.">
            <a:extLst>
              <a:ext uri="{FF2B5EF4-FFF2-40B4-BE49-F238E27FC236}">
                <a16:creationId xmlns:a16="http://schemas.microsoft.com/office/drawing/2014/main" xmlns="" id="{BC81C7DC-E2CB-236B-94D4-AEAE329EE67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20271" y="7273"/>
            <a:ext cx="1513591" cy="1647059"/>
          </a:xfrm>
          <a:prstGeom prst="rect">
            <a:avLst/>
          </a:prstGeom>
        </p:spPr>
      </p:pic>
    </p:spTree>
    <p:extLst>
      <p:ext uri="{BB962C8B-B14F-4D97-AF65-F5344CB8AC3E}">
        <p14:creationId xmlns:p14="http://schemas.microsoft.com/office/powerpoint/2010/main" xmlns="" val="1299117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solidFill>
                  <a:srgbClr val="C00000"/>
                </a:solidFill>
                <a:latin typeface="Book Antiqua" pitchFamily="18" charset="0"/>
              </a:rPr>
              <a:t>T2EL vs no </a:t>
            </a:r>
            <a:r>
              <a:rPr lang="en-US" b="1" dirty="0" err="1">
                <a:solidFill>
                  <a:srgbClr val="C00000"/>
                </a:solidFill>
                <a:latin typeface="Book Antiqua" pitchFamily="18" charset="0"/>
              </a:rPr>
              <a:t>endoleak</a:t>
            </a:r>
            <a:endParaRPr lang="el-GR" dirty="0"/>
          </a:p>
        </p:txBody>
      </p:sp>
      <p:sp>
        <p:nvSpPr>
          <p:cNvPr id="3" name="2 - Θέση περιεχομένου"/>
          <p:cNvSpPr>
            <a:spLocks noGrp="1"/>
          </p:cNvSpPr>
          <p:nvPr>
            <p:ph idx="1"/>
          </p:nvPr>
        </p:nvSpPr>
        <p:spPr/>
        <p:txBody>
          <a:bodyPr>
            <a:normAutofit/>
          </a:bodyPr>
          <a:lstStyle/>
          <a:p>
            <a:r>
              <a:rPr lang="el-GR" sz="2000" dirty="0">
                <a:latin typeface="Book Antiqua" panose="02040602050305030304" pitchFamily="18" charset="0"/>
              </a:rPr>
              <a:t>Σε μια πρόσφατη μελέτη 17099 </a:t>
            </a:r>
            <a:r>
              <a:rPr lang="en-US" sz="2000" dirty="0">
                <a:latin typeface="Book Antiqua" panose="02040602050305030304" pitchFamily="18" charset="0"/>
              </a:rPr>
              <a:t>pts </a:t>
            </a:r>
            <a:r>
              <a:rPr lang="el-GR" sz="2000" dirty="0">
                <a:latin typeface="Book Antiqua" panose="02040602050305030304" pitchFamily="18" charset="0"/>
              </a:rPr>
              <a:t>με 4957 </a:t>
            </a:r>
            <a:r>
              <a:rPr lang="en-US" sz="2000" dirty="0">
                <a:latin typeface="Book Antiqua" panose="02040602050305030304" pitchFamily="18" charset="0"/>
              </a:rPr>
              <a:t>E2EL:</a:t>
            </a:r>
          </a:p>
          <a:p>
            <a:pPr lvl="1"/>
            <a:r>
              <a:rPr lang="el-GR" sz="2000" dirty="0">
                <a:latin typeface="Book Antiqua" panose="02040602050305030304" pitchFamily="18" charset="0"/>
              </a:rPr>
              <a:t>Αυξημένη θνητότητα σχετιζόμενη με το ΑΑΑ (1% </a:t>
            </a:r>
            <a:r>
              <a:rPr lang="en-US" sz="2000" dirty="0" err="1">
                <a:latin typeface="Book Antiqua" panose="02040602050305030304" pitchFamily="18" charset="0"/>
              </a:rPr>
              <a:t>vs</a:t>
            </a:r>
            <a:r>
              <a:rPr lang="el-GR" sz="2000" dirty="0">
                <a:latin typeface="Book Antiqua" panose="02040602050305030304" pitchFamily="18" charset="0"/>
              </a:rPr>
              <a:t> 0,2%)</a:t>
            </a:r>
            <a:endParaRPr lang="en-US" sz="2000" dirty="0">
              <a:latin typeface="Book Antiqua" panose="02040602050305030304" pitchFamily="18" charset="0"/>
            </a:endParaRPr>
          </a:p>
          <a:p>
            <a:pPr lvl="1"/>
            <a:r>
              <a:rPr lang="el-GR" sz="2000" dirty="0">
                <a:latin typeface="Book Antiqua" panose="02040602050305030304" pitchFamily="18" charset="0"/>
              </a:rPr>
              <a:t>Ρήξη ΑΑΑ (0.8% </a:t>
            </a:r>
            <a:r>
              <a:rPr lang="en-US" sz="2000" dirty="0" err="1">
                <a:latin typeface="Book Antiqua" panose="02040602050305030304" pitchFamily="18" charset="0"/>
              </a:rPr>
              <a:t>vs</a:t>
            </a:r>
            <a:r>
              <a:rPr lang="en-US" sz="2000" dirty="0">
                <a:latin typeface="Book Antiqua" panose="02040602050305030304" pitchFamily="18" charset="0"/>
              </a:rPr>
              <a:t> 0,1%)</a:t>
            </a:r>
          </a:p>
          <a:p>
            <a:pPr lvl="1"/>
            <a:r>
              <a:rPr lang="el-GR" sz="2000" dirty="0">
                <a:latin typeface="Book Antiqua" panose="02040602050305030304" pitchFamily="18" charset="0"/>
              </a:rPr>
              <a:t>Αύξηση σάκου</a:t>
            </a:r>
            <a:r>
              <a:rPr lang="en-US" sz="2000" dirty="0">
                <a:latin typeface="Book Antiqua" panose="02040602050305030304" pitchFamily="18" charset="0"/>
              </a:rPr>
              <a:t> &gt;5mm</a:t>
            </a:r>
            <a:r>
              <a:rPr lang="el-GR" sz="2000" dirty="0">
                <a:latin typeface="Book Antiqua" panose="02040602050305030304" pitchFamily="18" charset="0"/>
              </a:rPr>
              <a:t> (27,4% </a:t>
            </a:r>
            <a:r>
              <a:rPr lang="en-US" sz="2000" dirty="0" err="1">
                <a:latin typeface="Book Antiqua" panose="02040602050305030304" pitchFamily="18" charset="0"/>
              </a:rPr>
              <a:t>vs</a:t>
            </a:r>
            <a:r>
              <a:rPr lang="en-US" sz="2000" dirty="0">
                <a:latin typeface="Book Antiqua" panose="02040602050305030304" pitchFamily="18" charset="0"/>
              </a:rPr>
              <a:t> 2,7%) </a:t>
            </a:r>
            <a:r>
              <a:rPr lang="el-GR" sz="2000" dirty="0">
                <a:latin typeface="Book Antiqua" panose="02040602050305030304" pitchFamily="18" charset="0"/>
              </a:rPr>
              <a:t>με</a:t>
            </a:r>
          </a:p>
          <a:p>
            <a:pPr lvl="1"/>
            <a:r>
              <a:rPr lang="el-GR" sz="2000" dirty="0" err="1">
                <a:latin typeface="Book Antiqua" panose="02040602050305030304" pitchFamily="18" charset="0"/>
              </a:rPr>
              <a:t>Επανεπέμβαση</a:t>
            </a:r>
            <a:r>
              <a:rPr lang="el-GR" sz="2000" dirty="0">
                <a:latin typeface="Book Antiqua" panose="02040602050305030304" pitchFamily="18" charset="0"/>
              </a:rPr>
              <a:t> (</a:t>
            </a:r>
            <a:r>
              <a:rPr lang="en-US" sz="2000" dirty="0">
                <a:latin typeface="Book Antiqua" panose="02040602050305030304" pitchFamily="18" charset="0"/>
              </a:rPr>
              <a:t>14,9</a:t>
            </a:r>
            <a:r>
              <a:rPr lang="el-GR" sz="2000" dirty="0">
                <a:latin typeface="Book Antiqua" panose="02040602050305030304" pitchFamily="18" charset="0"/>
              </a:rPr>
              <a:t>% </a:t>
            </a:r>
            <a:r>
              <a:rPr lang="en-US" sz="2000" dirty="0" err="1">
                <a:latin typeface="Book Antiqua" panose="02040602050305030304" pitchFamily="18" charset="0"/>
              </a:rPr>
              <a:t>vs</a:t>
            </a:r>
            <a:r>
              <a:rPr lang="en-US" sz="2000" dirty="0">
                <a:latin typeface="Book Antiqua" panose="02040602050305030304" pitchFamily="18" charset="0"/>
              </a:rPr>
              <a:t> 0,7%)</a:t>
            </a:r>
          </a:p>
          <a:p>
            <a:pPr lvl="1"/>
            <a:r>
              <a:rPr lang="el-GR" sz="2000" u="sng" dirty="0">
                <a:latin typeface="Book Antiqua" panose="02040602050305030304" pitchFamily="18" charset="0"/>
              </a:rPr>
              <a:t>Χωρίς διαφορά στη θνητότητα </a:t>
            </a:r>
            <a:r>
              <a:rPr lang="el-GR" sz="2000" dirty="0">
                <a:latin typeface="Book Antiqua" panose="02040602050305030304" pitchFamily="18" charset="0"/>
              </a:rPr>
              <a:t>(</a:t>
            </a:r>
            <a:r>
              <a:rPr lang="en-US" sz="2000" dirty="0">
                <a:latin typeface="Book Antiqua" panose="02040602050305030304" pitchFamily="18" charset="0"/>
              </a:rPr>
              <a:t>follow-up 4,6 vs 3,9 </a:t>
            </a:r>
            <a:r>
              <a:rPr lang="el-GR" sz="2000" dirty="0">
                <a:latin typeface="Book Antiqua" panose="02040602050305030304" pitchFamily="18" charset="0"/>
              </a:rPr>
              <a:t>έτη, </a:t>
            </a:r>
            <a:r>
              <a:rPr lang="en-US" sz="2000" dirty="0">
                <a:latin typeface="Book Antiqua" panose="02040602050305030304" pitchFamily="18" charset="0"/>
              </a:rPr>
              <a:t>cumulative incidence: 10 </a:t>
            </a:r>
            <a:r>
              <a:rPr lang="el-GR" sz="2000" dirty="0">
                <a:latin typeface="Book Antiqua" panose="02040602050305030304" pitchFamily="18" charset="0"/>
              </a:rPr>
              <a:t>έτη)</a:t>
            </a:r>
            <a:endParaRPr lang="en-US" sz="2000" dirty="0">
              <a:latin typeface="Book Antiqua" panose="02040602050305030304" pitchFamily="18" charset="0"/>
            </a:endParaRPr>
          </a:p>
          <a:p>
            <a:pPr lvl="1"/>
            <a:r>
              <a:rPr lang="el-GR" sz="2000" dirty="0">
                <a:latin typeface="Book Antiqua" panose="02040602050305030304" pitchFamily="18" charset="0"/>
              </a:rPr>
              <a:t>Αύξηση απώτερων </a:t>
            </a:r>
            <a:r>
              <a:rPr lang="en-US" sz="2000" dirty="0">
                <a:latin typeface="Book Antiqua" panose="02040602050305030304" pitchFamily="18" charset="0"/>
              </a:rPr>
              <a:t>E</a:t>
            </a:r>
            <a:r>
              <a:rPr lang="el-GR" sz="2000" dirty="0">
                <a:latin typeface="Book Antiqua" panose="02040602050305030304" pitchFamily="18" charset="0"/>
              </a:rPr>
              <a:t>1</a:t>
            </a:r>
            <a:r>
              <a:rPr lang="en-US" sz="2000" dirty="0">
                <a:latin typeface="Book Antiqua" panose="02040602050305030304" pitchFamily="18" charset="0"/>
              </a:rPr>
              <a:t>EL</a:t>
            </a:r>
            <a:r>
              <a:rPr lang="el-GR" sz="2000" dirty="0">
                <a:latin typeface="Book Antiqua" panose="02040602050305030304" pitchFamily="18" charset="0"/>
              </a:rPr>
              <a:t> και </a:t>
            </a:r>
            <a:r>
              <a:rPr lang="en-US" sz="2000" dirty="0">
                <a:latin typeface="Book Antiqua" panose="02040602050305030304" pitchFamily="18" charset="0"/>
              </a:rPr>
              <a:t>E</a:t>
            </a:r>
            <a:r>
              <a:rPr lang="el-GR" sz="2000" dirty="0">
                <a:latin typeface="Book Antiqua" panose="02040602050305030304" pitchFamily="18" charset="0"/>
              </a:rPr>
              <a:t>3</a:t>
            </a:r>
            <a:r>
              <a:rPr lang="en-US" sz="2000" dirty="0">
                <a:latin typeface="Book Antiqua" panose="02040602050305030304" pitchFamily="18" charset="0"/>
              </a:rPr>
              <a:t>EL</a:t>
            </a:r>
            <a:r>
              <a:rPr lang="el-GR" sz="2000" dirty="0">
                <a:latin typeface="Book Antiqua" panose="02040602050305030304" pitchFamily="18" charset="0"/>
              </a:rPr>
              <a:t> (1,9</a:t>
            </a:r>
            <a:r>
              <a:rPr lang="en-US" sz="2000" dirty="0">
                <a:latin typeface="Book Antiqua" panose="02040602050305030304" pitchFamily="18" charset="0"/>
              </a:rPr>
              <a:t>%</a:t>
            </a:r>
            <a:r>
              <a:rPr lang="el-GR" sz="2000" dirty="0">
                <a:latin typeface="Book Antiqua" panose="02040602050305030304" pitchFamily="18" charset="0"/>
              </a:rPr>
              <a:t> </a:t>
            </a:r>
            <a:r>
              <a:rPr lang="en-US" sz="2000" dirty="0" err="1">
                <a:latin typeface="Book Antiqua" panose="02040602050305030304" pitchFamily="18" charset="0"/>
              </a:rPr>
              <a:t>vs</a:t>
            </a:r>
            <a:r>
              <a:rPr lang="en-US" sz="2000" dirty="0">
                <a:latin typeface="Book Antiqua" panose="02040602050305030304" pitchFamily="18" charset="0"/>
              </a:rPr>
              <a:t> 0,07%)          </a:t>
            </a:r>
            <a:r>
              <a:rPr lang="el-GR" sz="2000" dirty="0">
                <a:latin typeface="Book Antiqua" panose="02040602050305030304" pitchFamily="18" charset="0"/>
              </a:rPr>
              <a:t>συμβάλουν στη χειρότερη έκβαση</a:t>
            </a:r>
            <a:endParaRPr lang="en-US" sz="2000" dirty="0">
              <a:latin typeface="Book Antiqua" panose="02040602050305030304" pitchFamily="18" charset="0"/>
            </a:endParaRPr>
          </a:p>
        </p:txBody>
      </p:sp>
      <p:cxnSp>
        <p:nvCxnSpPr>
          <p:cNvPr id="5" name="4 - Ευθύγραμμο βέλος σύνδεσης"/>
          <p:cNvCxnSpPr/>
          <p:nvPr/>
        </p:nvCxnSpPr>
        <p:spPr>
          <a:xfrm>
            <a:off x="7001551" y="3600963"/>
            <a:ext cx="360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3 - Ορθογώνιο">
            <a:extLst>
              <a:ext uri="{FF2B5EF4-FFF2-40B4-BE49-F238E27FC236}">
                <a16:creationId xmlns:a16="http://schemas.microsoft.com/office/drawing/2014/main" xmlns="" id="{3D86356A-C61B-7C6C-0FC2-3337CDE8A4AB}"/>
              </a:ext>
            </a:extLst>
          </p:cNvPr>
          <p:cNvSpPr/>
          <p:nvPr/>
        </p:nvSpPr>
        <p:spPr>
          <a:xfrm>
            <a:off x="0" y="4299946"/>
            <a:ext cx="9144000" cy="432044"/>
          </a:xfrm>
          <a:prstGeom prst="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0" i="0" dirty="0">
                <a:solidFill>
                  <a:srgbClr val="212121"/>
                </a:solidFill>
                <a:effectLst/>
                <a:latin typeface="BlinkMacSystemFont"/>
              </a:rPr>
              <a:t>Seike Y, Matsuda H, Shimizu H, Ishimaru S, Hoshina K, </a:t>
            </a:r>
            <a:r>
              <a:rPr lang="en-US" sz="1000" b="0" i="0" dirty="0" err="1">
                <a:solidFill>
                  <a:srgbClr val="212121"/>
                </a:solidFill>
                <a:effectLst/>
                <a:latin typeface="BlinkMacSystemFont"/>
              </a:rPr>
              <a:t>Michihata</a:t>
            </a:r>
            <a:r>
              <a:rPr lang="en-US" sz="1000" b="0" i="0" dirty="0">
                <a:solidFill>
                  <a:srgbClr val="212121"/>
                </a:solidFill>
                <a:effectLst/>
                <a:latin typeface="BlinkMacSystemFont"/>
              </a:rPr>
              <a:t> N, Yasunaga H, Komori K; Japanese Committee for </a:t>
            </a:r>
            <a:r>
              <a:rPr lang="en-US" sz="1000" b="0" i="0" dirty="0" err="1">
                <a:solidFill>
                  <a:srgbClr val="212121"/>
                </a:solidFill>
                <a:effectLst/>
                <a:latin typeface="BlinkMacSystemFont"/>
              </a:rPr>
              <a:t>Stentgraft</a:t>
            </a:r>
            <a:r>
              <a:rPr lang="en-US" sz="1000" b="0" i="0" dirty="0">
                <a:solidFill>
                  <a:srgbClr val="212121"/>
                </a:solidFill>
                <a:effectLst/>
                <a:latin typeface="BlinkMacSystemFont"/>
              </a:rPr>
              <a:t> Management (JACSM)*. Nationwide Analysis of Persistent Type II </a:t>
            </a:r>
            <a:r>
              <a:rPr lang="en-US" sz="1000" b="0" i="0" dirty="0" err="1">
                <a:solidFill>
                  <a:srgbClr val="212121"/>
                </a:solidFill>
                <a:effectLst/>
                <a:latin typeface="BlinkMacSystemFont"/>
              </a:rPr>
              <a:t>Endoleak</a:t>
            </a:r>
            <a:r>
              <a:rPr lang="en-US" sz="1000" b="0" i="0" dirty="0">
                <a:solidFill>
                  <a:srgbClr val="212121"/>
                </a:solidFill>
                <a:effectLst/>
                <a:latin typeface="BlinkMacSystemFont"/>
              </a:rPr>
              <a:t> and Late Outcomes of Endovascular Abdominal Aortic Aneurysm Repair in Japan: A Propensity-Matched Analysis. Circulation. 2022 Apr 5;145(14):1056-1066. </a:t>
            </a:r>
            <a:endParaRPr lang="el-GR" sz="1000" dirty="0">
              <a:solidFill>
                <a:schemeClr val="tx1"/>
              </a:solidFill>
              <a:latin typeface="BlinkMacSystemFont"/>
            </a:endParaRPr>
          </a:p>
        </p:txBody>
      </p:sp>
    </p:spTree>
    <p:extLst>
      <p:ext uri="{BB962C8B-B14F-4D97-AF65-F5344CB8AC3E}">
        <p14:creationId xmlns:p14="http://schemas.microsoft.com/office/powerpoint/2010/main" xmlns="" val="329955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b="1" dirty="0">
                <a:solidFill>
                  <a:srgbClr val="C00000"/>
                </a:solidFill>
                <a:latin typeface="Book Antiqua" pitchFamily="18" charset="0"/>
              </a:rPr>
              <a:t>Ανθιστάμενες στη θεραπεία</a:t>
            </a:r>
            <a:endParaRPr lang="el-GR" sz="3600" b="1" dirty="0">
              <a:solidFill>
                <a:srgbClr val="C00000"/>
              </a:solidFill>
            </a:endParaRPr>
          </a:p>
        </p:txBody>
      </p:sp>
      <p:sp>
        <p:nvSpPr>
          <p:cNvPr id="3" name="2 - Θέση περιεχομένου"/>
          <p:cNvSpPr>
            <a:spLocks noGrp="1"/>
          </p:cNvSpPr>
          <p:nvPr>
            <p:ph idx="1"/>
          </p:nvPr>
        </p:nvSpPr>
        <p:spPr/>
        <p:txBody>
          <a:bodyPr/>
          <a:lstStyle/>
          <a:p>
            <a:endParaRPr lang="en-US" dirty="0"/>
          </a:p>
          <a:p>
            <a:r>
              <a:rPr lang="en-US" sz="2000" dirty="0"/>
              <a:t>57 pts </a:t>
            </a:r>
            <a:r>
              <a:rPr lang="el-GR" sz="2000" dirty="0"/>
              <a:t>με </a:t>
            </a:r>
            <a:r>
              <a:rPr lang="en-US" sz="2000" dirty="0"/>
              <a:t>T2EL </a:t>
            </a:r>
            <a:r>
              <a:rPr lang="el-GR" sz="2000" dirty="0"/>
              <a:t>υποβλήθηκαν σε εμβολισμό</a:t>
            </a:r>
            <a:endParaRPr lang="en-US" sz="2000" dirty="0"/>
          </a:p>
          <a:p>
            <a:pPr marL="0" indent="0">
              <a:buNone/>
            </a:pPr>
            <a:r>
              <a:rPr lang="en-US" sz="2000" dirty="0"/>
              <a:t>      </a:t>
            </a:r>
            <a:r>
              <a:rPr lang="el-GR" sz="2000" dirty="0"/>
              <a:t>και παρουσίασαν ανθιστάμενη </a:t>
            </a:r>
            <a:r>
              <a:rPr lang="en-US" sz="2000" dirty="0"/>
              <a:t>T2EL</a:t>
            </a:r>
            <a:r>
              <a:rPr lang="el-GR" sz="2000" dirty="0"/>
              <a:t> ή νέα </a:t>
            </a:r>
            <a:r>
              <a:rPr lang="en-US" sz="2000" dirty="0"/>
              <a:t>T2EL</a:t>
            </a:r>
          </a:p>
          <a:p>
            <a:r>
              <a:rPr lang="en-US" sz="2000" dirty="0"/>
              <a:t>To 36,8% </a:t>
            </a:r>
            <a:r>
              <a:rPr lang="el-GR" sz="2000" dirty="0"/>
              <a:t>παρουσίασαν σημαντική αύξηση του σάκου</a:t>
            </a:r>
          </a:p>
        </p:txBody>
      </p:sp>
      <p:pic>
        <p:nvPicPr>
          <p:cNvPr id="153602" name="Picture 2" descr="C:\Users\spapad\Desktop\ENDOLEAK\REFRACTORY FOTO.png"/>
          <p:cNvPicPr>
            <a:picLocks noChangeAspect="1" noChangeArrowheads="1"/>
          </p:cNvPicPr>
          <p:nvPr/>
        </p:nvPicPr>
        <p:blipFill>
          <a:blip r:embed="rId2" cstate="print"/>
          <a:srcRect/>
          <a:stretch>
            <a:fillRect/>
          </a:stretch>
        </p:blipFill>
        <p:spPr bwMode="auto">
          <a:xfrm>
            <a:off x="5556866" y="1014713"/>
            <a:ext cx="3587134" cy="1146445"/>
          </a:xfrm>
          <a:prstGeom prst="rect">
            <a:avLst/>
          </a:prstGeom>
          <a:noFill/>
          <a:ln w="12700">
            <a:solidFill>
              <a:srgbClr val="C00000"/>
            </a:solidFill>
          </a:ln>
        </p:spPr>
      </p:pic>
      <p:sp>
        <p:nvSpPr>
          <p:cNvPr id="5" name="4 - TextBox"/>
          <p:cNvSpPr txBox="1"/>
          <p:nvPr/>
        </p:nvSpPr>
        <p:spPr>
          <a:xfrm>
            <a:off x="-1" y="4589502"/>
            <a:ext cx="6134669" cy="553998"/>
          </a:xfrm>
          <a:prstGeom prst="rect">
            <a:avLst/>
          </a:prstGeom>
          <a:solidFill>
            <a:schemeClr val="accent3">
              <a:lumMod val="20000"/>
              <a:lumOff val="80000"/>
            </a:schemeClr>
          </a:solidFill>
          <a:ln w="12700">
            <a:noFill/>
          </a:ln>
        </p:spPr>
        <p:txBody>
          <a:bodyPr wrap="square" rtlCol="0">
            <a:spAutoFit/>
          </a:bodyPr>
          <a:lstStyle/>
          <a:p>
            <a:r>
              <a:rPr lang="en-US" sz="1200" dirty="0" err="1">
                <a:latin typeface="BlinkMacSystemFont"/>
              </a:rPr>
              <a:t>Miceli</a:t>
            </a:r>
            <a:r>
              <a:rPr lang="en-US" sz="1200" dirty="0">
                <a:latin typeface="BlinkMacSystemFont"/>
              </a:rPr>
              <a:t> F et al. Early and Mid-Term Outcomes of Isolated Type 2 </a:t>
            </a:r>
            <a:r>
              <a:rPr lang="en-US" sz="1200" dirty="0" err="1">
                <a:latin typeface="BlinkMacSystemFont"/>
              </a:rPr>
              <a:t>Endoleak</a:t>
            </a:r>
            <a:r>
              <a:rPr lang="en-US" sz="1200" dirty="0">
                <a:latin typeface="BlinkMacSystemFont"/>
              </a:rPr>
              <a:t> Refractory to an </a:t>
            </a:r>
            <a:r>
              <a:rPr lang="en-US" sz="1200" dirty="0" err="1">
                <a:latin typeface="BlinkMacSystemFont"/>
              </a:rPr>
              <a:t>Embolization</a:t>
            </a:r>
            <a:r>
              <a:rPr lang="en-US" sz="1200" dirty="0">
                <a:latin typeface="BlinkMacSystemFont"/>
              </a:rPr>
              <a:t> Procedure. J </a:t>
            </a:r>
            <a:r>
              <a:rPr lang="en-US" sz="1200" dirty="0" err="1">
                <a:latin typeface="BlinkMacSystemFont"/>
              </a:rPr>
              <a:t>Clin</a:t>
            </a:r>
            <a:r>
              <a:rPr lang="en-US" sz="1200" dirty="0">
                <a:latin typeface="BlinkMacSystemFont"/>
              </a:rPr>
              <a:t> Med. 2025 Jan 14;14(2):502.</a:t>
            </a:r>
            <a:r>
              <a:rPr lang="en-US" dirty="0">
                <a:latin typeface="BlinkMacSystemFont"/>
              </a:rPr>
              <a:t> </a:t>
            </a:r>
            <a:endParaRPr lang="el-GR" dirty="0">
              <a:latin typeface="BlinkMacSystemFont"/>
            </a:endParaRPr>
          </a:p>
        </p:txBody>
      </p:sp>
      <p:cxnSp>
        <p:nvCxnSpPr>
          <p:cNvPr id="7" name="6 - Ευθύγραμμο βέλος σύνδεσης"/>
          <p:cNvCxnSpPr/>
          <p:nvPr/>
        </p:nvCxnSpPr>
        <p:spPr>
          <a:xfrm flipH="1">
            <a:off x="2627784" y="2859782"/>
            <a:ext cx="864096" cy="4320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a:off x="3779912" y="2859782"/>
            <a:ext cx="792088" cy="4320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1763688" y="3507854"/>
            <a:ext cx="1800200" cy="523220"/>
          </a:xfrm>
          <a:prstGeom prst="rect">
            <a:avLst/>
          </a:prstGeom>
          <a:noFill/>
          <a:ln>
            <a:solidFill>
              <a:srgbClr val="FF0000"/>
            </a:solidFill>
          </a:ln>
        </p:spPr>
        <p:txBody>
          <a:bodyPr wrap="square" rtlCol="0">
            <a:spAutoFit/>
          </a:bodyPr>
          <a:lstStyle/>
          <a:p>
            <a:r>
              <a:rPr lang="el-GR" sz="1400" dirty="0"/>
              <a:t>58% επαναληπτικός εμβολισμός</a:t>
            </a:r>
          </a:p>
        </p:txBody>
      </p:sp>
      <p:sp>
        <p:nvSpPr>
          <p:cNvPr id="13" name="12 - TextBox"/>
          <p:cNvSpPr txBox="1"/>
          <p:nvPr/>
        </p:nvSpPr>
        <p:spPr>
          <a:xfrm>
            <a:off x="3995936" y="3507854"/>
            <a:ext cx="1656184" cy="523220"/>
          </a:xfrm>
          <a:prstGeom prst="rect">
            <a:avLst/>
          </a:prstGeom>
          <a:noFill/>
          <a:ln>
            <a:solidFill>
              <a:srgbClr val="FF0000"/>
            </a:solidFill>
          </a:ln>
        </p:spPr>
        <p:txBody>
          <a:bodyPr wrap="square" rtlCol="0">
            <a:spAutoFit/>
          </a:bodyPr>
          <a:lstStyle/>
          <a:p>
            <a:r>
              <a:rPr lang="el-GR" sz="1400" dirty="0"/>
              <a:t>42% ανοικτή αποκατάσταση</a:t>
            </a:r>
          </a:p>
        </p:txBody>
      </p:sp>
      <p:cxnSp>
        <p:nvCxnSpPr>
          <p:cNvPr id="17" name="16 - Ευθύγραμμο βέλος σύνδεσης"/>
          <p:cNvCxnSpPr>
            <a:stCxn id="12" idx="1"/>
          </p:cNvCxnSpPr>
          <p:nvPr/>
        </p:nvCxnSpPr>
        <p:spPr>
          <a:xfrm flipH="1" flipV="1">
            <a:off x="1187624" y="3507854"/>
            <a:ext cx="576064" cy="2616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2" idx="1"/>
          </p:cNvCxnSpPr>
          <p:nvPr/>
        </p:nvCxnSpPr>
        <p:spPr>
          <a:xfrm flipH="1">
            <a:off x="1187624" y="3769464"/>
            <a:ext cx="576064" cy="2424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19 - TextBox"/>
          <p:cNvSpPr txBox="1"/>
          <p:nvPr/>
        </p:nvSpPr>
        <p:spPr>
          <a:xfrm>
            <a:off x="179512" y="3147814"/>
            <a:ext cx="1008112" cy="461665"/>
          </a:xfrm>
          <a:prstGeom prst="rect">
            <a:avLst/>
          </a:prstGeom>
          <a:noFill/>
          <a:ln>
            <a:solidFill>
              <a:srgbClr val="FF0000"/>
            </a:solidFill>
          </a:ln>
        </p:spPr>
        <p:txBody>
          <a:bodyPr wrap="square" rtlCol="0">
            <a:spAutoFit/>
          </a:bodyPr>
          <a:lstStyle/>
          <a:p>
            <a:r>
              <a:rPr lang="el-GR" sz="1200" dirty="0"/>
              <a:t>25% επιτυχής</a:t>
            </a:r>
          </a:p>
        </p:txBody>
      </p:sp>
      <p:sp>
        <p:nvSpPr>
          <p:cNvPr id="21" name="20 - TextBox"/>
          <p:cNvSpPr txBox="1"/>
          <p:nvPr/>
        </p:nvSpPr>
        <p:spPr>
          <a:xfrm>
            <a:off x="179512" y="3723878"/>
            <a:ext cx="1008112" cy="461665"/>
          </a:xfrm>
          <a:prstGeom prst="rect">
            <a:avLst/>
          </a:prstGeom>
          <a:noFill/>
          <a:ln>
            <a:solidFill>
              <a:srgbClr val="FF0000"/>
            </a:solidFill>
          </a:ln>
        </p:spPr>
        <p:txBody>
          <a:bodyPr wrap="square" rtlCol="0">
            <a:spAutoFit/>
          </a:bodyPr>
          <a:lstStyle/>
          <a:p>
            <a:r>
              <a:rPr lang="el-GR" sz="1200" dirty="0"/>
              <a:t>75% </a:t>
            </a:r>
            <a:r>
              <a:rPr lang="el-GR" sz="1200" dirty="0" err="1"/>
              <a:t>αποτυχής</a:t>
            </a:r>
            <a:endParaRPr lang="el-GR" sz="1200" dirty="0"/>
          </a:p>
        </p:txBody>
      </p:sp>
      <p:sp>
        <p:nvSpPr>
          <p:cNvPr id="23" name="22 - TextBox"/>
          <p:cNvSpPr txBox="1"/>
          <p:nvPr/>
        </p:nvSpPr>
        <p:spPr>
          <a:xfrm>
            <a:off x="5148064" y="3147814"/>
            <a:ext cx="504056" cy="307777"/>
          </a:xfrm>
          <a:prstGeom prst="rect">
            <a:avLst/>
          </a:prstGeom>
          <a:noFill/>
          <a:ln>
            <a:solidFill>
              <a:srgbClr val="FF0000"/>
            </a:solidFill>
          </a:ln>
        </p:spPr>
        <p:txBody>
          <a:bodyPr wrap="square" rtlCol="0">
            <a:spAutoFit/>
          </a:bodyPr>
          <a:lstStyle/>
          <a:p>
            <a:r>
              <a:rPr lang="el-GR" sz="1400" dirty="0">
                <a:solidFill>
                  <a:srgbClr val="FF0000"/>
                </a:solidFill>
              </a:rPr>
              <a:t>6</a:t>
            </a:r>
            <a:r>
              <a:rPr lang="en-US" sz="1400" dirty="0">
                <a:solidFill>
                  <a:srgbClr val="FF0000"/>
                </a:solidFill>
              </a:rPr>
              <a:t>pts</a:t>
            </a:r>
            <a:endParaRPr lang="el-GR" sz="1400" dirty="0">
              <a:solidFill>
                <a:srgbClr val="FF0000"/>
              </a:solidFill>
            </a:endParaRPr>
          </a:p>
        </p:txBody>
      </p:sp>
      <p:sp>
        <p:nvSpPr>
          <p:cNvPr id="24" name="23 - TextBox"/>
          <p:cNvSpPr txBox="1"/>
          <p:nvPr/>
        </p:nvSpPr>
        <p:spPr>
          <a:xfrm>
            <a:off x="1763688" y="3147814"/>
            <a:ext cx="504056" cy="307777"/>
          </a:xfrm>
          <a:prstGeom prst="rect">
            <a:avLst/>
          </a:prstGeom>
          <a:noFill/>
          <a:ln>
            <a:solidFill>
              <a:srgbClr val="FF0000"/>
            </a:solidFill>
          </a:ln>
        </p:spPr>
        <p:txBody>
          <a:bodyPr wrap="square" rtlCol="0">
            <a:spAutoFit/>
          </a:bodyPr>
          <a:lstStyle/>
          <a:p>
            <a:r>
              <a:rPr lang="en-US" sz="1400" dirty="0">
                <a:solidFill>
                  <a:srgbClr val="FF0000"/>
                </a:solidFill>
              </a:rPr>
              <a:t>8pts</a:t>
            </a:r>
            <a:endParaRPr lang="el-GR" sz="1400" dirty="0">
              <a:solidFill>
                <a:srgbClr val="FF0000"/>
              </a:solidFill>
            </a:endParaRPr>
          </a:p>
        </p:txBody>
      </p:sp>
      <p:sp>
        <p:nvSpPr>
          <p:cNvPr id="25" name="24 - TextBox"/>
          <p:cNvSpPr txBox="1"/>
          <p:nvPr/>
        </p:nvSpPr>
        <p:spPr>
          <a:xfrm>
            <a:off x="1259632" y="4227934"/>
            <a:ext cx="4946296" cy="276999"/>
          </a:xfrm>
          <a:prstGeom prst="rect">
            <a:avLst/>
          </a:prstGeom>
          <a:noFill/>
          <a:ln>
            <a:solidFill>
              <a:srgbClr val="FF0000"/>
            </a:solidFill>
          </a:ln>
        </p:spPr>
        <p:txBody>
          <a:bodyPr wrap="square" rtlCol="0">
            <a:spAutoFit/>
          </a:bodyPr>
          <a:lstStyle/>
          <a:p>
            <a:r>
              <a:rPr lang="en-US" sz="1200" dirty="0"/>
              <a:t>24pts </a:t>
            </a:r>
            <a:r>
              <a:rPr lang="el-GR" sz="1200" dirty="0"/>
              <a:t>καμία άλλη παρέμβαση, </a:t>
            </a:r>
            <a:r>
              <a:rPr lang="en-US" sz="1200" dirty="0"/>
              <a:t> </a:t>
            </a:r>
            <a:r>
              <a:rPr lang="el-GR" sz="1200" dirty="0"/>
              <a:t>11</a:t>
            </a:r>
            <a:r>
              <a:rPr lang="en-US" sz="1200" dirty="0"/>
              <a:t>pts </a:t>
            </a:r>
            <a:r>
              <a:rPr lang="el-GR" sz="1200" dirty="0"/>
              <a:t>αύξηση σάκου</a:t>
            </a:r>
            <a:r>
              <a:rPr lang="en-US" sz="1200" dirty="0"/>
              <a:t>, </a:t>
            </a:r>
            <a:r>
              <a:rPr lang="el-GR" sz="1200" dirty="0"/>
              <a:t> 11% ανέπτυξαν </a:t>
            </a:r>
            <a:r>
              <a:rPr lang="en-US" sz="1200" dirty="0"/>
              <a:t>T1EL </a:t>
            </a:r>
            <a:endParaRPr lang="el-GR" sz="1200" dirty="0"/>
          </a:p>
        </p:txBody>
      </p:sp>
      <p:sp>
        <p:nvSpPr>
          <p:cNvPr id="4" name="TextBox 3">
            <a:extLst>
              <a:ext uri="{FF2B5EF4-FFF2-40B4-BE49-F238E27FC236}">
                <a16:creationId xmlns:a16="http://schemas.microsoft.com/office/drawing/2014/main" xmlns="" id="{4E8C17C0-3F35-89CA-F070-AA1FE00E012B}"/>
              </a:ext>
            </a:extLst>
          </p:cNvPr>
          <p:cNvSpPr txBox="1"/>
          <p:nvPr/>
        </p:nvSpPr>
        <p:spPr>
          <a:xfrm>
            <a:off x="6346830" y="2898844"/>
            <a:ext cx="2746649" cy="1754326"/>
          </a:xfrm>
          <a:prstGeom prst="rect">
            <a:avLst/>
          </a:prstGeom>
          <a:noFill/>
          <a:ln w="19050">
            <a:solidFill>
              <a:srgbClr val="C00000"/>
            </a:solidFill>
          </a:ln>
        </p:spPr>
        <p:txBody>
          <a:bodyPr wrap="square" rtlCol="0">
            <a:spAutoFit/>
          </a:bodyPr>
          <a:lstStyle/>
          <a:p>
            <a:r>
              <a:rPr lang="en-US" dirty="0"/>
              <a:t>A strict follow-up and possibly a more aggressive treatment should be considered in an elective setting for patients with rEL2</a:t>
            </a:r>
          </a:p>
        </p:txBody>
      </p:sp>
      <p:cxnSp>
        <p:nvCxnSpPr>
          <p:cNvPr id="8" name="Ευθεία γραμμή σύνδεσης 7">
            <a:extLst>
              <a:ext uri="{FF2B5EF4-FFF2-40B4-BE49-F238E27FC236}">
                <a16:creationId xmlns:a16="http://schemas.microsoft.com/office/drawing/2014/main" xmlns="" id="{2DA43F94-7C42-7FE4-60F2-B972747670A7}"/>
              </a:ext>
            </a:extLst>
          </p:cNvPr>
          <p:cNvCxnSpPr>
            <a:cxnSpLocks/>
          </p:cNvCxnSpPr>
          <p:nvPr/>
        </p:nvCxnSpPr>
        <p:spPr>
          <a:xfrm>
            <a:off x="7236296" y="3507854"/>
            <a:ext cx="1584176" cy="0"/>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38C29427-44CA-5CD8-2927-120C3C6DB01B}"/>
              </a:ext>
            </a:extLst>
          </p:cNvPr>
          <p:cNvSpPr txBox="1"/>
          <p:nvPr/>
        </p:nvSpPr>
        <p:spPr>
          <a:xfrm>
            <a:off x="5396978" y="3611693"/>
            <a:ext cx="878592" cy="307777"/>
          </a:xfrm>
          <a:prstGeom prst="rect">
            <a:avLst/>
          </a:prstGeom>
          <a:noFill/>
          <a:ln w="19050">
            <a:solidFill>
              <a:srgbClr val="FF0000"/>
            </a:solidFill>
          </a:ln>
        </p:spPr>
        <p:txBody>
          <a:bodyPr wrap="square" rtlCol="0">
            <a:spAutoFit/>
          </a:bodyPr>
          <a:lstStyle/>
          <a:p>
            <a:r>
              <a:rPr lang="en-US" sz="1400" dirty="0">
                <a:solidFill>
                  <a:srgbClr val="FF0000"/>
                </a:solidFill>
              </a:rPr>
              <a:t>2 deaths</a:t>
            </a:r>
          </a:p>
        </p:txBody>
      </p:sp>
      <p:sp>
        <p:nvSpPr>
          <p:cNvPr id="14" name="TextBox 13">
            <a:extLst>
              <a:ext uri="{FF2B5EF4-FFF2-40B4-BE49-F238E27FC236}">
                <a16:creationId xmlns:a16="http://schemas.microsoft.com/office/drawing/2014/main" xmlns="" id="{F2D52C4E-0374-FBBD-53A1-F54346E56289}"/>
              </a:ext>
            </a:extLst>
          </p:cNvPr>
          <p:cNvSpPr txBox="1"/>
          <p:nvPr/>
        </p:nvSpPr>
        <p:spPr>
          <a:xfrm>
            <a:off x="269522" y="4253956"/>
            <a:ext cx="828092" cy="276999"/>
          </a:xfrm>
          <a:prstGeom prst="rect">
            <a:avLst/>
          </a:prstGeom>
          <a:noFill/>
          <a:ln w="12700">
            <a:solidFill>
              <a:srgbClr val="FF0000"/>
            </a:solidFill>
          </a:ln>
        </p:spPr>
        <p:txBody>
          <a:bodyPr wrap="square" rtlCol="0">
            <a:spAutoFit/>
          </a:bodyPr>
          <a:lstStyle/>
          <a:p>
            <a:r>
              <a:rPr lang="en-US" sz="1200" dirty="0"/>
              <a:t>42 </a:t>
            </a:r>
            <a:r>
              <a:rPr lang="el-GR" sz="1200" dirty="0"/>
              <a:t>μήνες</a:t>
            </a:r>
            <a:endParaRPr lang="en-US" sz="1200" dirty="0"/>
          </a:p>
        </p:txBody>
      </p:sp>
      <p:cxnSp>
        <p:nvCxnSpPr>
          <p:cNvPr id="16" name="Ευθύγραμμο βέλος σύνδεσης 15">
            <a:extLst>
              <a:ext uri="{FF2B5EF4-FFF2-40B4-BE49-F238E27FC236}">
                <a16:creationId xmlns:a16="http://schemas.microsoft.com/office/drawing/2014/main" xmlns="" id="{E0769023-AC55-CD9C-1536-42A0AF2F8D9A}"/>
              </a:ext>
            </a:extLst>
          </p:cNvPr>
          <p:cNvCxnSpPr>
            <a:cxnSpLocks/>
            <a:stCxn id="14" idx="3"/>
            <a:endCxn id="25" idx="1"/>
          </p:cNvCxnSpPr>
          <p:nvPr/>
        </p:nvCxnSpPr>
        <p:spPr>
          <a:xfrm flipV="1">
            <a:off x="1097614" y="4366434"/>
            <a:ext cx="162018" cy="260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33889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5B226B4-C117-AB20-4C97-BF25CFE17463}"/>
              </a:ext>
            </a:extLst>
          </p:cNvPr>
          <p:cNvSpPr>
            <a:spLocks noGrp="1"/>
          </p:cNvSpPr>
          <p:nvPr>
            <p:ph type="title"/>
          </p:nvPr>
        </p:nvSpPr>
        <p:spPr/>
        <p:txBody>
          <a:bodyPr>
            <a:normAutofit/>
          </a:bodyPr>
          <a:lstStyle/>
          <a:p>
            <a:r>
              <a:rPr lang="el-GR" sz="3600" b="1" dirty="0">
                <a:solidFill>
                  <a:srgbClr val="C00000"/>
                </a:solidFill>
                <a:latin typeface="Book Antiqua" panose="02040602050305030304" pitchFamily="18" charset="0"/>
              </a:rPr>
              <a:t>Θεραπεία</a:t>
            </a:r>
            <a:endParaRPr lang="en-US" sz="3600" b="1" dirty="0">
              <a:solidFill>
                <a:srgbClr val="C00000"/>
              </a:solidFill>
              <a:latin typeface="Book Antiqua" panose="02040602050305030304" pitchFamily="18" charset="0"/>
            </a:endParaRPr>
          </a:p>
        </p:txBody>
      </p:sp>
      <p:sp>
        <p:nvSpPr>
          <p:cNvPr id="3" name="Θέση περιεχομένου 2">
            <a:extLst>
              <a:ext uri="{FF2B5EF4-FFF2-40B4-BE49-F238E27FC236}">
                <a16:creationId xmlns:a16="http://schemas.microsoft.com/office/drawing/2014/main" xmlns="" id="{19940A11-650D-DC4E-61E6-6517FB6CDA59}"/>
              </a:ext>
            </a:extLst>
          </p:cNvPr>
          <p:cNvSpPr>
            <a:spLocks noGrp="1"/>
          </p:cNvSpPr>
          <p:nvPr>
            <p:ph idx="1"/>
          </p:nvPr>
        </p:nvSpPr>
        <p:spPr/>
        <p:txBody>
          <a:bodyPr>
            <a:normAutofit/>
          </a:bodyPr>
          <a:lstStyle/>
          <a:p>
            <a:r>
              <a:rPr lang="el-GR" sz="2000" dirty="0">
                <a:latin typeface="Book Antiqua" panose="02040602050305030304" pitchFamily="18" charset="0"/>
              </a:rPr>
              <a:t>Δεν έχουν διευκρινιστεί: </a:t>
            </a:r>
          </a:p>
          <a:p>
            <a:pPr lvl="1"/>
            <a:r>
              <a:rPr lang="el-GR" sz="2000" dirty="0">
                <a:latin typeface="Book Antiqua" panose="02040602050305030304" pitchFamily="18" charset="0"/>
              </a:rPr>
              <a:t>Τα πλεονεκτήματα της θεραπευτικής παρέμβασης</a:t>
            </a:r>
          </a:p>
          <a:p>
            <a:pPr lvl="1"/>
            <a:r>
              <a:rPr lang="el-GR" sz="2000" dirty="0">
                <a:latin typeface="Book Antiqua" panose="02040602050305030304" pitchFamily="18" charset="0"/>
              </a:rPr>
              <a:t>Κατάλληλος χρόνος να γίνει η παρέμβαση</a:t>
            </a:r>
          </a:p>
          <a:p>
            <a:pPr lvl="1"/>
            <a:r>
              <a:rPr lang="el-GR" sz="2000" dirty="0">
                <a:latin typeface="Book Antiqua" panose="02040602050305030304" pitchFamily="18" charset="0"/>
              </a:rPr>
              <a:t>Παγκοσμίως αποδεκτός αλγόριθμος αντιμετώπισης</a:t>
            </a:r>
          </a:p>
        </p:txBody>
      </p:sp>
      <p:sp>
        <p:nvSpPr>
          <p:cNvPr id="4" name="3 - Ορθογώνιο">
            <a:extLst>
              <a:ext uri="{FF2B5EF4-FFF2-40B4-BE49-F238E27FC236}">
                <a16:creationId xmlns:a16="http://schemas.microsoft.com/office/drawing/2014/main" xmlns="" id="{5A9DAD34-672A-28F5-67DA-DE27030CA080}"/>
              </a:ext>
            </a:extLst>
          </p:cNvPr>
          <p:cNvSpPr/>
          <p:nvPr/>
        </p:nvSpPr>
        <p:spPr>
          <a:xfrm>
            <a:off x="19336" y="4628004"/>
            <a:ext cx="9108504" cy="4835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dirty="0">
                <a:solidFill>
                  <a:srgbClr val="212121"/>
                </a:solidFill>
                <a:effectLst/>
                <a:latin typeface="BlinkMacSystemFont"/>
              </a:rPr>
              <a:t>Anning N, Weeratunga S, Wang Y, De Boo DW, Puttaswamy V. </a:t>
            </a:r>
            <a:r>
              <a:rPr lang="en-US" sz="1200" b="0" i="0" dirty="0" err="1">
                <a:solidFill>
                  <a:srgbClr val="212121"/>
                </a:solidFill>
                <a:effectLst/>
                <a:latin typeface="BlinkMacSystemFont"/>
              </a:rPr>
              <a:t>Transarterial</a:t>
            </a:r>
            <a:r>
              <a:rPr lang="en-US" sz="1200" b="0" i="0" dirty="0">
                <a:solidFill>
                  <a:srgbClr val="212121"/>
                </a:solidFill>
                <a:effectLst/>
                <a:latin typeface="BlinkMacSystemFont"/>
              </a:rPr>
              <a:t> </a:t>
            </a:r>
            <a:r>
              <a:rPr lang="en-US" sz="1200" b="0" i="0" dirty="0" err="1">
                <a:solidFill>
                  <a:srgbClr val="212121"/>
                </a:solidFill>
                <a:effectLst/>
                <a:latin typeface="BlinkMacSystemFont"/>
              </a:rPr>
              <a:t>Embolisation</a:t>
            </a:r>
            <a:r>
              <a:rPr lang="en-US" sz="1200" b="0" i="0" dirty="0">
                <a:solidFill>
                  <a:srgbClr val="212121"/>
                </a:solidFill>
                <a:effectLst/>
                <a:latin typeface="BlinkMacSystemFont"/>
              </a:rPr>
              <a:t> of Abdominal Aortic Type II Endoleaks Accessed via the Deep Circumflex Iliac Artery: A Case Series and Literature Review. Vasc Endovascular Surg. 2024 Oct;58(7):757-761</a:t>
            </a:r>
            <a:endParaRPr lang="el-GR" sz="1200" dirty="0">
              <a:solidFill>
                <a:schemeClr val="tx1"/>
              </a:solidFill>
              <a:latin typeface="BlinkMacSystemFont"/>
            </a:endParaRPr>
          </a:p>
        </p:txBody>
      </p:sp>
    </p:spTree>
    <p:extLst>
      <p:ext uri="{BB962C8B-B14F-4D97-AF65-F5344CB8AC3E}">
        <p14:creationId xmlns:p14="http://schemas.microsoft.com/office/powerpoint/2010/main" xmlns="" val="342717982"/>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8599</TotalTime>
  <Words>3358</Words>
  <Application>Microsoft Office PowerPoint</Application>
  <PresentationFormat>Προβολή στην οθόνη (16:9)</PresentationFormat>
  <Paragraphs>307</Paragraphs>
  <Slides>45</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45</vt:i4>
      </vt:variant>
    </vt:vector>
  </HeadingPairs>
  <TitlesOfParts>
    <vt:vector size="46" baseType="lpstr">
      <vt:lpstr>1_Θέμα του Office</vt:lpstr>
      <vt:lpstr>ΕΝΔΟΔΙΑΦΥΓΗ ΤΥΠΟΥ ΙΙ Ενδείξεις – Μέθοδοι αντιμετώπισης και επιλογή της βέλτιστης μεθόδου</vt:lpstr>
      <vt:lpstr>Ανευρύσμα Κοιλιακής Αορτής</vt:lpstr>
      <vt:lpstr>Ενδοδιαφυγή τύπου ΙΙ</vt:lpstr>
      <vt:lpstr>Τύποι</vt:lpstr>
      <vt:lpstr>Ενδοδιαφυγή τύπου ΙΙ</vt:lpstr>
      <vt:lpstr>Διαφάνεια 6</vt:lpstr>
      <vt:lpstr>T2EL vs no endoleak</vt:lpstr>
      <vt:lpstr>Ανθιστάμενες στη θεραπεία</vt:lpstr>
      <vt:lpstr>Θεραπεία</vt:lpstr>
      <vt:lpstr>Ενδείξεις διόρθωσης Τ2EL</vt:lpstr>
      <vt:lpstr>Ενδείξεις διόρθωσης Τ2EL</vt:lpstr>
      <vt:lpstr>Δια της αρτηριακής οδού (transarterial)</vt:lpstr>
      <vt:lpstr>Δια της αρτηριακής οδού (transarterial)</vt:lpstr>
      <vt:lpstr>Διοσφυϊκή (Translumbar)</vt:lpstr>
      <vt:lpstr>Διοσφυϊκός εμβολισμός  ενδοδιαφυγής τύπου ΙΙ</vt:lpstr>
      <vt:lpstr>Δια της κάτω κοίλης φλέβας (IVC) – (Transcaval)</vt:lpstr>
      <vt:lpstr>Διαφάνεια 17</vt:lpstr>
      <vt:lpstr>Διαφάνεια 18</vt:lpstr>
      <vt:lpstr>Διακοιλιακή (Transabdominal)</vt:lpstr>
      <vt:lpstr>Διακοιλιακή (Transabdominal)</vt:lpstr>
      <vt:lpstr>Πέριξ του μοσχεύματος (Perigraft)</vt:lpstr>
      <vt:lpstr>Διαμοσχευματική (transgraft)</vt:lpstr>
      <vt:lpstr>Επιλογή μεθόδου εμβολισμού</vt:lpstr>
      <vt:lpstr>Αποτελέσματα</vt:lpstr>
      <vt:lpstr>Follow-up - αποτελεσματικότητα</vt:lpstr>
      <vt:lpstr>Follow-up - αποτελεσματικότητα</vt:lpstr>
      <vt:lpstr>Εμβολικοί παράγοντες</vt:lpstr>
      <vt:lpstr>Follow-up - αποτελεσματικότητα</vt:lpstr>
      <vt:lpstr>Ανοικτή αποκατάσταση</vt:lpstr>
      <vt:lpstr>ESVES 2024 Guidelines</vt:lpstr>
      <vt:lpstr>Ανοικτή αποκατάσταση</vt:lpstr>
      <vt:lpstr>Ενδοανευρυσματοραφή vs  αφαίρεση μοσχεύματος</vt:lpstr>
      <vt:lpstr>Λαπαροσκοπική απολίνωση της κάτω μεσεντερίου αρτηρίας</vt:lpstr>
      <vt:lpstr>Διαφάνεια 34</vt:lpstr>
      <vt:lpstr>Διαφάνεια 35</vt:lpstr>
      <vt:lpstr>Διαφάνεια 36</vt:lpstr>
      <vt:lpstr>Διαφάνεια 37</vt:lpstr>
      <vt:lpstr>Διαφάνεια 38</vt:lpstr>
      <vt:lpstr>VASA VASORUM ?</vt:lpstr>
      <vt:lpstr>Διαφάνεια 40</vt:lpstr>
      <vt:lpstr>Διαφάνεια 41</vt:lpstr>
      <vt:lpstr>VASA VASORUM </vt:lpstr>
      <vt:lpstr>VASA VASORUM </vt:lpstr>
      <vt:lpstr>Συμπέρασμα</vt:lpstr>
      <vt:lpstr>Ευχαριστώ</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Κωνσταντίνος Γ. Μουλακάκης MD, PhD, MSc Αναπληρωτής Καθηγητής Αγγειοχειρουργικής Πανεπιστημίου Πατρών  Fellow of the European Board of Vascular Surgery (FEBVS) Απογευματινό  Ιατρείο, Πανεπιστημιακό Νοσοκομείο Πατρών, Ρίο, 26504 Τετάρτη και Πέμπτη 15:00-18:00 κατόπιν ραντεβού, (Τηλ.2611 100281) Τηλ. Επικοινωνίας: 6988585401, Email: konmoulakakis@yahoo.gr</dc:title>
  <dc:creator>kmoulakakis</dc:creator>
  <cp:lastModifiedBy>spapad</cp:lastModifiedBy>
  <cp:revision>1569</cp:revision>
  <dcterms:modified xsi:type="dcterms:W3CDTF">2025-05-31T05:22:44Z</dcterms:modified>
</cp:coreProperties>
</file>