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4" r:id="rId2"/>
    <p:sldId id="346" r:id="rId3"/>
    <p:sldId id="418" r:id="rId4"/>
    <p:sldId id="344" r:id="rId5"/>
    <p:sldId id="421" r:id="rId6"/>
    <p:sldId id="413" r:id="rId7"/>
    <p:sldId id="404" r:id="rId8"/>
    <p:sldId id="424" r:id="rId9"/>
    <p:sldId id="425" r:id="rId10"/>
    <p:sldId id="411" r:id="rId11"/>
    <p:sldId id="412" r:id="rId12"/>
    <p:sldId id="414" r:id="rId13"/>
    <p:sldId id="415" r:id="rId14"/>
    <p:sldId id="453" r:id="rId15"/>
    <p:sldId id="343" r:id="rId16"/>
    <p:sldId id="405" r:id="rId17"/>
    <p:sldId id="358" r:id="rId18"/>
    <p:sldId id="451" r:id="rId19"/>
    <p:sldId id="438" r:id="rId20"/>
    <p:sldId id="436" r:id="rId21"/>
    <p:sldId id="449" r:id="rId22"/>
    <p:sldId id="437" r:id="rId23"/>
    <p:sldId id="409" r:id="rId24"/>
    <p:sldId id="450" r:id="rId25"/>
    <p:sldId id="452" r:id="rId26"/>
    <p:sldId id="417" r:id="rId27"/>
    <p:sldId id="446" r:id="rId28"/>
  </p:sldIdLst>
  <p:sldSz cx="12192000" cy="6858000"/>
  <p:notesSz cx="6858000" cy="9144000"/>
  <p:defaultTextStyle>
    <a:defPPr>
      <a:defRPr lang="el-GR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07406"/>
    <a:srgbClr val="EA0000"/>
    <a:srgbClr val="EF2917"/>
    <a:srgbClr val="C40F0E"/>
    <a:srgbClr val="596F77"/>
    <a:srgbClr val="A08BC7"/>
    <a:srgbClr val="9888BF"/>
    <a:srgbClr val="BCFCF9"/>
    <a:srgbClr val="A6F8B8"/>
    <a:srgbClr val="C4FC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093" autoAdjust="0"/>
    <p:restoredTop sz="95033" autoAdjust="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5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D5440-C231-40FC-93AB-5DCC2AE57D19}" type="datetimeFigureOut">
              <a:rPr lang="el-GR" smtClean="0"/>
              <a:pPr/>
              <a:t>27/6/2025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5400-4F81-4B5B-8992-76880E321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7940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90C6E-BF7F-42C0-A5CA-B2F0DBE4076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2" y="2130432"/>
            <a:ext cx="10363201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0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40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399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86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9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5" y="2906717"/>
            <a:ext cx="103632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97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62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6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2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86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8" y="273049"/>
            <a:ext cx="401108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42" y="273057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8" y="1435104"/>
            <a:ext cx="401108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8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47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5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l-GR" dirty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1" y="6356355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0512492" y="6492876"/>
            <a:ext cx="1679509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- Ορθογώνιο"/>
          <p:cNvSpPr/>
          <p:nvPr userDrawn="1"/>
        </p:nvSpPr>
        <p:spPr>
          <a:xfrm>
            <a:off x="1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 userDrawn="1"/>
        </p:nvSpPr>
        <p:spPr>
          <a:xfrm>
            <a:off x="9744408" y="6281936"/>
            <a:ext cx="240026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lnSpc>
                <a:spcPts val="933"/>
              </a:lnSpc>
              <a:defRPr/>
            </a:pPr>
            <a:r>
              <a:rPr lang="en-US" sz="1200" b="1" dirty="0">
                <a:solidFill>
                  <a:srgbClr val="4BACC6">
                    <a:lumMod val="75000"/>
                  </a:srgbClr>
                </a:solidFill>
                <a:latin typeface="Perpetua" pitchFamily="18" charset="0"/>
              </a:rPr>
              <a:t>Department of  Vascular Surgery</a:t>
            </a:r>
          </a:p>
          <a:p>
            <a:pPr>
              <a:lnSpc>
                <a:spcPts val="933"/>
              </a:lnSpc>
            </a:pPr>
            <a:r>
              <a:rPr lang="en-US" sz="1200" b="1" dirty="0">
                <a:solidFill>
                  <a:srgbClr val="4BACC6">
                    <a:lumMod val="75000"/>
                  </a:srgbClr>
                </a:solidFill>
                <a:latin typeface="Perpetua" pitchFamily="18" charset="0"/>
              </a:rPr>
              <a:t>University of  </a:t>
            </a:r>
            <a:r>
              <a:rPr lang="en-US" sz="1200" b="1" dirty="0" err="1">
                <a:solidFill>
                  <a:srgbClr val="4BACC6">
                    <a:lumMod val="75000"/>
                  </a:srgbClr>
                </a:solidFill>
                <a:latin typeface="Perpetua" pitchFamily="18" charset="0"/>
              </a:rPr>
              <a:t>Patras</a:t>
            </a:r>
            <a:r>
              <a:rPr lang="en-US" sz="1200" b="1" dirty="0">
                <a:solidFill>
                  <a:srgbClr val="4BACC6">
                    <a:lumMod val="75000"/>
                  </a:srgbClr>
                </a:solidFill>
                <a:latin typeface="Perpetua" pitchFamily="18" charset="0"/>
              </a:rPr>
              <a:t>, Greece</a:t>
            </a:r>
            <a:endParaRPr lang="el-GR" sz="1200" b="1" dirty="0">
              <a:solidFill>
                <a:srgbClr val="4BACC6">
                  <a:lumMod val="75000"/>
                </a:srgbClr>
              </a:solidFill>
              <a:latin typeface="Garamond" pitchFamily="18" charset="0"/>
            </a:endParaRPr>
          </a:p>
        </p:txBody>
      </p:sp>
      <p:sp>
        <p:nvSpPr>
          <p:cNvPr id="56322" name="AutoShape 2" descr="Σχετική εικόνα"/>
          <p:cNvSpPr>
            <a:spLocks noChangeAspect="1" noChangeArrowheads="1"/>
          </p:cNvSpPr>
          <p:nvPr userDrawn="1"/>
        </p:nvSpPr>
        <p:spPr bwMode="auto">
          <a:xfrm>
            <a:off x="207435" y="-192614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6324" name="AutoShape 4" descr="Σχετική εικόνα"/>
          <p:cNvSpPr>
            <a:spLocks noChangeAspect="1" noChangeArrowheads="1"/>
          </p:cNvSpPr>
          <p:nvPr userDrawn="1"/>
        </p:nvSpPr>
        <p:spPr bwMode="auto">
          <a:xfrm>
            <a:off x="207435" y="-192614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56326" name="Picture 6" descr="https://www.upatras.gr/sites/www.upatras.gr/files/up_2017_logo_e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8236" y="6309320"/>
            <a:ext cx="1511853" cy="548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15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27383" y="1988841"/>
            <a:ext cx="11137236" cy="1824203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C00000"/>
                </a:solidFill>
                <a:latin typeface="Book Antiqua" pitchFamily="18" charset="0"/>
              </a:rPr>
              <a:t>ΑΟΡΤΟΕΝΤΕΡΙΚΗ ΕΠΙΚΟΙΝΩΝΙΑ</a:t>
            </a:r>
            <a:r>
              <a:rPr lang="el-GR" sz="2400" b="1" dirty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el-GR" sz="2400" b="1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el-GR" sz="2000" b="1" dirty="0">
                <a:solidFill>
                  <a:srgbClr val="C00000"/>
                </a:solidFill>
                <a:latin typeface="Book Antiqua" pitchFamily="18" charset="0"/>
              </a:rPr>
              <a:t>Είναι πράγματι η ενδαγγειακή αποκατάσταση η ενδεδειγμένη μέθοδος θεραπείας;</a:t>
            </a:r>
            <a:r>
              <a:rPr lang="el-GR" sz="2400" b="1" dirty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el-GR" sz="2400" b="1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el-GR" sz="2400" b="1" dirty="0">
                <a:solidFill>
                  <a:srgbClr val="C00000"/>
                </a:solidFill>
                <a:latin typeface="Book Antiqua" pitchFamily="18" charset="0"/>
              </a:rPr>
              <a:t>Νεότερα δεδομένα</a:t>
            </a:r>
          </a:p>
        </p:txBody>
      </p:sp>
      <p:sp>
        <p:nvSpPr>
          <p:cNvPr id="17412" name="AutoShape 4" descr="Πανεπιστήμιο Πατρών University of Patras - Home | Facebook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40"/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4" name="AutoShape 6" descr="University of Patras : Rankings, Fees &amp; Courses Details | Top Universitie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40"/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6" name="AutoShape 8" descr="University of Patras : Rankings, Fees &amp; Courses Details | Top Universitie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40"/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8" name="AutoShape 10" descr="Study in Greece - University of Patra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40"/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4 - Θέση κειμένου">
            <a:extLst>
              <a:ext uri="{FF2B5EF4-FFF2-40B4-BE49-F238E27FC236}">
                <a16:creationId xmlns="" xmlns:a16="http://schemas.microsoft.com/office/drawing/2014/main" id="{6F72C294-1046-48BC-A1D8-5DB571338B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7383" y="4005064"/>
            <a:ext cx="11137237" cy="2304256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10000"/>
          </a:bodyPr>
          <a:lstStyle/>
          <a:p>
            <a:pPr marL="457178" indent="-457178">
              <a:defRPr/>
            </a:pPr>
            <a:r>
              <a:rPr lang="el-GR" sz="40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ΠΑΠΑΔΟΥΛΑΣ ΣΠΥΡΙΔΩΝ</a:t>
            </a:r>
          </a:p>
          <a:p>
            <a:pPr marL="457178" indent="-457178">
              <a:defRPr/>
            </a:pPr>
            <a:endParaRPr lang="el-GR" sz="29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  <a:p>
            <a:pPr marL="457178" indent="-457178">
              <a:defRPr/>
            </a:pPr>
            <a:r>
              <a:rPr lang="el-GR" sz="25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ΑΓΓΕΙΟΧΕΙΡΟΥΡΓΟΣ, ΔΙΕΥΘΥΝΤΗΣ ΕΣΥ 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  <a:p>
            <a:pPr marL="457178" indent="-457178">
              <a:defRPr/>
            </a:pPr>
            <a:r>
              <a:rPr lang="el-GR" sz="25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ΠΑΝΕΠΙΣΤΗΜΙΑΚΟ ΝΟΣΟΚΟΜΕΙΟ ΠΑΤΡΩΝ</a:t>
            </a:r>
          </a:p>
          <a:p>
            <a:pPr marL="457178" indent="-457178">
              <a:defRPr/>
            </a:pPr>
            <a:r>
              <a:rPr lang="el-GR" sz="25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ΜΑΙΟΣ, 2025</a:t>
            </a:r>
          </a:p>
          <a:p>
            <a:pPr marL="457178" indent="-457178">
              <a:defRPr/>
            </a:pPr>
            <a:endParaRPr lang="el-GR" sz="29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3119671" y="4677139"/>
            <a:ext cx="5952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spapad\Documents\ΜΕΓΑΛΟΣ ΦΑΚΕΛΛΟΣ\LOGO\LOGO_COLO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2803" y="350390"/>
            <a:ext cx="1531599" cy="15315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8" name="Picture 4" descr="C:\Users\spapad\AppData\Local\Packages\Microsoft.Windows.Photos_8wekyb3d8bbwe\TempState\ShareServiceTempFolder\LO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683" y="356660"/>
            <a:ext cx="1547868" cy="15286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2" name="Picture 2" descr="C:\Users\Natasa\Desktop\lectures\lecture 1_12\Εικόνα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63" y="351849"/>
            <a:ext cx="2707980" cy="153441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ανεπιστήμιο Πατρώ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8625" y="354568"/>
            <a:ext cx="2295967" cy="15325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34" name="AutoShape 10" descr="Πανεπιστήμιο Πατρών: Καμπανάκι για αλλοίωση δύο κτιρίων - Ενστάσεις για την  ενεργειακή αναβάθμιση | Ειδήσεις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40"/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6" name="AutoShape 12" descr="Πανεπιστήμιο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40"/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8" name="Picture 14" descr="C:\Users\spapad\AppData\Local\Packages\Microsoft.Windows.Photos_8wekyb3d8bbwe\TempState\ShareServiceTempFolder\ΠΑΝ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7626" y="356443"/>
            <a:ext cx="3073748" cy="15242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3010" name="Picture 2" descr="C:\Users\spapad\Downloads\unnam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2486" y="528552"/>
            <a:ext cx="4127159" cy="11822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D904ED5-48D1-B2FA-04E9-747D1BF0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55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Ενδαγγειακή</a:t>
            </a:r>
            <a:r>
              <a:rPr lang="el-GR" sz="5500" b="1" dirty="0">
                <a:solidFill>
                  <a:srgbClr val="C00000"/>
                </a:solidFill>
                <a:latin typeface="Book Antiqua" panose="02040602050305030304" pitchFamily="18" charset="0"/>
              </a:rPr>
              <a:t> θεραπεία της </a:t>
            </a:r>
            <a:r>
              <a:rPr lang="en-US" sz="5500" b="1" dirty="0">
                <a:solidFill>
                  <a:srgbClr val="C00000"/>
                </a:solidFill>
                <a:latin typeface="Book Antiqua" panose="02040602050305030304" pitchFamily="18" charset="0"/>
              </a:rPr>
              <a:t>AEF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9AEA035-325E-420F-416E-7F4027CF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anose="02040602050305030304" pitchFamily="18" charset="0"/>
              </a:rPr>
              <a:t>Πολυκεντρική αναδρομική συγκριτική μελέτη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24 </a:t>
            </a:r>
            <a:r>
              <a:rPr lang="en-US" sz="2800" dirty="0">
                <a:latin typeface="Book Antiqua" panose="02040602050305030304" pitchFamily="18" charset="0"/>
              </a:rPr>
              <a:t>pts </a:t>
            </a:r>
            <a:r>
              <a:rPr lang="el-GR" sz="2800" dirty="0">
                <a:latin typeface="Book Antiqua" panose="02040602050305030304" pitchFamily="18" charset="0"/>
              </a:rPr>
              <a:t>με </a:t>
            </a:r>
            <a:r>
              <a:rPr lang="en-US" sz="2800" dirty="0">
                <a:latin typeface="Book Antiqua" panose="02040602050305030304" pitchFamily="18" charset="0"/>
              </a:rPr>
              <a:t>SAEF (</a:t>
            </a:r>
            <a:r>
              <a:rPr lang="el-GR" sz="2800" dirty="0">
                <a:latin typeface="Book Antiqua" panose="02040602050305030304" pitchFamily="18" charset="0"/>
              </a:rPr>
              <a:t>μετά </a:t>
            </a:r>
            <a:r>
              <a:rPr lang="en-US" sz="2800" dirty="0">
                <a:latin typeface="Book Antiqua" panose="02040602050305030304" pitchFamily="18" charset="0"/>
              </a:rPr>
              <a:t>OSR </a:t>
            </a:r>
            <a:r>
              <a:rPr lang="el-GR" sz="2800" dirty="0">
                <a:latin typeface="Book Antiqua" panose="02040602050305030304" pitchFamily="18" charset="0"/>
              </a:rPr>
              <a:t>ή </a:t>
            </a:r>
            <a:r>
              <a:rPr lang="en-US" sz="2800" dirty="0">
                <a:latin typeface="Book Antiqua" panose="02040602050305030304" pitchFamily="18" charset="0"/>
              </a:rPr>
              <a:t>EVAR</a:t>
            </a:r>
            <a:r>
              <a:rPr lang="el-GR" sz="2800" dirty="0">
                <a:latin typeface="Book Antiqua" panose="02040602050305030304" pitchFamily="18" charset="0"/>
              </a:rPr>
              <a:t>)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Θνητότητα 0% </a:t>
            </a:r>
            <a:r>
              <a:rPr lang="en-US" sz="2800" dirty="0">
                <a:latin typeface="Book Antiqua" panose="02040602050305030304" pitchFamily="18" charset="0"/>
              </a:rPr>
              <a:t>vs 35%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Νοσηρότητα:</a:t>
            </a:r>
            <a:r>
              <a:rPr lang="en-US" sz="2800" dirty="0">
                <a:latin typeface="Book Antiqua" panose="02040602050305030304" pitchFamily="18" charset="0"/>
              </a:rPr>
              <a:t> 25% vs 77%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Το πλεονέκτημα της </a:t>
            </a:r>
            <a:r>
              <a:rPr lang="el-GR" sz="2800" dirty="0" err="1">
                <a:latin typeface="Book Antiqua" panose="02040602050305030304" pitchFamily="18" charset="0"/>
              </a:rPr>
              <a:t>ενδαγγειακής</a:t>
            </a:r>
            <a:r>
              <a:rPr lang="el-GR" sz="2800" dirty="0">
                <a:latin typeface="Book Antiqua" panose="02040602050305030304" pitchFamily="18" charset="0"/>
              </a:rPr>
              <a:t> τεχνικής</a:t>
            </a:r>
          </a:p>
          <a:p>
            <a:pPr marL="0" indent="0">
              <a:buNone/>
            </a:pPr>
            <a:r>
              <a:rPr lang="el-GR" sz="2800" dirty="0">
                <a:latin typeface="Book Antiqua" panose="02040602050305030304" pitchFamily="18" charset="0"/>
              </a:rPr>
              <a:t>     χανόταν στα 2 χρόνια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8E0A665E-5002-0D2A-66C4-69465F8B0BB0}"/>
              </a:ext>
            </a:extLst>
          </p:cNvPr>
          <p:cNvSpPr/>
          <p:nvPr/>
        </p:nvSpPr>
        <p:spPr>
          <a:xfrm>
            <a:off x="0" y="6242181"/>
            <a:ext cx="12192000" cy="6158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chemeClr val="tx1"/>
                </a:solidFill>
                <a:latin typeface="BlinkMacSystemFont"/>
              </a:rPr>
              <a:t>Kakkos SK, Antoniadis PN, Klonaris CN, Papazoglou KO,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Giannoukas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AD, Matsagkas MI, Kotsis T,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Dervisis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K,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Gerasimidis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T, Tsolakis IA, Liapis CD. Open or endovascular repair of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aortoenteric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fistulas? A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multicentre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comparative study. Eur J Vasc Endovasc Surg. 2011 May;41(5):625-34. 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  <p:pic>
        <p:nvPicPr>
          <p:cNvPr id="6" name="Εικόνα 5" descr="Εικόνα που περιέχει κείμενο, στιγμιότυπο οθόνης, διάγραμμα, αριθμός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7ACADA22-7F05-4786-DAAD-E77009B72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3" y="1600202"/>
            <a:ext cx="3610708" cy="441436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7189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04FACE1-4658-2501-6FED-9822D2E2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6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Ενδαγγειακή</a:t>
            </a:r>
            <a:r>
              <a:rPr lang="el-G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θεραπεία της </a:t>
            </a:r>
            <a:r>
              <a:rPr lang="en-US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AEF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D99E4DB-39E1-EF3B-08BD-18B7D8F0E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Book Antiqua" panose="02040602050305030304" pitchFamily="18" charset="0"/>
              </a:rPr>
              <a:t>Pooled data analysis of 216 </a:t>
            </a:r>
            <a:r>
              <a:rPr lang="el-GR" sz="2800" dirty="0">
                <a:latin typeface="Book Antiqua" panose="02040602050305030304" pitchFamily="18" charset="0"/>
              </a:rPr>
              <a:t>δημοσιεύσεις (823</a:t>
            </a:r>
            <a:r>
              <a:rPr lang="en-US" sz="2800" dirty="0">
                <a:latin typeface="Book Antiqua" panose="02040602050305030304" pitchFamily="18" charset="0"/>
              </a:rPr>
              <a:t> pts)</a:t>
            </a:r>
          </a:p>
          <a:p>
            <a:r>
              <a:rPr lang="en-US" sz="2800" dirty="0">
                <a:latin typeface="Book Antiqua" panose="02040602050305030304" pitchFamily="18" charset="0"/>
              </a:rPr>
              <a:t>E</a:t>
            </a:r>
            <a:r>
              <a:rPr lang="el-GR" sz="2800" dirty="0" err="1">
                <a:latin typeface="Book Antiqua" panose="02040602050305030304" pitchFamily="18" charset="0"/>
              </a:rPr>
              <a:t>νδονοσοκομειακή</a:t>
            </a:r>
            <a:r>
              <a:rPr lang="el-GR" sz="2800" dirty="0">
                <a:latin typeface="Book Antiqua" panose="02040602050305030304" pitchFamily="18" charset="0"/>
              </a:rPr>
              <a:t> θνητότητα: 7.1% </a:t>
            </a:r>
            <a:r>
              <a:rPr lang="en-US" sz="2800" dirty="0">
                <a:latin typeface="Book Antiqua" panose="02040602050305030304" pitchFamily="18" charset="0"/>
              </a:rPr>
              <a:t>vs 33.9%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Απώτερη σήψη: 42% </a:t>
            </a:r>
            <a:r>
              <a:rPr lang="en-GB" sz="2800" dirty="0">
                <a:latin typeface="Book Antiqua" panose="02040602050305030304" pitchFamily="18" charset="0"/>
              </a:rPr>
              <a:t>vs 19% </a:t>
            </a:r>
            <a:r>
              <a:rPr lang="el-GR" sz="2800" dirty="0">
                <a:latin typeface="Book Antiqua" panose="02040602050305030304" pitchFamily="18" charset="0"/>
              </a:rPr>
              <a:t>στα 2 χρόνια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Το αρχικό πλεονέκτημα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Book Antiqua" panose="02040602050305030304" pitchFamily="18" charset="0"/>
              </a:rPr>
              <a:t>     </a:t>
            </a:r>
            <a:r>
              <a:rPr lang="el-GR" sz="2800" dirty="0">
                <a:latin typeface="Book Antiqua" panose="02040602050305030304" pitchFamily="18" charset="0"/>
              </a:rPr>
              <a:t>στην επιβίωση μειωνόταν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Book Antiqua" panose="02040602050305030304" pitchFamily="18" charset="0"/>
              </a:rPr>
              <a:t>    </a:t>
            </a:r>
            <a:r>
              <a:rPr lang="el-GR" sz="2800" dirty="0">
                <a:latin typeface="Book Antiqua" panose="02040602050305030304" pitchFamily="18" charset="0"/>
              </a:rPr>
              <a:t> κατά τη διάρκεια του 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Book Antiqua" panose="02040602050305030304" pitchFamily="18" charset="0"/>
              </a:rPr>
              <a:t>     </a:t>
            </a:r>
            <a:r>
              <a:rPr lang="fr-FR" sz="2800" dirty="0">
                <a:latin typeface="Book Antiqua" panose="02040602050305030304" pitchFamily="18" charset="0"/>
              </a:rPr>
              <a:t>follow-up</a:t>
            </a:r>
            <a:r>
              <a:rPr lang="el-GR" sz="2800" dirty="0">
                <a:latin typeface="Book Antiqua" panose="0204060205030503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BC123D79-ABB6-231F-01BF-57EBE129653B}"/>
              </a:ext>
            </a:extLst>
          </p:cNvPr>
          <p:cNvSpPr/>
          <p:nvPr/>
        </p:nvSpPr>
        <p:spPr>
          <a:xfrm>
            <a:off x="0" y="6242181"/>
            <a:ext cx="12192000" cy="6158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chemeClr val="tx1"/>
                </a:solidFill>
                <a:latin typeface="BlinkMacSystemFont"/>
              </a:rPr>
              <a:t>Kakkos SK, Bicknell CD, Tsolakis IA, Bergqvist D; Hellenic Co-operative Group on Aortic Surgery. Editor's Choice - Management of Secondary Aorto-enteric and Other Abdominal Arterio-enteric Fistulas: A Review and Pooled Data Analysis. Eur J Vasc Endovasc Surg. 2016 Dec;52(6):770-786.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doi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: 10.1016/j.ejvs.2016.09.014.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  <p:pic>
        <p:nvPicPr>
          <p:cNvPr id="6" name="Εικόνα 5" descr="Εικόνα που περιέχει κείμενο, διάγραμμα, στιγμιότυπο οθόνης, γραμμή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BB036051-6124-BC09-64F8-38EE3D3FD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92" y="2687218"/>
            <a:ext cx="4106509" cy="355496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="" xmlns:a16="http://schemas.microsoft.com/office/drawing/2014/main" id="{82AD214F-2BEB-F64A-C6D6-DBEA18735F1A}"/>
              </a:ext>
            </a:extLst>
          </p:cNvPr>
          <p:cNvCxnSpPr>
            <a:cxnSpLocks/>
          </p:cNvCxnSpPr>
          <p:nvPr/>
        </p:nvCxnSpPr>
        <p:spPr>
          <a:xfrm>
            <a:off x="7716417" y="2911151"/>
            <a:ext cx="36907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Εικόνα 10" descr="Εικόνα που περιέχει κείμενο, διάγραμμα, γραμμή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3EF500B6-91B9-BB37-8EE2-1BBF7B53D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9" y="3275046"/>
            <a:ext cx="2801492" cy="236997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cxnSp>
        <p:nvCxnSpPr>
          <p:cNvPr id="13" name="Ευθύγραμμο βέλος σύνδεσης 12">
            <a:extLst>
              <a:ext uri="{FF2B5EF4-FFF2-40B4-BE49-F238E27FC236}">
                <a16:creationId xmlns="" xmlns:a16="http://schemas.microsoft.com/office/drawing/2014/main" id="{E7C59395-CBCC-D128-1D71-5598F0B500DF}"/>
              </a:ext>
            </a:extLst>
          </p:cNvPr>
          <p:cNvCxnSpPr/>
          <p:nvPr/>
        </p:nvCxnSpPr>
        <p:spPr>
          <a:xfrm>
            <a:off x="2892490" y="5010539"/>
            <a:ext cx="221135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767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E014468-7C6D-89C4-BC0B-51799A29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Αντιμετώπιση </a:t>
            </a:r>
            <a:r>
              <a:rPr lang="en-US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SAEF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9D1C318-EEC4-3312-E1A7-9C3A35B43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      </a:t>
            </a:r>
            <a:r>
              <a:rPr lang="el-GR" sz="2400" dirty="0">
                <a:latin typeface="Book Antiqua" panose="02040602050305030304" pitchFamily="18" charset="0"/>
              </a:rPr>
              <a:t>Αναδρομική πολυκεντρική μελέτη από την Αυστραλία – Ν. Ζηλανδία</a:t>
            </a:r>
          </a:p>
          <a:p>
            <a:r>
              <a:rPr lang="el-GR" sz="2400" dirty="0">
                <a:latin typeface="Book Antiqua" panose="02040602050305030304" pitchFamily="18" charset="0"/>
              </a:rPr>
              <a:t>47</a:t>
            </a:r>
            <a:r>
              <a:rPr lang="en-US" sz="2400" dirty="0">
                <a:latin typeface="Book Antiqua" panose="02040602050305030304" pitchFamily="18" charset="0"/>
              </a:rPr>
              <a:t>pts </a:t>
            </a:r>
            <a:r>
              <a:rPr lang="el-GR" sz="2400" dirty="0">
                <a:latin typeface="Book Antiqua" panose="02040602050305030304" pitchFamily="18" charset="0"/>
              </a:rPr>
              <a:t>με </a:t>
            </a:r>
            <a:r>
              <a:rPr lang="en-US" sz="2400" dirty="0">
                <a:latin typeface="Book Antiqua" panose="02040602050305030304" pitchFamily="18" charset="0"/>
              </a:rPr>
              <a:t>SAEF</a:t>
            </a:r>
            <a:r>
              <a:rPr lang="el-GR" sz="2400" dirty="0">
                <a:latin typeface="Book Antiqua" panose="02040602050305030304" pitchFamily="18" charset="0"/>
              </a:rPr>
              <a:t> (μέση ηλικία: 74 έτη)</a:t>
            </a:r>
          </a:p>
          <a:p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Index operation: 72%: OSR, 23%: EVAR</a:t>
            </a:r>
          </a:p>
          <a:p>
            <a:r>
              <a:rPr lang="el-GR" sz="2400" dirty="0">
                <a:latin typeface="Book Antiqua" panose="02040602050305030304" pitchFamily="18" charset="0"/>
              </a:rPr>
              <a:t>51% με ανοικτή αποκατάσταση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l-GR" sz="2400" dirty="0">
                <a:latin typeface="Book Antiqua" panose="02040602050305030304" pitchFamily="18" charset="0"/>
              </a:rPr>
              <a:t>(83%: ΕΑΒ, 13% ΝΑΙ</a:t>
            </a:r>
            <a:r>
              <a:rPr lang="en-US" sz="2400" dirty="0">
                <a:latin typeface="Book Antiqua" panose="02040602050305030304" pitchFamily="18" charset="0"/>
              </a:rPr>
              <a:t>S, 4% </a:t>
            </a:r>
            <a:r>
              <a:rPr lang="el-GR" sz="2400" dirty="0" err="1">
                <a:latin typeface="Book Antiqua" panose="02040602050305030304" pitchFamily="18" charset="0"/>
              </a:rPr>
              <a:t>αλλομόσχευμα</a:t>
            </a:r>
            <a:endParaRPr lang="el-GR" sz="2400" dirty="0">
              <a:latin typeface="Book Antiqua" panose="02040602050305030304" pitchFamily="18" charset="0"/>
            </a:endParaRPr>
          </a:p>
          <a:p>
            <a:r>
              <a:rPr lang="el-GR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32% με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EVAR-first</a:t>
            </a:r>
            <a:r>
              <a:rPr lang="el-GR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l-GR" sz="2400" dirty="0">
                <a:latin typeface="Book Antiqua" panose="02040602050305030304" pitchFamily="18" charset="0"/>
              </a:rPr>
              <a:t>(9</a:t>
            </a:r>
            <a:r>
              <a:rPr lang="en-US" sz="2400" dirty="0">
                <a:latin typeface="Book Antiqua" panose="02040602050305030304" pitchFamily="18" charset="0"/>
              </a:rPr>
              <a:t>pts: </a:t>
            </a:r>
            <a:r>
              <a:rPr lang="el-GR" sz="2400" dirty="0">
                <a:latin typeface="Book Antiqua" panose="02040602050305030304" pitchFamily="18" charset="0"/>
              </a:rPr>
              <a:t>οριστική θεραπεία, 6</a:t>
            </a:r>
            <a:r>
              <a:rPr lang="en-US" sz="2400" dirty="0">
                <a:latin typeface="Book Antiqua" panose="02040602050305030304" pitchFamily="18" charset="0"/>
              </a:rPr>
              <a:t>pts: bridging to OSR)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17% </a:t>
            </a:r>
            <a:r>
              <a:rPr lang="el-GR" sz="2400" dirty="0">
                <a:latin typeface="Book Antiqua" panose="02040602050305030304" pitchFamily="18" charset="0"/>
              </a:rPr>
              <a:t>παρηγορητική θεραπεία</a:t>
            </a:r>
            <a:r>
              <a:rPr lang="en-US" sz="2400" dirty="0">
                <a:latin typeface="Book Antiqua" panose="02040602050305030304" pitchFamily="18" charset="0"/>
              </a:rPr>
              <a:t> (7 deaths, 30 </a:t>
            </a:r>
            <a:r>
              <a:rPr lang="el-GR" sz="2400" dirty="0">
                <a:latin typeface="Book Antiqua" panose="02040602050305030304" pitchFamily="18" charset="0"/>
              </a:rPr>
              <a:t>μέρες &amp; 1 έτος: 38%</a:t>
            </a:r>
          </a:p>
          <a:p>
            <a:pPr marL="0" indent="0">
              <a:buNone/>
            </a:pPr>
            <a:r>
              <a:rPr lang="el-GR" sz="2400" dirty="0">
                <a:latin typeface="Book Antiqua" panose="02040602050305030304" pitchFamily="18" charset="0"/>
              </a:rPr>
              <a:t>      Δεν υπήρξε στατιστικώς σημαντική διαφορά στην επιβίωση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l-GR" sz="2400" dirty="0">
                <a:latin typeface="Book Antiqua" panose="02040602050305030304" pitchFamily="18" charset="0"/>
              </a:rPr>
              <a:t>(</a:t>
            </a:r>
            <a:r>
              <a:rPr lang="en-US" sz="2400" dirty="0">
                <a:latin typeface="Book Antiqua" panose="02040602050305030304" pitchFamily="18" charset="0"/>
              </a:rPr>
              <a:t>age-adjusted) </a:t>
            </a:r>
            <a:r>
              <a:rPr lang="el-GR" sz="2400" dirty="0">
                <a:latin typeface="Book Antiqua" panose="02040602050305030304" pitchFamily="18" charset="0"/>
              </a:rPr>
              <a:t>    μεταξύ των δυο ομάδων</a:t>
            </a:r>
            <a:r>
              <a:rPr lang="en-US" sz="2400" dirty="0">
                <a:latin typeface="Book Antiqua" panose="02040602050305030304" pitchFamily="18" charset="0"/>
              </a:rPr>
              <a:t> (OSR: 30 </a:t>
            </a:r>
            <a:r>
              <a:rPr lang="el-GR" sz="2400" dirty="0">
                <a:latin typeface="Book Antiqua" panose="02040602050305030304" pitchFamily="18" charset="0"/>
              </a:rPr>
              <a:t>μέρες: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l-GR" sz="2400" dirty="0">
                <a:latin typeface="Book Antiqua" panose="02040602050305030304" pitchFamily="18" charset="0"/>
              </a:rPr>
              <a:t>16%, 1 έτος: 42%</a:t>
            </a:r>
            <a:r>
              <a:rPr lang="en-US" sz="2400" dirty="0">
                <a:latin typeface="Book Antiqua" panose="02040602050305030304" pitchFamily="18" charset="0"/>
              </a:rPr>
              <a:t>, EVAR-first: 27%, 53%)</a:t>
            </a: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     </a:t>
            </a:r>
            <a:r>
              <a:rPr lang="en-US" sz="2400" u="sng" dirty="0">
                <a:latin typeface="Book Antiqua" panose="02040602050305030304" pitchFamily="18" charset="0"/>
              </a:rPr>
              <a:t>EVAR </a:t>
            </a:r>
            <a:r>
              <a:rPr lang="el-GR" sz="2400" u="sng" dirty="0">
                <a:latin typeface="Book Antiqua" panose="02040602050305030304" pitchFamily="18" charset="0"/>
              </a:rPr>
              <a:t>μπορεί να αποτελεί την αρχική θεραπεία που μπορεί στη συνέχεια να αποτελέσει την κύρια θεραπεία ή την γέφυρα για την οριστική </a:t>
            </a:r>
            <a:r>
              <a:rPr lang="fr-FR" sz="2400" u="sng" dirty="0">
                <a:latin typeface="Book Antiqua" panose="02040602050305030304" pitchFamily="18" charset="0"/>
              </a:rPr>
              <a:t>OSR</a:t>
            </a:r>
            <a:endParaRPr lang="en-US" sz="2400" u="sng" dirty="0">
              <a:latin typeface="Book Antiqua" panose="02040602050305030304" pitchFamily="18" charset="0"/>
            </a:endParaRPr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208D6097-AEF9-2610-F4E4-83D1CA226B70}"/>
              </a:ext>
            </a:extLst>
          </p:cNvPr>
          <p:cNvSpPr/>
          <p:nvPr/>
        </p:nvSpPr>
        <p:spPr>
          <a:xfrm>
            <a:off x="0" y="6126165"/>
            <a:ext cx="8201608" cy="7318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chemeClr val="tx1"/>
                </a:solidFill>
                <a:latin typeface="BlinkMacSystemFont"/>
              </a:rPr>
              <a:t>Narayanan A, Hanna J, Okamura-Kho A, Tesar J, Lim E, Peden S, Dean A, Taumoepeau L, Katib N, Lyons O,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Khashram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M. Management of secondary aorto-enteric fistulae: a multi-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centre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study. ANZ J Surg. 2023 Oct;93(10):2363-2369.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75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9813F39-8458-1A41-BF7B-84FF3D5A6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9C3DD80-45E1-0232-B94A-A42B7932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Αντιμετώπιση </a:t>
            </a:r>
            <a:r>
              <a:rPr lang="en-US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SAEF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E1CD39D-BE0C-3DA4-165B-E0E9F6164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      </a:t>
            </a:r>
            <a:r>
              <a:rPr lang="el-GR" sz="2400" dirty="0">
                <a:latin typeface="Book Antiqua" panose="02040602050305030304" pitchFamily="18" charset="0"/>
              </a:rPr>
              <a:t>Αναδρομική πολυκεντρική μελέτη από την Αυστραλία – Ν. Ζηλανδία</a:t>
            </a:r>
          </a:p>
          <a:p>
            <a:r>
              <a:rPr lang="el-GR" sz="2400" dirty="0">
                <a:latin typeface="Book Antiqua" panose="02040602050305030304" pitchFamily="18" charset="0"/>
              </a:rPr>
              <a:t>47</a:t>
            </a:r>
            <a:r>
              <a:rPr lang="en-US" sz="2400" dirty="0">
                <a:latin typeface="Book Antiqua" panose="02040602050305030304" pitchFamily="18" charset="0"/>
              </a:rPr>
              <a:t>pts </a:t>
            </a:r>
            <a:r>
              <a:rPr lang="el-GR" sz="2400" dirty="0">
                <a:latin typeface="Book Antiqua" panose="02040602050305030304" pitchFamily="18" charset="0"/>
              </a:rPr>
              <a:t>με </a:t>
            </a:r>
            <a:r>
              <a:rPr lang="en-US" sz="2400" dirty="0">
                <a:latin typeface="Book Antiqua" panose="02040602050305030304" pitchFamily="18" charset="0"/>
              </a:rPr>
              <a:t>SAEF</a:t>
            </a:r>
            <a:r>
              <a:rPr lang="el-GR" sz="2400" dirty="0">
                <a:latin typeface="Book Antiqua" panose="02040602050305030304" pitchFamily="18" charset="0"/>
              </a:rPr>
              <a:t> (μέση ηλικία: 74 έτη)</a:t>
            </a:r>
          </a:p>
          <a:p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Index operation: 72%: OSR, 23%: EVAR</a:t>
            </a:r>
          </a:p>
          <a:p>
            <a:r>
              <a:rPr lang="el-GR" sz="2400" dirty="0">
                <a:latin typeface="Book Antiqua" panose="02040602050305030304" pitchFamily="18" charset="0"/>
              </a:rPr>
              <a:t>51% με ανοικτή αποκατάσταση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l-GR" sz="2400" dirty="0">
                <a:latin typeface="Book Antiqua" panose="02040602050305030304" pitchFamily="18" charset="0"/>
              </a:rPr>
              <a:t>(83%: ΕΑΒ, 13% ΝΑΙ</a:t>
            </a:r>
            <a:r>
              <a:rPr lang="en-US" sz="2400" dirty="0">
                <a:latin typeface="Book Antiqua" panose="02040602050305030304" pitchFamily="18" charset="0"/>
              </a:rPr>
              <a:t>S, 4% </a:t>
            </a:r>
            <a:r>
              <a:rPr lang="el-GR" sz="2400" dirty="0" err="1">
                <a:latin typeface="Book Antiqua" panose="02040602050305030304" pitchFamily="18" charset="0"/>
              </a:rPr>
              <a:t>αλλομόσχευμα</a:t>
            </a:r>
            <a:endParaRPr lang="el-GR" sz="2400" dirty="0">
              <a:latin typeface="Book Antiqua" panose="02040602050305030304" pitchFamily="18" charset="0"/>
            </a:endParaRPr>
          </a:p>
          <a:p>
            <a:r>
              <a:rPr lang="el-G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32% με 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EVAR-first</a:t>
            </a:r>
            <a:r>
              <a:rPr lang="el-G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l-GR" sz="2400" dirty="0">
                <a:latin typeface="Book Antiqua" panose="02040602050305030304" pitchFamily="18" charset="0"/>
              </a:rPr>
              <a:t>(9</a:t>
            </a:r>
            <a:r>
              <a:rPr lang="en-US" sz="2400" dirty="0">
                <a:latin typeface="Book Antiqua" panose="02040602050305030304" pitchFamily="18" charset="0"/>
              </a:rPr>
              <a:t>pts: </a:t>
            </a:r>
            <a:r>
              <a:rPr lang="el-GR" sz="2400" dirty="0">
                <a:latin typeface="Book Antiqua" panose="02040602050305030304" pitchFamily="18" charset="0"/>
              </a:rPr>
              <a:t>οριστική θεραπεία, 6</a:t>
            </a:r>
            <a:r>
              <a:rPr lang="en-US" sz="2400" dirty="0">
                <a:latin typeface="Book Antiqua" panose="02040602050305030304" pitchFamily="18" charset="0"/>
              </a:rPr>
              <a:t>pts: bridging to OSR)</a:t>
            </a:r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154EC858-97BC-F661-22BD-ADB63D63E1CB}"/>
              </a:ext>
            </a:extLst>
          </p:cNvPr>
          <p:cNvSpPr/>
          <p:nvPr/>
        </p:nvSpPr>
        <p:spPr>
          <a:xfrm>
            <a:off x="0" y="6126165"/>
            <a:ext cx="8201608" cy="7318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chemeClr val="tx1"/>
                </a:solidFill>
                <a:latin typeface="BlinkMacSystemFont"/>
              </a:rPr>
              <a:t>Narayanan A, Hanna J, Okamura-Kho A, Tesar J, Lim E, Peden S, Dean A, Taumoepeau L, Katib N, Lyons O,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Khashram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M. Management of secondary aorto-enteric fistulae: a multi-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centre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study. ANZ J Surg. 2023 Oct;93(10):2363-2369.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412172-F4C0-AE79-4311-A99EB24F1ED9}"/>
              </a:ext>
            </a:extLst>
          </p:cNvPr>
          <p:cNvSpPr txBox="1"/>
          <p:nvPr/>
        </p:nvSpPr>
        <p:spPr>
          <a:xfrm>
            <a:off x="4114799" y="4348066"/>
            <a:ext cx="2547259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2pts:</a:t>
            </a:r>
            <a:r>
              <a:rPr lang="en-US" sz="2400" dirty="0">
                <a:latin typeface="Book Antiqua" panose="02040602050305030304" pitchFamily="18" charset="0"/>
              </a:rPr>
              <a:t> Staged EAB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268C0E-1357-72F5-5112-B2A4545DB0DA}"/>
              </a:ext>
            </a:extLst>
          </p:cNvPr>
          <p:cNvSpPr txBox="1"/>
          <p:nvPr/>
        </p:nvSpPr>
        <p:spPr>
          <a:xfrm>
            <a:off x="7122366" y="4348065"/>
            <a:ext cx="4774165" cy="15696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4pts:</a:t>
            </a:r>
            <a:r>
              <a:rPr lang="en-US" sz="2400" dirty="0">
                <a:latin typeface="Book Antiqua" panose="02040602050305030304" pitchFamily="18" charset="0"/>
              </a:rPr>
              <a:t> Staged laparotomy and </a:t>
            </a:r>
            <a:r>
              <a:rPr lang="en-US" sz="2400" u="sng" dirty="0">
                <a:latin typeface="Book Antiqua" panose="02040602050305030304" pitchFamily="18" charset="0"/>
              </a:rPr>
              <a:t>intestinal repair only</a:t>
            </a:r>
            <a:r>
              <a:rPr lang="en-US" sz="2400" dirty="0">
                <a:latin typeface="Book Antiqua" panose="02040602050305030304" pitchFamily="18" charset="0"/>
              </a:rPr>
              <a:t>, no graft explantation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1 death, 3 alive (1.5-9years) </a:t>
            </a: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="" xmlns:a16="http://schemas.microsoft.com/office/drawing/2014/main" id="{FF07B66F-04C0-C5B0-BC8D-D783196CC151}"/>
              </a:ext>
            </a:extLst>
          </p:cNvPr>
          <p:cNvCxnSpPr/>
          <p:nvPr/>
        </p:nvCxnSpPr>
        <p:spPr>
          <a:xfrm flipH="1">
            <a:off x="5719666" y="3797561"/>
            <a:ext cx="2416629" cy="5505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="" xmlns:a16="http://schemas.microsoft.com/office/drawing/2014/main" id="{CDEFC73D-A7CF-EE7A-D2C1-B2F6A31C4F62}"/>
              </a:ext>
            </a:extLst>
          </p:cNvPr>
          <p:cNvCxnSpPr>
            <a:cxnSpLocks/>
          </p:cNvCxnSpPr>
          <p:nvPr/>
        </p:nvCxnSpPr>
        <p:spPr>
          <a:xfrm>
            <a:off x="8360229" y="3797561"/>
            <a:ext cx="1492899" cy="5505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="" xmlns:a16="http://schemas.microsoft.com/office/drawing/2014/main" id="{91301763-6B9A-31D8-E35B-DE542F063F2C}"/>
              </a:ext>
            </a:extLst>
          </p:cNvPr>
          <p:cNvCxnSpPr/>
          <p:nvPr/>
        </p:nvCxnSpPr>
        <p:spPr>
          <a:xfrm flipV="1">
            <a:off x="7231224" y="3732245"/>
            <a:ext cx="2817845" cy="653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887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D8B41FE-F8C1-9A36-A7E4-07D6EAE3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Αντιμετώπιση </a:t>
            </a:r>
            <a:r>
              <a:rPr lang="en-US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SAEF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61F5F1B-6F36-CEB1-54EE-E2B0817A9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latin typeface="Book Antiqua" panose="02040602050305030304" pitchFamily="18" charset="0"/>
              </a:rPr>
              <a:t>Αναδρομική πολυκεντρική μελέτη 182 </a:t>
            </a:r>
            <a:r>
              <a:rPr lang="en-US" sz="2400" dirty="0">
                <a:latin typeface="Book Antiqua" panose="02040602050305030304" pitchFamily="18" charset="0"/>
              </a:rPr>
              <a:t>pts</a:t>
            </a:r>
            <a:r>
              <a:rPr lang="el-GR" sz="2400" dirty="0">
                <a:latin typeface="Book Antiqua" panose="02040602050305030304" pitchFamily="18" charset="0"/>
              </a:rPr>
              <a:t> με</a:t>
            </a:r>
            <a:r>
              <a:rPr lang="en-US" sz="2400" dirty="0">
                <a:latin typeface="Book Antiqua" panose="02040602050305030304" pitchFamily="18" charset="0"/>
              </a:rPr>
              <a:t> SAEF</a:t>
            </a:r>
            <a:r>
              <a:rPr lang="el-GR" sz="2400" dirty="0">
                <a:latin typeface="Book Antiqua" panose="02040602050305030304" pitchFamily="18" charset="0"/>
              </a:rPr>
              <a:t> (μέση ηλικία: 72 έτη)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el-GR" sz="2400" dirty="0">
              <a:latin typeface="Book Antiqua" panose="02040602050305030304" pitchFamily="18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Index operation: 7</a:t>
            </a:r>
            <a:r>
              <a:rPr lang="el-GR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6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%: OSR, 23%: EVAR</a:t>
            </a:r>
            <a:endParaRPr lang="el-GR" sz="24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r>
              <a:rPr lang="el-GR" sz="2400" dirty="0">
                <a:latin typeface="Book Antiqua" panose="02040602050305030304" pitchFamily="18" charset="0"/>
              </a:rPr>
              <a:t>56% με </a:t>
            </a:r>
            <a:r>
              <a:rPr lang="en-US" sz="2400" dirty="0">
                <a:latin typeface="Book Antiqua" panose="02040602050305030304" pitchFamily="18" charset="0"/>
              </a:rPr>
              <a:t>in-situ </a:t>
            </a:r>
            <a:r>
              <a:rPr lang="el-GR" sz="2400" dirty="0">
                <a:latin typeface="Book Antiqua" panose="02040602050305030304" pitchFamily="18" charset="0"/>
              </a:rPr>
              <a:t>αποκατάσταση (μοσχεύματα εμποτισμένα με αντιβιοτικά, </a:t>
            </a:r>
            <a:r>
              <a:rPr lang="en-US" sz="2400" dirty="0">
                <a:latin typeface="Book Antiqua" panose="02040602050305030304" pitchFamily="18" charset="0"/>
              </a:rPr>
              <a:t>NAIS, </a:t>
            </a:r>
            <a:r>
              <a:rPr lang="el-GR" sz="2400" dirty="0" err="1">
                <a:latin typeface="Book Antiqua" panose="02040602050305030304" pitchFamily="18" charset="0"/>
              </a:rPr>
              <a:t>αλλομοσχεύματα</a:t>
            </a:r>
            <a:r>
              <a:rPr lang="el-GR" sz="2400" dirty="0">
                <a:latin typeface="Book Antiqua" panose="02040602050305030304" pitchFamily="18" charset="0"/>
              </a:rPr>
              <a:t>, συνήθη συνθετικά μοσχεύματα)</a:t>
            </a:r>
          </a:p>
          <a:p>
            <a:r>
              <a:rPr lang="el-GR" sz="2400" dirty="0">
                <a:latin typeface="Book Antiqua" panose="02040602050305030304" pitchFamily="18" charset="0"/>
              </a:rPr>
              <a:t>44% ΕΑΒ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el-GR" sz="2400" dirty="0">
              <a:latin typeface="Book Antiqua" panose="02040602050305030304" pitchFamily="18" charset="0"/>
            </a:endParaRPr>
          </a:p>
          <a:p>
            <a:r>
              <a:rPr lang="el-G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10% με 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EVAR-first</a:t>
            </a:r>
            <a:r>
              <a:rPr lang="el-G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l-GR" sz="2400" dirty="0">
                <a:latin typeface="Book Antiqua" panose="02040602050305030304" pitchFamily="18" charset="0"/>
              </a:rPr>
              <a:t>(</a:t>
            </a:r>
            <a:r>
              <a:rPr lang="en-US" sz="2400" dirty="0">
                <a:latin typeface="Book Antiqua" panose="02040602050305030304" pitchFamily="18" charset="0"/>
              </a:rPr>
              <a:t>cuffs </a:t>
            </a:r>
            <a:r>
              <a:rPr lang="el-GR" sz="2400" dirty="0">
                <a:latin typeface="Book Antiqua" panose="02040602050305030304" pitchFamily="18" charset="0"/>
              </a:rPr>
              <a:t>ή </a:t>
            </a:r>
            <a:r>
              <a:rPr lang="en-US" sz="2400" dirty="0">
                <a:latin typeface="Book Antiqua" panose="02040602050305030304" pitchFamily="18" charset="0"/>
              </a:rPr>
              <a:t>endografts) </a:t>
            </a:r>
          </a:p>
          <a:p>
            <a:pPr lvl="1"/>
            <a:r>
              <a:rPr lang="en-US" sz="1800" dirty="0">
                <a:latin typeface="Book Antiqua" panose="02040602050305030304" pitchFamily="18" charset="0"/>
              </a:rPr>
              <a:t>4 pts </a:t>
            </a:r>
            <a:r>
              <a:rPr lang="el-GR" sz="1800" dirty="0">
                <a:latin typeface="Book Antiqua" panose="02040602050305030304" pitchFamily="18" charset="0"/>
              </a:rPr>
              <a:t>σε ένα χρόνο, 2 κατέληξαν</a:t>
            </a:r>
          </a:p>
          <a:p>
            <a:pPr lvl="1"/>
            <a:r>
              <a:rPr lang="el-GR" sz="1800" dirty="0">
                <a:latin typeface="Book Antiqua" panose="02040602050305030304" pitchFamily="18" charset="0"/>
              </a:rPr>
              <a:t>4 </a:t>
            </a:r>
            <a:r>
              <a:rPr lang="en-US" sz="1800" dirty="0">
                <a:latin typeface="Book Antiqua" panose="02040602050305030304" pitchFamily="18" charset="0"/>
              </a:rPr>
              <a:t>pts </a:t>
            </a:r>
            <a:r>
              <a:rPr lang="el-GR" sz="1800" dirty="0">
                <a:latin typeface="Book Antiqua" panose="02040602050305030304" pitchFamily="18" charset="0"/>
              </a:rPr>
              <a:t>μετά από </a:t>
            </a:r>
            <a:r>
              <a:rPr lang="en-US" sz="1800" dirty="0">
                <a:latin typeface="Book Antiqua" panose="02040602050305030304" pitchFamily="18" charset="0"/>
              </a:rPr>
              <a:t>1-7 </a:t>
            </a:r>
            <a:r>
              <a:rPr lang="el-GR" sz="1800" dirty="0">
                <a:latin typeface="Book Antiqua" panose="02040602050305030304" pitchFamily="18" charset="0"/>
              </a:rPr>
              <a:t>μέρες, όλοι επέζησαν</a:t>
            </a:r>
          </a:p>
          <a:p>
            <a:pPr lvl="1"/>
            <a:r>
              <a:rPr lang="el-GR" sz="1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11</a:t>
            </a:r>
            <a:r>
              <a:rPr lang="en-US" sz="1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pts </a:t>
            </a:r>
            <a:r>
              <a:rPr lang="el-GR" sz="1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οριστική θεραπεία</a:t>
            </a:r>
            <a:r>
              <a:rPr lang="en-GB" sz="1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l-GR" sz="1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με </a:t>
            </a:r>
            <a:r>
              <a:rPr lang="en-GB" sz="1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82%</a:t>
            </a:r>
            <a:r>
              <a:rPr lang="el-GR" sz="1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l-GR" sz="1800" b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επαναλοίμωξη</a:t>
            </a:r>
            <a:r>
              <a:rPr lang="el-GR" sz="1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σε 5 μήνες (μέσο όρο)</a:t>
            </a:r>
          </a:p>
          <a:p>
            <a:pPr lvl="1"/>
            <a:r>
              <a:rPr lang="el-GR" sz="1800" dirty="0">
                <a:latin typeface="Book Antiqua" panose="02040602050305030304" pitchFamily="18" charset="0"/>
              </a:rPr>
              <a:t>1 </a:t>
            </a:r>
            <a:r>
              <a:rPr lang="en-US" sz="1800" dirty="0">
                <a:latin typeface="Book Antiqua" panose="02040602050305030304" pitchFamily="18" charset="0"/>
              </a:rPr>
              <a:t>pt </a:t>
            </a:r>
            <a:r>
              <a:rPr lang="el-GR" sz="1800" dirty="0">
                <a:latin typeface="Book Antiqua" panose="02040602050305030304" pitchFamily="18" charset="0"/>
              </a:rPr>
              <a:t>που έγινε μόνο αποκατάσταση του εντέρου, επέζησε χωρίς υποτροπή.</a:t>
            </a:r>
            <a:endParaRPr lang="en-US" sz="1800" dirty="0">
              <a:latin typeface="Book Antiqua" panose="02040602050305030304" pitchFamily="18" charset="0"/>
            </a:endParaRPr>
          </a:p>
          <a:p>
            <a:r>
              <a:rPr lang="el-GR" sz="2400" u="sng" dirty="0">
                <a:solidFill>
                  <a:srgbClr val="FF0000"/>
                </a:solidFill>
                <a:latin typeface="Book Antiqua" panose="02040602050305030304" pitchFamily="18" charset="0"/>
              </a:rPr>
              <a:t>Δεν υπήρξε διαφορά στην επιβίωση </a:t>
            </a:r>
            <a:r>
              <a:rPr lang="el-G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μεταξύ 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EVAR-first</a:t>
            </a:r>
            <a:r>
              <a:rPr lang="el-G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και </a:t>
            </a:r>
            <a:r>
              <a:rPr lang="fr-F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no 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EVAR-first</a:t>
            </a:r>
            <a:endParaRPr lang="el-GR" sz="24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en-US" sz="28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4A04734F-7EDF-FC6B-F1EE-3A20B507430E}"/>
              </a:ext>
            </a:extLst>
          </p:cNvPr>
          <p:cNvSpPr/>
          <p:nvPr/>
        </p:nvSpPr>
        <p:spPr>
          <a:xfrm>
            <a:off x="0" y="6076113"/>
            <a:ext cx="12192000" cy="781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GB" sz="1500" dirty="0">
                <a:solidFill>
                  <a:srgbClr val="212121"/>
                </a:solidFill>
                <a:latin typeface="BlinkMacSystemFont"/>
              </a:rPr>
              <a:t>Janko MR, Woo K, Hacker RI, Baril D, Bath J, </a:t>
            </a:r>
            <a:r>
              <a:rPr lang="en-GB" sz="1500" dirty="0" err="1">
                <a:solidFill>
                  <a:srgbClr val="212121"/>
                </a:solidFill>
                <a:latin typeface="BlinkMacSystemFont"/>
              </a:rPr>
              <a:t>Smeds</a:t>
            </a:r>
            <a:r>
              <a:rPr lang="en-GB" sz="1500" dirty="0">
                <a:solidFill>
                  <a:srgbClr val="212121"/>
                </a:solidFill>
                <a:latin typeface="BlinkMacSystemFont"/>
              </a:rPr>
              <a:t> MR, Kashyap VS, </a:t>
            </a:r>
            <a:r>
              <a:rPr lang="en-GB" sz="1500" dirty="0" err="1">
                <a:solidFill>
                  <a:srgbClr val="212121"/>
                </a:solidFill>
                <a:latin typeface="BlinkMacSystemFont"/>
              </a:rPr>
              <a:t>Szeberin</a:t>
            </a:r>
            <a:r>
              <a:rPr lang="en-GB" sz="1500" dirty="0">
                <a:solidFill>
                  <a:srgbClr val="212121"/>
                </a:solidFill>
                <a:latin typeface="BlinkMacSystemFont"/>
              </a:rPr>
              <a:t> Z, Magee GA, Liapis CD, </a:t>
            </a:r>
            <a:r>
              <a:rPr lang="en-GB" sz="1500" dirty="0" err="1">
                <a:solidFill>
                  <a:srgbClr val="212121"/>
                </a:solidFill>
                <a:latin typeface="BlinkMacSystemFont"/>
              </a:rPr>
              <a:t>Geroulakos</a:t>
            </a:r>
            <a:r>
              <a:rPr lang="en-GB" sz="1500" dirty="0">
                <a:solidFill>
                  <a:srgbClr val="212121"/>
                </a:solidFill>
                <a:latin typeface="BlinkMacSystemFont"/>
              </a:rPr>
              <a:t> G, </a:t>
            </a:r>
            <a:r>
              <a:rPr lang="en-GB" sz="1500" dirty="0" err="1">
                <a:solidFill>
                  <a:srgbClr val="212121"/>
                </a:solidFill>
                <a:latin typeface="BlinkMacSystemFont"/>
              </a:rPr>
              <a:t>Kakisis</a:t>
            </a:r>
            <a:r>
              <a:rPr lang="en-GB" sz="1500" dirty="0">
                <a:solidFill>
                  <a:srgbClr val="212121"/>
                </a:solidFill>
                <a:latin typeface="BlinkMacSystemFont"/>
              </a:rPr>
              <a:t> J, </a:t>
            </a:r>
            <a:r>
              <a:rPr lang="en-GB" sz="1500" dirty="0" err="1">
                <a:solidFill>
                  <a:srgbClr val="212121"/>
                </a:solidFill>
                <a:latin typeface="BlinkMacSystemFont"/>
              </a:rPr>
              <a:t>Moulakakis</a:t>
            </a:r>
            <a:r>
              <a:rPr lang="en-GB" sz="1500" dirty="0">
                <a:solidFill>
                  <a:srgbClr val="212121"/>
                </a:solidFill>
                <a:latin typeface="BlinkMacSystemFont"/>
              </a:rPr>
              <a:t> K, </a:t>
            </a:r>
            <a:r>
              <a:rPr lang="en-GB" sz="1500" dirty="0" err="1">
                <a:solidFill>
                  <a:srgbClr val="212121"/>
                </a:solidFill>
                <a:latin typeface="BlinkMacSystemFont"/>
              </a:rPr>
              <a:t>Kakkos</a:t>
            </a:r>
            <a:r>
              <a:rPr lang="en-GB" sz="1500" dirty="0">
                <a:solidFill>
                  <a:srgbClr val="212121"/>
                </a:solidFill>
                <a:latin typeface="BlinkMacSystemFont"/>
              </a:rPr>
              <a:t> SK, et al. In situ bypass and extra-anatomic bypass procedures result in similar survival in patients with secondary </a:t>
            </a:r>
            <a:r>
              <a:rPr lang="en-GB" sz="1500" dirty="0" err="1">
                <a:solidFill>
                  <a:srgbClr val="212121"/>
                </a:solidFill>
                <a:latin typeface="BlinkMacSystemFont"/>
              </a:rPr>
              <a:t>aortoenteric</a:t>
            </a:r>
            <a:r>
              <a:rPr lang="en-GB" sz="1500" dirty="0">
                <a:solidFill>
                  <a:srgbClr val="212121"/>
                </a:solidFill>
                <a:latin typeface="BlinkMacSystemFont"/>
              </a:rPr>
              <a:t> fistulas. J </a:t>
            </a:r>
            <a:r>
              <a:rPr lang="en-GB" sz="1500" dirty="0" err="1">
                <a:solidFill>
                  <a:srgbClr val="212121"/>
                </a:solidFill>
                <a:latin typeface="BlinkMacSystemFont"/>
              </a:rPr>
              <a:t>Vasc</a:t>
            </a:r>
            <a:r>
              <a:rPr lang="en-GB" sz="1500" dirty="0">
                <a:solidFill>
                  <a:srgbClr val="212121"/>
                </a:solidFill>
                <a:latin typeface="BlinkMacSystemFont"/>
              </a:rPr>
              <a:t> Surg. 2021 Jan;73(1):210-221.e1.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838F1D-9DEA-75B5-14AB-76980B89727E}"/>
              </a:ext>
            </a:extLst>
          </p:cNvPr>
          <p:cNvSpPr txBox="1"/>
          <p:nvPr/>
        </p:nvSpPr>
        <p:spPr>
          <a:xfrm>
            <a:off x="9172576" y="4438272"/>
            <a:ext cx="3019424" cy="6771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Ακατάλληλο ως οριστική θεραπεία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="" xmlns:a16="http://schemas.microsoft.com/office/drawing/2014/main" id="{CC1602C6-99B3-97E2-D6FD-490EC3ED09E5}"/>
              </a:ext>
            </a:extLst>
          </p:cNvPr>
          <p:cNvCxnSpPr>
            <a:cxnSpLocks/>
          </p:cNvCxnSpPr>
          <p:nvPr/>
        </p:nvCxnSpPr>
        <p:spPr>
          <a:xfrm flipV="1">
            <a:off x="8672513" y="4586326"/>
            <a:ext cx="452438" cy="2142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144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9D602F7-5749-601A-1D86-3437B20F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Αντιμετώπιση </a:t>
            </a:r>
            <a:r>
              <a:rPr lang="en-US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AEF </a:t>
            </a:r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μετά </a:t>
            </a:r>
            <a:r>
              <a:rPr lang="en-US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EVAR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EB97CB5-0591-8055-4575-946EBEE1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Ανασκόπηση 35 μελετών με 45 </a:t>
            </a:r>
            <a:r>
              <a:rPr lang="en-US" sz="2800" dirty="0">
                <a:latin typeface="Book Antiqua" pitchFamily="18" charset="0"/>
              </a:rPr>
              <a:t>pts: </a:t>
            </a:r>
          </a:p>
          <a:p>
            <a:pPr lvl="1"/>
            <a:r>
              <a:rPr lang="el-GR" sz="2300" dirty="0">
                <a:latin typeface="Book Antiqua" pitchFamily="18" charset="0"/>
              </a:rPr>
              <a:t>Μέση ηλικία: 70.4 έτη</a:t>
            </a:r>
          </a:p>
          <a:p>
            <a:pPr lvl="1"/>
            <a:r>
              <a:rPr lang="el-GR" sz="2300" dirty="0" err="1">
                <a:latin typeface="Book Antiqua" pitchFamily="18" charset="0"/>
              </a:rPr>
              <a:t>Ενδοδιαφυγή</a:t>
            </a:r>
            <a:r>
              <a:rPr lang="el-GR" sz="2300" dirty="0">
                <a:latin typeface="Book Antiqua" pitchFamily="18" charset="0"/>
              </a:rPr>
              <a:t> Ι</a:t>
            </a:r>
            <a:r>
              <a:rPr lang="en-US" sz="2300" dirty="0">
                <a:latin typeface="Book Antiqua" pitchFamily="18" charset="0"/>
              </a:rPr>
              <a:t>a: 17.8%, Ib:4,4%, II: 13,3%, III: 2.2%</a:t>
            </a:r>
          </a:p>
          <a:p>
            <a:r>
              <a:rPr lang="el-GR" sz="2800" dirty="0">
                <a:latin typeface="Book Antiqua" pitchFamily="18" charset="0"/>
              </a:rPr>
              <a:t>Θεραπεία:</a:t>
            </a:r>
          </a:p>
          <a:p>
            <a:pPr lvl="1"/>
            <a:r>
              <a:rPr lang="en-US" sz="2000" dirty="0">
                <a:latin typeface="Book Antiqua" pitchFamily="18" charset="0"/>
              </a:rPr>
              <a:t>In-situ </a:t>
            </a:r>
            <a:r>
              <a:rPr lang="el-GR" sz="2000" dirty="0">
                <a:latin typeface="Book Antiqua" pitchFamily="18" charset="0"/>
              </a:rPr>
              <a:t>αποκατάσταση: 41.9%</a:t>
            </a:r>
          </a:p>
          <a:p>
            <a:pPr lvl="1"/>
            <a:r>
              <a:rPr lang="el-GR" sz="2000" dirty="0" err="1">
                <a:latin typeface="Book Antiqua" pitchFamily="18" charset="0"/>
              </a:rPr>
              <a:t>Μασχαλοδιμηριαία</a:t>
            </a:r>
            <a:r>
              <a:rPr lang="el-GR" sz="2000" dirty="0">
                <a:latin typeface="Book Antiqua" pitchFamily="18" charset="0"/>
              </a:rPr>
              <a:t> παράκαμψη (ΕΑΒ): 39.5%</a:t>
            </a:r>
          </a:p>
          <a:p>
            <a:pPr lvl="1"/>
            <a:r>
              <a:rPr lang="en-US" sz="2000" dirty="0">
                <a:latin typeface="Book Antiqua" pitchFamily="18" charset="0"/>
              </a:rPr>
              <a:t>NAIS: 2.3%</a:t>
            </a:r>
          </a:p>
          <a:p>
            <a:pPr lvl="1"/>
            <a:r>
              <a:rPr lang="el-GR" sz="2000" dirty="0">
                <a:latin typeface="Book Antiqua" pitchFamily="18" charset="0"/>
              </a:rPr>
              <a:t>Αποκατάσταση </a:t>
            </a:r>
            <a:r>
              <a:rPr lang="el-GR" sz="2000" dirty="0" err="1">
                <a:latin typeface="Book Antiqua" pitchFamily="18" charset="0"/>
              </a:rPr>
              <a:t>εντέρου,νεαροποίηση</a:t>
            </a:r>
            <a:r>
              <a:rPr lang="el-GR" sz="2000" dirty="0">
                <a:latin typeface="Book Antiqua" pitchFamily="18" charset="0"/>
              </a:rPr>
              <a:t>, </a:t>
            </a:r>
            <a:r>
              <a:rPr lang="el-GR" sz="2000" dirty="0" err="1">
                <a:latin typeface="Book Antiqua" pitchFamily="18" charset="0"/>
              </a:rPr>
              <a:t>επιπλοοπλαστική</a:t>
            </a:r>
            <a:r>
              <a:rPr lang="el-GR" sz="2000" dirty="0">
                <a:latin typeface="Book Antiqua" pitchFamily="18" charset="0"/>
              </a:rPr>
              <a:t>, παραμονή του </a:t>
            </a:r>
            <a:r>
              <a:rPr lang="el-GR" sz="2000" dirty="0" err="1">
                <a:latin typeface="Book Antiqua" pitchFamily="18" charset="0"/>
              </a:rPr>
              <a:t>ενδομοσχεύματος</a:t>
            </a:r>
            <a:r>
              <a:rPr lang="el-GR" sz="2000" dirty="0">
                <a:latin typeface="Book Antiqua" pitchFamily="18" charset="0"/>
              </a:rPr>
              <a:t>: 2.3%</a:t>
            </a:r>
          </a:p>
          <a:p>
            <a:pPr lvl="1"/>
            <a:r>
              <a:rPr lang="el-GR" sz="2000" dirty="0">
                <a:latin typeface="Book Antiqua" pitchFamily="18" charset="0"/>
              </a:rPr>
              <a:t>Παρηγορητική θεραπεία: 2.3%</a:t>
            </a:r>
          </a:p>
          <a:p>
            <a:pPr lvl="1"/>
            <a:r>
              <a:rPr lang="el-GR" sz="2000" dirty="0">
                <a:latin typeface="Book Antiqua" pitchFamily="18" charset="0"/>
              </a:rPr>
              <a:t>Θνητότητα: 33.3% στους 15.5 μήνες</a:t>
            </a:r>
            <a:endParaRPr lang="en-US" sz="2000" dirty="0">
              <a:latin typeface="Book Antiqua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6A23C504-D82E-A004-E723-C3D5E531F397}"/>
              </a:ext>
            </a:extLst>
          </p:cNvPr>
          <p:cNvSpPr/>
          <p:nvPr/>
        </p:nvSpPr>
        <p:spPr>
          <a:xfrm>
            <a:off x="1" y="6126165"/>
            <a:ext cx="8201025" cy="701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rgbClr val="212121"/>
                </a:solidFill>
                <a:latin typeface="BlinkMacSystemFont"/>
              </a:rPr>
              <a:t>Rey J et al. </a:t>
            </a:r>
            <a:r>
              <a:rPr lang="en-US" sz="1500" dirty="0" err="1">
                <a:solidFill>
                  <a:srgbClr val="212121"/>
                </a:solidFill>
                <a:latin typeface="BlinkMacSystemFont"/>
              </a:rPr>
              <a:t>Aortoenteric</a:t>
            </a:r>
            <a:r>
              <a:rPr lang="en-US" sz="1500" dirty="0">
                <a:solidFill>
                  <a:srgbClr val="212121"/>
                </a:solidFill>
                <a:latin typeface="BlinkMacSystemFont"/>
              </a:rPr>
              <a:t> Fistulas Following Endovascular Aortic Aneurysm Repair: A Review. Vasc Endovascular Surg. 2025 May 9:15385744251339966.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526239" y="3475358"/>
            <a:ext cx="3171568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 EVAR-first policy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9" name="Εικόνα 5" descr="Εικόνα που περιέχει στιγμιότυπο οθόνης, κόκκινο, τέχν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="" xmlns:a16="http://schemas.microsoft.com/office/drawing/2014/main" id="{01D17BEB-ADAA-3F13-9FCA-B63AEB757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63" y="0"/>
            <a:ext cx="3410737" cy="237226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8133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D2EA51B-E321-A08B-9F0B-2D076CFA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Ενδοσκοπική θεραπεία</a:t>
            </a:r>
            <a:endParaRPr lang="en-US" sz="4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92B04F6-8023-FB31-088D-1C9608B52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Covered self-expanding metal stents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Μπορούν να σταματήσουν ενεργό αιμορραγία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Αμφίβολη η ένδειξη χρήσης τους γιατί μπορεί </a:t>
            </a:r>
          </a:p>
          <a:p>
            <a:pPr marL="0" indent="0">
              <a:buNone/>
            </a:pPr>
            <a:r>
              <a:rPr lang="el-GR" sz="2800" dirty="0">
                <a:latin typeface="Book Antiqua" panose="02040602050305030304" pitchFamily="18" charset="0"/>
              </a:rPr>
              <a:t>     να μεταναστεύσουν και να προκαλέσουν </a:t>
            </a:r>
          </a:p>
          <a:p>
            <a:pPr marL="0" indent="0">
              <a:buNone/>
            </a:pPr>
            <a:r>
              <a:rPr lang="el-GR" sz="2800" dirty="0">
                <a:latin typeface="Book Antiqua" panose="02040602050305030304" pitchFamily="18" charset="0"/>
              </a:rPr>
              <a:t>     νέκρωση εντέρου λόγω πίεσης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Συνιστούν να ακολουθεί χειρουργική </a:t>
            </a:r>
          </a:p>
          <a:p>
            <a:pPr marL="0" indent="0">
              <a:buNone/>
            </a:pPr>
            <a:r>
              <a:rPr lang="el-GR" sz="2800" dirty="0">
                <a:latin typeface="Book Antiqua" panose="02040602050305030304" pitchFamily="18" charset="0"/>
              </a:rPr>
              <a:t>     αντιμετώπιση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566EF452-2845-C311-2814-F4C6EC6CC3A9}"/>
              </a:ext>
            </a:extLst>
          </p:cNvPr>
          <p:cNvSpPr/>
          <p:nvPr/>
        </p:nvSpPr>
        <p:spPr>
          <a:xfrm>
            <a:off x="1" y="6133381"/>
            <a:ext cx="8098971" cy="73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Kubesch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A et al. Single-Center Case Series of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Endoscopically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Treated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Aorto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-Gastrointestinal Fistula after Endovascular Aortic Repair: Surgery Is Still the Only Valid Solution.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Visc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Med. 2021 Mar;37(2):134-141.</a:t>
            </a:r>
            <a:endParaRPr lang="el-GR" sz="1400" dirty="0">
              <a:solidFill>
                <a:schemeClr val="tx1"/>
              </a:solidFill>
              <a:latin typeface="BlinkMacSystemFon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708F2B8B-A0A9-7F53-47D1-4153877AB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08" y="1797616"/>
            <a:ext cx="3533192" cy="3522907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2133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Book Antiqua" panose="02040602050305030304" pitchFamily="18" charset="0"/>
              </a:rPr>
              <a:t>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latin typeface="Book Antiqua" pitchFamily="18" charset="0"/>
              </a:rPr>
              <a:t>Ένα </a:t>
            </a:r>
            <a:r>
              <a:rPr lang="en-US" sz="2400" b="1" dirty="0">
                <a:latin typeface="Book Antiqua" pitchFamily="18" charset="0"/>
              </a:rPr>
              <a:t>review and pooled data analysis </a:t>
            </a:r>
            <a:r>
              <a:rPr lang="el-GR" sz="2400" b="1" dirty="0">
                <a:latin typeface="Book Antiqua" pitchFamily="18" charset="0"/>
              </a:rPr>
              <a:t>με</a:t>
            </a:r>
            <a:r>
              <a:rPr lang="en-US" sz="2400" b="1" dirty="0">
                <a:latin typeface="Book Antiqua" pitchFamily="18" charset="0"/>
              </a:rPr>
              <a:t> 823 GEF </a:t>
            </a:r>
            <a:r>
              <a:rPr lang="el-GR" sz="2400" b="1" dirty="0">
                <a:latin typeface="Book Antiqua" pitchFamily="18" charset="0"/>
              </a:rPr>
              <a:t>περιπτώσεις έδειξε ότι</a:t>
            </a:r>
            <a:r>
              <a:rPr lang="en-US" sz="2400" b="1" dirty="0">
                <a:latin typeface="Book Antiqua" pitchFamily="18" charset="0"/>
              </a:rPr>
              <a:t>:</a:t>
            </a:r>
          </a:p>
          <a:p>
            <a:r>
              <a:rPr lang="en-US" sz="2400" b="1" dirty="0">
                <a:latin typeface="Book Antiqua" pitchFamily="18" charset="0"/>
              </a:rPr>
              <a:t>H</a:t>
            </a:r>
            <a:r>
              <a:rPr lang="el-GR" sz="2400" b="1" dirty="0">
                <a:latin typeface="Book Antiqua" pitchFamily="18" charset="0"/>
              </a:rPr>
              <a:t> επείγουσα τοποθέτηση </a:t>
            </a:r>
            <a:r>
              <a:rPr lang="el-GR" sz="2400" b="1" dirty="0" err="1">
                <a:latin typeface="Book Antiqua" pitchFamily="18" charset="0"/>
              </a:rPr>
              <a:t>ενδαγγειακού</a:t>
            </a:r>
            <a:r>
              <a:rPr lang="el-GR" sz="2400" b="1" dirty="0">
                <a:latin typeface="Book Antiqua" pitchFamily="18" charset="0"/>
              </a:rPr>
              <a:t> μοσχεύματος ως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bridging therapy</a:t>
            </a:r>
            <a:r>
              <a:rPr lang="el-GR" sz="2400" b="1" dirty="0">
                <a:latin typeface="Book Antiqua" pitchFamily="18" charset="0"/>
              </a:rPr>
              <a:t> για </a:t>
            </a:r>
            <a:r>
              <a:rPr lang="el-GR" sz="2400" b="1" u="sng" dirty="0">
                <a:latin typeface="Book Antiqua" pitchFamily="18" charset="0"/>
              </a:rPr>
              <a:t>άμεσο έλεγχο της αιμορραγίας </a:t>
            </a:r>
            <a:r>
              <a:rPr lang="el-GR" sz="2400" b="1" dirty="0">
                <a:latin typeface="Book Antiqua" pitchFamily="18" charset="0"/>
              </a:rPr>
              <a:t>συνοδεύεται με </a:t>
            </a:r>
            <a:r>
              <a:rPr lang="el-GR" sz="2400" b="1" dirty="0">
                <a:solidFill>
                  <a:srgbClr val="FF0000"/>
                </a:solidFill>
                <a:latin typeface="Book Antiqua" pitchFamily="18" charset="0"/>
              </a:rPr>
              <a:t>καλύτερη πρώιμη επιβίωση</a:t>
            </a:r>
          </a:p>
          <a:p>
            <a:pPr marL="0" indent="0">
              <a:buNone/>
            </a:pPr>
            <a:r>
              <a:rPr lang="en-US" sz="2400" b="1" dirty="0">
                <a:latin typeface="Book Antiqua" pitchFamily="18" charset="0"/>
              </a:rPr>
              <a:t>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6338307"/>
            <a:ext cx="12192000" cy="523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S.K. </a:t>
            </a:r>
            <a:r>
              <a:rPr lang="en-US" sz="1400" dirty="0" err="1">
                <a:latin typeface="Book Antiqua" panose="02040602050305030304" pitchFamily="18" charset="0"/>
              </a:rPr>
              <a:t>Kakkos</a:t>
            </a:r>
            <a:r>
              <a:rPr lang="en-US" sz="1400" dirty="0">
                <a:latin typeface="Book Antiqua" panose="02040602050305030304" pitchFamily="18" charset="0"/>
              </a:rPr>
              <a:t>, C.D. Bicknell, I.A. </a:t>
            </a:r>
            <a:r>
              <a:rPr lang="en-US" sz="1400" dirty="0" err="1">
                <a:latin typeface="Book Antiqua" panose="02040602050305030304" pitchFamily="18" charset="0"/>
              </a:rPr>
              <a:t>Tsolakis</a:t>
            </a:r>
            <a:r>
              <a:rPr lang="en-US" sz="1400" dirty="0">
                <a:latin typeface="Book Antiqua" panose="02040602050305030304" pitchFamily="18" charset="0"/>
              </a:rPr>
              <a:t>, D. </a:t>
            </a:r>
            <a:r>
              <a:rPr lang="en-US" sz="1400" dirty="0" err="1">
                <a:latin typeface="Book Antiqua" panose="02040602050305030304" pitchFamily="18" charset="0"/>
              </a:rPr>
              <a:t>Bergqvist</a:t>
            </a:r>
            <a:r>
              <a:rPr lang="el-GR" sz="1400" dirty="0">
                <a:latin typeface="Book Antiqua" panose="02040602050305030304" pitchFamily="18" charset="0"/>
              </a:rPr>
              <a:t>. </a:t>
            </a:r>
            <a:r>
              <a:rPr lang="en-US" sz="1400" dirty="0">
                <a:latin typeface="Book Antiqua" panose="02040602050305030304" pitchFamily="18" charset="0"/>
              </a:rPr>
              <a:t>Editor's Choice – Management of Secondary </a:t>
            </a:r>
            <a:r>
              <a:rPr lang="en-US" sz="1400" dirty="0" err="1">
                <a:latin typeface="Book Antiqua" panose="02040602050305030304" pitchFamily="18" charset="0"/>
              </a:rPr>
              <a:t>Aorto</a:t>
            </a:r>
            <a:r>
              <a:rPr lang="en-US" sz="1400" dirty="0">
                <a:latin typeface="Book Antiqua" panose="02040602050305030304" pitchFamily="18" charset="0"/>
              </a:rPr>
              <a:t>-enteric and Other Abdominal </a:t>
            </a:r>
            <a:r>
              <a:rPr lang="en-US" sz="1400" dirty="0" err="1">
                <a:latin typeface="Book Antiqua" panose="02040602050305030304" pitchFamily="18" charset="0"/>
              </a:rPr>
              <a:t>Arterio</a:t>
            </a:r>
            <a:r>
              <a:rPr lang="en-US" sz="1400" dirty="0">
                <a:latin typeface="Book Antiqua" panose="02040602050305030304" pitchFamily="18" charset="0"/>
              </a:rPr>
              <a:t>-enteric Fistulas: A Review and Pooled Data Analysis,</a:t>
            </a:r>
            <a:r>
              <a:rPr lang="el-GR" sz="1400" dirty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European Journal of Vascular and Endovascular Surgery,</a:t>
            </a:r>
            <a:r>
              <a:rPr lang="el-GR" sz="1400" dirty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Volume 52, Issue 6,</a:t>
            </a:r>
            <a:r>
              <a:rPr lang="el-GR" sz="1400" dirty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2016,</a:t>
            </a:r>
            <a:r>
              <a:rPr lang="el-GR" sz="1400" dirty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Pages 770-786</a:t>
            </a:r>
            <a:endParaRPr lang="el-GR" sz="1400" dirty="0">
              <a:latin typeface="Book Antiqua" panose="02040602050305030304" pitchFamily="18" charset="0"/>
            </a:endParaRPr>
          </a:p>
        </p:txBody>
      </p:sp>
      <p:pic>
        <p:nvPicPr>
          <p:cNvPr id="6" name="Εικόνα 5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DEC1A91C-F817-3A49-E529-3B404B5BB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621023"/>
            <a:ext cx="5807968" cy="2439012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8A297D14-C9F4-0EB9-B79E-7C3ACD522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21023"/>
            <a:ext cx="5853300" cy="2409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="" xmlns:a16="http://schemas.microsoft.com/office/drawing/2014/main" id="{3C312288-5B09-2C83-276E-0BAB9FD312F5}"/>
              </a:ext>
            </a:extLst>
          </p:cNvPr>
          <p:cNvCxnSpPr/>
          <p:nvPr/>
        </p:nvCxnSpPr>
        <p:spPr>
          <a:xfrm>
            <a:off x="2950016" y="4356376"/>
            <a:ext cx="144016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="" xmlns:a16="http://schemas.microsoft.com/office/drawing/2014/main" id="{7BB69645-919E-05AD-A419-E9440AB2E300}"/>
              </a:ext>
            </a:extLst>
          </p:cNvPr>
          <p:cNvCxnSpPr>
            <a:cxnSpLocks/>
          </p:cNvCxnSpPr>
          <p:nvPr/>
        </p:nvCxnSpPr>
        <p:spPr>
          <a:xfrm>
            <a:off x="4776400" y="4828247"/>
            <a:ext cx="960107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="" xmlns:a16="http://schemas.microsoft.com/office/drawing/2014/main" id="{6ECCCA60-550A-516B-8D0A-418E6BC985D5}"/>
              </a:ext>
            </a:extLst>
          </p:cNvPr>
          <p:cNvCxnSpPr>
            <a:cxnSpLocks/>
          </p:cNvCxnSpPr>
          <p:nvPr/>
        </p:nvCxnSpPr>
        <p:spPr>
          <a:xfrm>
            <a:off x="3503714" y="5061181"/>
            <a:ext cx="97469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="" xmlns:a16="http://schemas.microsoft.com/office/drawing/2014/main" id="{83F90C36-A20D-C3ED-A234-2086CE31910E}"/>
              </a:ext>
            </a:extLst>
          </p:cNvPr>
          <p:cNvCxnSpPr/>
          <p:nvPr/>
        </p:nvCxnSpPr>
        <p:spPr>
          <a:xfrm>
            <a:off x="9472739" y="4589311"/>
            <a:ext cx="201622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185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>
                <a:solidFill>
                  <a:srgbClr val="C00000"/>
                </a:solidFill>
                <a:latin typeface="Book Antiqua" pitchFamily="18" charset="0"/>
              </a:rPr>
              <a:t>Ριζική θεραπεία – αφαίρεση μοσχεύματος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Σταθεροί ασθενείς χαμηλού κινδύνου</a:t>
            </a:r>
          </a:p>
        </p:txBody>
      </p:sp>
      <p:pic>
        <p:nvPicPr>
          <p:cNvPr id="4" name="Εικόνα 4" descr="Εικόνα που περιέχει σάρκα, άτομο, ιατρικό, τραυματισμό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="" xmlns:a16="http://schemas.microsoft.com/office/drawing/2014/main" id="{BFCAC822-5BE7-5C47-59DE-ADB942A88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14" y="2330777"/>
            <a:ext cx="2406770" cy="333842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" name="Εικόνα 6" descr="Εικόνα που περιέχει σάρκα, ιατρικό, εσωτερικός χώρος, άτομ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="" xmlns:a16="http://schemas.microsoft.com/office/drawing/2014/main" id="{DB6EAF2F-BD4D-D039-CF96-FA93649BE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97" y="2322624"/>
            <a:ext cx="2329133" cy="331962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5 - TextBox"/>
          <p:cNvSpPr txBox="1"/>
          <p:nvPr/>
        </p:nvSpPr>
        <p:spPr>
          <a:xfrm>
            <a:off x="612475" y="4373592"/>
            <a:ext cx="13716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ΠΓΝΠ</a:t>
            </a:r>
          </a:p>
        </p:txBody>
      </p:sp>
      <p:pic>
        <p:nvPicPr>
          <p:cNvPr id="7" name="Picture 2" descr="Graft location Ab. A-I duplex (Bypass) Flashcards | Quizlet">
            <a:extLst>
              <a:ext uri="{FF2B5EF4-FFF2-40B4-BE49-F238E27FC236}">
                <a16:creationId xmlns="" xmlns:a16="http://schemas.microsoft.com/office/drawing/2014/main" id="{2975E9CA-7BE9-835F-B49D-4F527864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563" y="2234241"/>
            <a:ext cx="2896623" cy="350481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Book Antiqua" pitchFamily="18" charset="0"/>
              </a:rPr>
              <a:t>EVAR</a:t>
            </a:r>
            <a:r>
              <a:rPr lang="el-GR" sz="4400" b="1" dirty="0">
                <a:solidFill>
                  <a:srgbClr val="C00000"/>
                </a:solidFill>
                <a:latin typeface="Book Antiqua" pitchFamily="18" charset="0"/>
              </a:rPr>
              <a:t> ως </a:t>
            </a:r>
            <a:r>
              <a:rPr lang="en-US" sz="4400" b="1" dirty="0">
                <a:solidFill>
                  <a:srgbClr val="C00000"/>
                </a:solidFill>
                <a:latin typeface="Book Antiqua" pitchFamily="18" charset="0"/>
              </a:rPr>
              <a:t>bridging </a:t>
            </a:r>
            <a:r>
              <a:rPr lang="el-GR" sz="4400" b="1" dirty="0">
                <a:solidFill>
                  <a:srgbClr val="C00000"/>
                </a:solidFill>
                <a:latin typeface="Book Antiqua" pitchFamily="18" charset="0"/>
              </a:rPr>
              <a:t>για ριζική θεραπεία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Ασταθής ασθενής χαμηλού χειρουργικού κινδύνου</a:t>
            </a:r>
          </a:p>
          <a:p>
            <a:pPr lvl="1"/>
            <a:r>
              <a:rPr lang="el-GR" sz="2300" dirty="0"/>
              <a:t>Μπαλόνι αποκλεισμού αορτής</a:t>
            </a:r>
          </a:p>
          <a:p>
            <a:pPr lvl="1"/>
            <a:r>
              <a:rPr lang="el-GR" sz="2300" dirty="0" err="1"/>
              <a:t>Ενδαγγειακή</a:t>
            </a:r>
            <a:r>
              <a:rPr lang="el-GR" sz="2300" dirty="0"/>
              <a:t> τοποθέτηση </a:t>
            </a:r>
            <a:r>
              <a:rPr lang="en-US" sz="2300" dirty="0"/>
              <a:t>stent</a:t>
            </a:r>
            <a:r>
              <a:rPr lang="el-GR" sz="2300" dirty="0"/>
              <a:t> ως </a:t>
            </a:r>
            <a:r>
              <a:rPr lang="en-US" sz="2300" dirty="0"/>
              <a:t>bridging procedure</a:t>
            </a:r>
            <a:endParaRPr lang="el-GR" sz="2800" dirty="0"/>
          </a:p>
          <a:p>
            <a:endParaRPr lang="el-GR" dirty="0"/>
          </a:p>
        </p:txBody>
      </p:sp>
      <p:pic>
        <p:nvPicPr>
          <p:cNvPr id="4" name="Picture 4" descr="G:\arhio photografion\molismena moshevmata\Aggelakos\IMG_3842.JPG">
            <a:extLst>
              <a:ext uri="{FF2B5EF4-FFF2-40B4-BE49-F238E27FC236}">
                <a16:creationId xmlns="" xmlns:a16="http://schemas.microsoft.com/office/drawing/2014/main" id="{510100A2-946F-3842-01FD-C39B278B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73" y="3425372"/>
            <a:ext cx="4101745" cy="23072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Δευτεροπαθής </a:t>
            </a:r>
            <a:r>
              <a:rPr lang="el-GR" sz="44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αορτοεντερική</a:t>
            </a:r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 επικοινωνία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err="1">
                <a:latin typeface="Book Antiqua" pitchFamily="18" charset="0"/>
              </a:rPr>
              <a:t>Παθοφυσιολογία</a:t>
            </a:r>
            <a:endParaRPr lang="el-GR" sz="2800" dirty="0">
              <a:latin typeface="Book Antiqua" pitchFamily="18" charset="0"/>
            </a:endParaRPr>
          </a:p>
          <a:p>
            <a:pPr lvl="1"/>
            <a:r>
              <a:rPr lang="el-GR" sz="2000" dirty="0">
                <a:latin typeface="Book Antiqua" pitchFamily="18" charset="0"/>
              </a:rPr>
              <a:t>Λοίμωξη</a:t>
            </a:r>
            <a:r>
              <a:rPr lang="fr-FR" sz="2000" dirty="0">
                <a:latin typeface="Book Antiqua" pitchFamily="18" charset="0"/>
              </a:rPr>
              <a:t> </a:t>
            </a:r>
            <a:r>
              <a:rPr lang="el-GR" sz="2000" dirty="0">
                <a:latin typeface="Book Antiqua" pitchFamily="18" charset="0"/>
              </a:rPr>
              <a:t>(1-4% των μοσχευμάτων, </a:t>
            </a:r>
            <a:endParaRPr lang="en-US" sz="2000" dirty="0">
              <a:latin typeface="Book Antiqua" pitchFamily="18" charset="0"/>
            </a:endParaRPr>
          </a:p>
          <a:p>
            <a:pPr marL="609570" lvl="1" indent="0">
              <a:buNone/>
            </a:pPr>
            <a:r>
              <a:rPr lang="en-US" sz="2000" dirty="0">
                <a:latin typeface="Book Antiqua" pitchFamily="18" charset="0"/>
              </a:rPr>
              <a:t>                       </a:t>
            </a:r>
            <a:r>
              <a:rPr lang="el-GR" sz="2000" dirty="0">
                <a:latin typeface="Book Antiqua" pitchFamily="18" charset="0"/>
              </a:rPr>
              <a:t>30% αυτών </a:t>
            </a:r>
            <a:r>
              <a:rPr lang="en-US" sz="2000" dirty="0">
                <a:latin typeface="Book Antiqua" pitchFamily="18" charset="0"/>
              </a:rPr>
              <a:t>SAEF)</a:t>
            </a:r>
            <a:endParaRPr lang="el-GR" sz="2000" dirty="0">
              <a:latin typeface="Book Antiqua" pitchFamily="18" charset="0"/>
            </a:endParaRPr>
          </a:p>
          <a:p>
            <a:pPr lvl="1"/>
            <a:r>
              <a:rPr lang="el-GR" sz="2000" dirty="0">
                <a:latin typeface="Book Antiqua" pitchFamily="18" charset="0"/>
              </a:rPr>
              <a:t>Συστηματική άσηπτη φλεγμονή </a:t>
            </a:r>
            <a:endParaRPr lang="en-US" sz="2000" dirty="0">
              <a:latin typeface="Book Antiqua" pitchFamily="18" charset="0"/>
            </a:endParaRPr>
          </a:p>
          <a:p>
            <a:pPr lvl="1">
              <a:buNone/>
            </a:pPr>
            <a:r>
              <a:rPr lang="en-US" sz="2000" dirty="0">
                <a:latin typeface="Book Antiqua" pitchFamily="18" charset="0"/>
              </a:rPr>
              <a:t>      </a:t>
            </a:r>
            <a:r>
              <a:rPr lang="el-GR" sz="2000" dirty="0">
                <a:latin typeface="Book Antiqua" pitchFamily="18" charset="0"/>
              </a:rPr>
              <a:t>(</a:t>
            </a:r>
            <a:r>
              <a:rPr lang="el-GR" sz="2000" dirty="0" err="1">
                <a:latin typeface="Book Antiqua" pitchFamily="18" charset="0"/>
              </a:rPr>
              <a:t>αυτοάνοσα</a:t>
            </a:r>
            <a:r>
              <a:rPr lang="el-GR" sz="2000" dirty="0">
                <a:latin typeface="Book Antiqua" pitchFamily="18" charset="0"/>
              </a:rPr>
              <a:t> νοσήματα, ν. </a:t>
            </a:r>
            <a:r>
              <a:rPr lang="en-US" sz="2000" dirty="0" err="1">
                <a:latin typeface="Book Antiqua" pitchFamily="18" charset="0"/>
              </a:rPr>
              <a:t>Crohn</a:t>
            </a:r>
            <a:r>
              <a:rPr lang="el-GR" sz="2000" dirty="0">
                <a:latin typeface="Book Antiqua" pitchFamily="18" charset="0"/>
              </a:rPr>
              <a:t>, ν. </a:t>
            </a:r>
            <a:r>
              <a:rPr lang="en-US" sz="2000" dirty="0" err="1">
                <a:latin typeface="Book Antiqua" pitchFamily="18" charset="0"/>
              </a:rPr>
              <a:t>Behcet</a:t>
            </a:r>
            <a:r>
              <a:rPr lang="en-US" sz="2000" dirty="0">
                <a:latin typeface="Book Antiqua" pitchFamily="18" charset="0"/>
              </a:rPr>
              <a:t>)</a:t>
            </a:r>
          </a:p>
          <a:p>
            <a:pPr lvl="1"/>
            <a:r>
              <a:rPr lang="el-GR" sz="2000" dirty="0">
                <a:latin typeface="Book Antiqua" pitchFamily="18" charset="0"/>
              </a:rPr>
              <a:t>Μηχανικοί παράγοντες</a:t>
            </a:r>
          </a:p>
          <a:p>
            <a:pPr lvl="2"/>
            <a:r>
              <a:rPr lang="el-GR" sz="2000" dirty="0">
                <a:latin typeface="Book Antiqua" pitchFamily="18" charset="0"/>
              </a:rPr>
              <a:t>Διάτρηση αορτικού τοιχώματος από τα </a:t>
            </a:r>
          </a:p>
          <a:p>
            <a:pPr lvl="2">
              <a:buNone/>
            </a:pPr>
            <a:r>
              <a:rPr lang="el-GR" sz="2000" dirty="0">
                <a:latin typeface="Book Antiqua" pitchFamily="18" charset="0"/>
              </a:rPr>
              <a:t>     άγκιστρα του </a:t>
            </a:r>
            <a:r>
              <a:rPr lang="el-GR" sz="2000" dirty="0" err="1">
                <a:latin typeface="Book Antiqua" pitchFamily="18" charset="0"/>
              </a:rPr>
              <a:t>ενδομοσχεύματος</a:t>
            </a:r>
            <a:endParaRPr lang="el-GR" sz="2000" dirty="0">
              <a:latin typeface="Book Antiqua" pitchFamily="18" charset="0"/>
            </a:endParaRPr>
          </a:p>
          <a:p>
            <a:pPr lvl="2"/>
            <a:r>
              <a:rPr lang="en-US" sz="2000" dirty="0">
                <a:latin typeface="Book Antiqua" pitchFamily="18" charset="0"/>
              </a:rPr>
              <a:t>Kinking </a:t>
            </a:r>
            <a:r>
              <a:rPr lang="el-GR" sz="2000" dirty="0">
                <a:latin typeface="Book Antiqua" pitchFamily="18" charset="0"/>
              </a:rPr>
              <a:t>ή κάταγμα του </a:t>
            </a:r>
            <a:r>
              <a:rPr lang="en-US" sz="2000" dirty="0">
                <a:latin typeface="Book Antiqua" pitchFamily="18" charset="0"/>
              </a:rPr>
              <a:t>stent </a:t>
            </a:r>
            <a:r>
              <a:rPr lang="el-GR" sz="2000" dirty="0">
                <a:latin typeface="Book Antiqua" pitchFamily="18" charset="0"/>
              </a:rPr>
              <a:t>λόγω </a:t>
            </a:r>
          </a:p>
          <a:p>
            <a:pPr lvl="2">
              <a:buNone/>
            </a:pPr>
            <a:r>
              <a:rPr lang="el-GR" sz="2000" dirty="0">
                <a:latin typeface="Book Antiqua" pitchFamily="18" charset="0"/>
              </a:rPr>
              <a:t>     μετανάστευσης του </a:t>
            </a:r>
            <a:r>
              <a:rPr lang="el-GR" sz="2000" dirty="0" err="1">
                <a:latin typeface="Book Antiqua" pitchFamily="18" charset="0"/>
              </a:rPr>
              <a:t>ενδομοσχεύματος</a:t>
            </a:r>
            <a:endParaRPr lang="el-GR" sz="2000" dirty="0">
              <a:latin typeface="Book Antiqua" pitchFamily="18" charset="0"/>
            </a:endParaRPr>
          </a:p>
          <a:p>
            <a:pPr lvl="2"/>
            <a:r>
              <a:rPr lang="el-GR" sz="2000" dirty="0" err="1">
                <a:latin typeface="Book Antiqua" pitchFamily="18" charset="0"/>
              </a:rPr>
              <a:t>Ενδοδιαφυγές</a:t>
            </a:r>
            <a:r>
              <a:rPr lang="el-GR" sz="2000" dirty="0">
                <a:latin typeface="Book Antiqua" pitchFamily="18" charset="0"/>
              </a:rPr>
              <a:t> που οδηγούν σε αύξηση </a:t>
            </a:r>
          </a:p>
          <a:p>
            <a:pPr lvl="2">
              <a:buNone/>
            </a:pPr>
            <a:r>
              <a:rPr lang="el-GR" sz="2000" dirty="0">
                <a:latin typeface="Book Antiqua" pitchFamily="18" charset="0"/>
              </a:rPr>
              <a:t>     του σάκου και της πίεσης εντός </a:t>
            </a:r>
            <a:endParaRPr lang="en-US" sz="2000" dirty="0">
              <a:latin typeface="Book Antiqua" pitchFamily="18" charset="0"/>
            </a:endParaRPr>
          </a:p>
          <a:p>
            <a:pPr lvl="2">
              <a:buNone/>
            </a:pPr>
            <a:r>
              <a:rPr lang="en-US" sz="2000" dirty="0">
                <a:latin typeface="Book Antiqua" pitchFamily="18" charset="0"/>
              </a:rPr>
              <a:t>     </a:t>
            </a:r>
            <a:r>
              <a:rPr lang="el-GR" sz="2000" dirty="0">
                <a:latin typeface="Book Antiqua" pitchFamily="18" charset="0"/>
              </a:rPr>
              <a:t>αυτού</a:t>
            </a:r>
            <a:endParaRPr lang="en-US" sz="2000" dirty="0">
              <a:latin typeface="Book Antiqua" pitchFamily="18" charset="0"/>
            </a:endParaRPr>
          </a:p>
          <a:p>
            <a:pPr lvl="1"/>
            <a:endParaRPr lang="el-GR" sz="2300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6656174" y="3735173"/>
            <a:ext cx="280087" cy="2059459"/>
          </a:xfrm>
          <a:prstGeom prst="rightBrace">
            <a:avLst>
              <a:gd name="adj1" fmla="val 8333"/>
              <a:gd name="adj2" fmla="val 6581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090208" y="5751109"/>
            <a:ext cx="1556951" cy="384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  <a:latin typeface="Book Antiqua" pitchFamily="18" charset="0"/>
              </a:rPr>
              <a:t>συνδυασμός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7037756" y="5103189"/>
            <a:ext cx="2019980" cy="640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1 - Ορθογώνιο">
            <a:extLst>
              <a:ext uri="{FF2B5EF4-FFF2-40B4-BE49-F238E27FC236}">
                <a16:creationId xmlns="" xmlns:a16="http://schemas.microsoft.com/office/drawing/2014/main" id="{6A23C504-D82E-A004-E723-C3D5E531F397}"/>
              </a:ext>
            </a:extLst>
          </p:cNvPr>
          <p:cNvSpPr/>
          <p:nvPr/>
        </p:nvSpPr>
        <p:spPr>
          <a:xfrm>
            <a:off x="0" y="6156753"/>
            <a:ext cx="8039819" cy="701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rgbClr val="212121"/>
                </a:solidFill>
                <a:latin typeface="BlinkMacSystemFont"/>
              </a:rPr>
              <a:t>Rey J et al. </a:t>
            </a:r>
            <a:r>
              <a:rPr lang="en-US" sz="1500" dirty="0" err="1">
                <a:solidFill>
                  <a:srgbClr val="212121"/>
                </a:solidFill>
                <a:latin typeface="BlinkMacSystemFont"/>
              </a:rPr>
              <a:t>Aortoenteric</a:t>
            </a:r>
            <a:r>
              <a:rPr lang="en-US" sz="1500" dirty="0">
                <a:solidFill>
                  <a:srgbClr val="212121"/>
                </a:solidFill>
                <a:latin typeface="BlinkMacSystemFont"/>
              </a:rPr>
              <a:t> Fistulas Following Endovascular Aortic Aneurysm Repair:</a:t>
            </a:r>
            <a:r>
              <a:rPr lang="el-GR" sz="15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1500" dirty="0">
                <a:solidFill>
                  <a:srgbClr val="212121"/>
                </a:solidFill>
                <a:latin typeface="BlinkMacSystemFont"/>
              </a:rPr>
              <a:t>A Review. Vasc Endovascular Surg. 2025 May 9:15385744251339966.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  <p:sp>
        <p:nvSpPr>
          <p:cNvPr id="75778" name="AutoShape 2" descr="C:\Users\spapad\AppData\Local\Temp\{401DE4CE-1D62-4251-97FA-756F310232C0}.tmp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5780" name="Picture 4" descr="C:\Users\spapad\Desktop\AEF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4053" y="1181819"/>
            <a:ext cx="2242694" cy="34246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6" name="Picture 2" descr="C:\Users\spapad\Desktop\AEF\2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8506" y="3053751"/>
            <a:ext cx="3013494" cy="3139699"/>
          </a:xfrm>
          <a:prstGeom prst="rect">
            <a:avLst/>
          </a:prstGeom>
          <a:noFill/>
          <a:ln w="19050">
            <a:solidFill>
              <a:srgbClr val="EA00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Book Antiqua" panose="02040602050305030304" pitchFamily="18" charset="0"/>
              </a:rPr>
              <a:t>Ασθενείς με αιμορραγία υψηλού κινδύνου</a:t>
            </a:r>
            <a:endParaRPr lang="el-GR" sz="2400" dirty="0"/>
          </a:p>
        </p:txBody>
      </p:sp>
      <p:pic>
        <p:nvPicPr>
          <p:cNvPr id="4" name="Εικόνα 7" descr="Εικόνα που περιέχει τζίνσενγκ, τέχνη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888D5631-D303-2013-1D72-166F8BE0B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32" y="2681392"/>
            <a:ext cx="2317324" cy="359075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11 - Ορθογώνιο">
            <a:extLst>
              <a:ext uri="{FF2B5EF4-FFF2-40B4-BE49-F238E27FC236}">
                <a16:creationId xmlns="" xmlns:a16="http://schemas.microsoft.com/office/drawing/2014/main" id="{39633F7E-1BEB-BFAB-D859-0159FAFEB381}"/>
              </a:ext>
            </a:extLst>
          </p:cNvPr>
          <p:cNvSpPr/>
          <p:nvPr/>
        </p:nvSpPr>
        <p:spPr>
          <a:xfrm>
            <a:off x="1" y="6323162"/>
            <a:ext cx="12191999" cy="504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BlinkMacSystemFont"/>
              </a:rPr>
              <a:t>Chen JF et al. Emergent percutaneous chimney endovascular aortic repair of a secondary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aortoenteric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fistula in the setting of a solitary kidney. J Vasc Surg Cases Innov Tech. 2021 Feb 19;7(2):253-257. </a:t>
            </a:r>
            <a:endParaRPr lang="el-GR" sz="1400" dirty="0">
              <a:solidFill>
                <a:schemeClr val="tx1"/>
              </a:solidFill>
              <a:latin typeface="BlinkMacSystemFont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346705" y="2288667"/>
            <a:ext cx="2927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Chimney aortic extensions</a:t>
            </a:r>
          </a:p>
        </p:txBody>
      </p:sp>
      <p:sp>
        <p:nvSpPr>
          <p:cNvPr id="8" name="Τίτλος 1">
            <a:extLst>
              <a:ext uri="{FF2B5EF4-FFF2-40B4-BE49-F238E27FC236}">
                <a16:creationId xmlns="" xmlns:a16="http://schemas.microsoft.com/office/drawing/2014/main" id="{065C6AB5-8ECE-8535-6C11-43B6EB87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ook Antiqua" pitchFamily="18" charset="0"/>
              </a:rPr>
              <a:t>EVAR + </a:t>
            </a:r>
            <a:r>
              <a:rPr lang="el-GR" sz="3600" b="1" dirty="0">
                <a:solidFill>
                  <a:srgbClr val="C00000"/>
                </a:solidFill>
                <a:latin typeface="Book Antiqua" pitchFamily="18" charset="0"/>
              </a:rPr>
              <a:t>Επιδιόρθωση του εντέρου χωρίς αφαίρεση του μοσχεύματος</a:t>
            </a:r>
            <a:endParaRPr lang="en-US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65C6AB5-8ECE-8535-6C11-43B6EB87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ook Antiqua" pitchFamily="18" charset="0"/>
              </a:rPr>
              <a:t>EVAR + </a:t>
            </a:r>
            <a:r>
              <a:rPr lang="el-GR" sz="3600" b="1" dirty="0">
                <a:solidFill>
                  <a:srgbClr val="C00000"/>
                </a:solidFill>
                <a:latin typeface="Book Antiqua" pitchFamily="18" charset="0"/>
              </a:rPr>
              <a:t>Επιδιόρθωση του εντέρου χωρίς αφαίρεση του μοσχεύματος</a:t>
            </a:r>
            <a:endParaRPr lang="en-US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71268B4-F7CD-B183-5FEC-5601ED41A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Μετά την τοποθέτηση </a:t>
            </a:r>
            <a:r>
              <a:rPr lang="el-GR" sz="2800" dirty="0" err="1">
                <a:latin typeface="Book Antiqua" pitchFamily="18" charset="0"/>
              </a:rPr>
              <a:t>στεντ</a:t>
            </a:r>
            <a:r>
              <a:rPr lang="el-GR" sz="2800" dirty="0">
                <a:latin typeface="Book Antiqua" pitchFamily="18" charset="0"/>
              </a:rPr>
              <a:t>, λαπαροτομία για πλύσεις, επιδιόρθωση εντέρου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A5FD9859-8033-CADA-3D30-04F2BAE1EACF}"/>
              </a:ext>
            </a:extLst>
          </p:cNvPr>
          <p:cNvSpPr/>
          <p:nvPr/>
        </p:nvSpPr>
        <p:spPr>
          <a:xfrm>
            <a:off x="0" y="6272769"/>
            <a:ext cx="8201025" cy="585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Biancari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F et al. Staged endovascular stent-grafting and surgical treatment of a secondary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aortoduodenal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fistula. Eur J Vasc Endovasc Surg. 2006 Jan;31(1):42-3.</a:t>
            </a:r>
            <a:endParaRPr lang="el-GR" sz="1400" dirty="0">
              <a:solidFill>
                <a:schemeClr val="tx1"/>
              </a:solidFill>
              <a:latin typeface="BlinkMacSystemFont"/>
            </a:endParaRPr>
          </a:p>
        </p:txBody>
      </p:sp>
      <p:sp>
        <p:nvSpPr>
          <p:cNvPr id="5" name="11 - Ορθογώνιο">
            <a:extLst>
              <a:ext uri="{FF2B5EF4-FFF2-40B4-BE49-F238E27FC236}">
                <a16:creationId xmlns="" xmlns:a16="http://schemas.microsoft.com/office/drawing/2014/main" id="{48AE798D-DFA7-2DAE-D9ED-6D933433AE4D}"/>
              </a:ext>
            </a:extLst>
          </p:cNvPr>
          <p:cNvSpPr/>
          <p:nvPr/>
        </p:nvSpPr>
        <p:spPr>
          <a:xfrm>
            <a:off x="0" y="5682829"/>
            <a:ext cx="12192000" cy="585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BlinkMacSystemFont"/>
              </a:rPr>
              <a:t>Tan GW et al.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Aortoenteric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fistula treated with endovascular aortic stent-graft and bilateral chimney stent-grafts to renal arteries. Ann Vasc Surg. 2012 Apr;26(3):422.e13-6. </a:t>
            </a:r>
            <a:endParaRPr lang="el-GR" sz="1400" dirty="0">
              <a:solidFill>
                <a:schemeClr val="tx1"/>
              </a:solidFill>
              <a:latin typeface="BlinkMacSystemFont"/>
            </a:endParaRPr>
          </a:p>
        </p:txBody>
      </p:sp>
      <p:pic>
        <p:nvPicPr>
          <p:cNvPr id="9" name="Εικόνα 8" descr="Εικόνα που περιέχει σκίτσο/σχέδιο, ασπρόμαυρο, τέχνη, μονοχρωματικό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14AAE552-E21E-CBCB-6208-6D59FA671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46" y="3123637"/>
            <a:ext cx="2511815" cy="2533315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932DB35C-87CE-664D-2771-C874E52F5B19}"/>
              </a:ext>
            </a:extLst>
          </p:cNvPr>
          <p:cNvSpPr/>
          <p:nvPr/>
        </p:nvSpPr>
        <p:spPr>
          <a:xfrm>
            <a:off x="3171696" y="3123637"/>
            <a:ext cx="9015965" cy="2533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2" name="Εικόνα 11" descr="Εικόνα που περιέχει ιατρική απεικόνιση, φιλμ ακτινογραφίας, ακτινολογία, ακτινογραφία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EAA0A40D-7907-3FCC-5E48-56B9014B7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55270"/>
            <a:ext cx="2511815" cy="2596167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4" name="Εικόνα 13" descr="Εικόνα που περιέχει φαγητό, εσωτερικός χώρος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F01E1FA4-CC98-A9BB-E5C0-CD9411159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78" y="3134663"/>
            <a:ext cx="3372927" cy="2527800"/>
          </a:xfrm>
          <a:prstGeom prst="rect">
            <a:avLst/>
          </a:prstGeom>
        </p:spPr>
      </p:pic>
      <p:pic>
        <p:nvPicPr>
          <p:cNvPr id="17" name="Εικόνα 16" descr="Εικόνα που περιέχει σάρκα, άτομο, ιατρικό, ιατρικός εξοπλισμός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5974BEB8-2EE8-CE5A-5700-36B3BD4189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95" y="3107647"/>
            <a:ext cx="3729967" cy="2543791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cxnSp>
        <p:nvCxnSpPr>
          <p:cNvPr id="19" name="Ευθεία γραμμή σύνδεσης 18">
            <a:extLst>
              <a:ext uri="{FF2B5EF4-FFF2-40B4-BE49-F238E27FC236}">
                <a16:creationId xmlns="" xmlns:a16="http://schemas.microsoft.com/office/drawing/2014/main" id="{8521010A-86EB-DFBD-CBE2-3E476B1B4A34}"/>
              </a:ext>
            </a:extLst>
          </p:cNvPr>
          <p:cNvCxnSpPr/>
          <p:nvPr/>
        </p:nvCxnSpPr>
        <p:spPr>
          <a:xfrm>
            <a:off x="6901661" y="3123638"/>
            <a:ext cx="0" cy="25277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="" xmlns:a16="http://schemas.microsoft.com/office/drawing/2014/main" id="{878959D4-C62E-2758-AB85-8542A81FB4D3}"/>
              </a:ext>
            </a:extLst>
          </p:cNvPr>
          <p:cNvCxnSpPr/>
          <p:nvPr/>
        </p:nvCxnSpPr>
        <p:spPr>
          <a:xfrm>
            <a:off x="9996003" y="3134664"/>
            <a:ext cx="0" cy="25167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V="1">
            <a:off x="241540" y="5193102"/>
            <a:ext cx="474452" cy="56071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flipV="1">
            <a:off x="2196861" y="5115464"/>
            <a:ext cx="943154" cy="123933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4865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Book Antiqua" pitchFamily="18" charset="0"/>
              </a:rPr>
              <a:t>EVAR</a:t>
            </a:r>
            <a:r>
              <a:rPr lang="el-GR" sz="4400" b="1" dirty="0">
                <a:solidFill>
                  <a:srgbClr val="C00000"/>
                </a:solidFill>
                <a:latin typeface="Book Antiqua" pitchFamily="18" charset="0"/>
              </a:rPr>
              <a:t> ως μόνη θεραπεία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latin typeface="Book Antiqua" pitchFamily="18" charset="0"/>
              </a:rPr>
              <a:t>Ασθενείς με αιμορραγία </a:t>
            </a:r>
            <a:r>
              <a:rPr lang="el-GR" sz="2400" u="sng" dirty="0">
                <a:latin typeface="Book Antiqua" pitchFamily="18" charset="0"/>
              </a:rPr>
              <a:t>υψηλού κινδύνου </a:t>
            </a:r>
            <a:r>
              <a:rPr lang="el-GR" sz="2400" dirty="0">
                <a:latin typeface="Book Antiqua" pitchFamily="18" charset="0"/>
              </a:rPr>
              <a:t>λόγω συν-νοσηρότητας</a:t>
            </a:r>
          </a:p>
          <a:p>
            <a:r>
              <a:rPr lang="el-GR" sz="2400" dirty="0">
                <a:latin typeface="Book Antiqua" pitchFamily="18" charset="0"/>
              </a:rPr>
              <a:t>Χωρίς σοβαρή λοίμωξη</a:t>
            </a:r>
          </a:p>
          <a:p>
            <a:pPr>
              <a:buNone/>
            </a:pPr>
            <a:r>
              <a:rPr lang="en-US" sz="4400" dirty="0"/>
              <a:t> </a:t>
            </a:r>
            <a:endParaRPr lang="el-GR" sz="44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1B0B499-F8D7-B59C-6421-7CDD67C9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Παρηγορητική θεραπεία</a:t>
            </a:r>
            <a:endParaRPr lang="en-US" sz="4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1A1FD8F-238F-22F8-BBF2-A7FFCE5C9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anose="02040602050305030304" pitchFamily="18" charset="0"/>
              </a:rPr>
              <a:t>Σταθεροί ασθενείς </a:t>
            </a:r>
            <a:r>
              <a:rPr lang="el-GR" sz="2800" u="sng" dirty="0">
                <a:latin typeface="Book Antiqua" panose="02040602050305030304" pitchFamily="18" charset="0"/>
              </a:rPr>
              <a:t>πολύ υψηλού χειρουργικού κινδύνου</a:t>
            </a:r>
            <a:endParaRPr lang="en-GB" sz="2800" u="sng" dirty="0">
              <a:latin typeface="Book Antiqua" panose="02040602050305030304" pitchFamily="18" charset="0"/>
            </a:endParaRPr>
          </a:p>
          <a:p>
            <a:r>
              <a:rPr lang="el-GR" sz="2800" dirty="0">
                <a:latin typeface="Book Antiqua" panose="02040602050305030304" pitchFamily="18" charset="0"/>
              </a:rPr>
              <a:t>Άρνηση επέμβασης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Περιορισμένο προσδόκιμο επιβίωσης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Παρατεταμένη αντιβιοτική αγωγή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Θνητότητα: 36% - 100%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C4BFEDDF-E6A7-A626-9EFB-A693DAC076CB}"/>
              </a:ext>
            </a:extLst>
          </p:cNvPr>
          <p:cNvSpPr/>
          <p:nvPr/>
        </p:nvSpPr>
        <p:spPr>
          <a:xfrm>
            <a:off x="1" y="6126165"/>
            <a:ext cx="8201025" cy="701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rgbClr val="212121"/>
                </a:solidFill>
                <a:latin typeface="BlinkMacSystemFont"/>
              </a:rPr>
              <a:t>Rey J et al. </a:t>
            </a:r>
            <a:r>
              <a:rPr lang="en-US" sz="1500" dirty="0" err="1">
                <a:solidFill>
                  <a:srgbClr val="212121"/>
                </a:solidFill>
                <a:latin typeface="BlinkMacSystemFont"/>
              </a:rPr>
              <a:t>Aortoenteric</a:t>
            </a:r>
            <a:r>
              <a:rPr lang="en-US" sz="1500" dirty="0">
                <a:solidFill>
                  <a:srgbClr val="212121"/>
                </a:solidFill>
                <a:latin typeface="BlinkMacSystemFont"/>
              </a:rPr>
              <a:t> Fistulas Following Endovascular Aortic Aneurysm Repair: A Review. Vasc Endovascular Surg. 2025 May 9:15385744251339966.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2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B91D613-E4B3-2FB7-A11C-DA0E98F4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ς</a:t>
            </a:r>
            <a:endParaRPr lang="en-US" dirty="0"/>
          </a:p>
        </p:txBody>
      </p:sp>
      <p:pic>
        <p:nvPicPr>
          <p:cNvPr id="5" name="Θέση περιεχομένου 4" descr="Εικόνα που περιέχει διάγραμμα, σκίτσο/σχέδιο, ζωγραφιά, οριγκάμι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78890D8D-9146-E2F7-9CF7-B62F57642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46" y="0"/>
            <a:ext cx="7530860" cy="6241220"/>
          </a:xfrm>
          <a:ln w="19050">
            <a:solidFill>
              <a:srgbClr val="00B050"/>
            </a:solidFill>
          </a:ln>
        </p:spPr>
      </p:pic>
      <p:sp>
        <p:nvSpPr>
          <p:cNvPr id="6" name="11 - Ορθογώνιο">
            <a:extLst>
              <a:ext uri="{FF2B5EF4-FFF2-40B4-BE49-F238E27FC236}">
                <a16:creationId xmlns="" xmlns:a16="http://schemas.microsoft.com/office/drawing/2014/main" id="{515C9E89-F265-EF04-D78A-9859FEA331BC}"/>
              </a:ext>
            </a:extLst>
          </p:cNvPr>
          <p:cNvSpPr/>
          <p:nvPr/>
        </p:nvSpPr>
        <p:spPr>
          <a:xfrm>
            <a:off x="0" y="6280029"/>
            <a:ext cx="12192000" cy="5779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chemeClr val="tx1"/>
                </a:solidFill>
                <a:latin typeface="BlinkMacSystemFont"/>
              </a:rPr>
              <a:t>Narayanan A, Hanna J, Okamura-Kho A, Tesar J, Lim E, Peden S, Dean A, Taumoepeau L, Katib N, Lyons O,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Khashram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M. Management of secondary aorto-enteric fistulae: a multi-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centre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study. ANZ J Surg. 2023 Oct;93(10):2363-2369.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2256760" y="4632385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4626149" y="4569125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6282420" y="4612257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1643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3F12A97-E7D8-634B-8BD4-5E00E972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Αντιβιοτική αγωγή</a:t>
            </a:r>
            <a:endParaRPr lang="en-US" sz="4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457A98A-ECC6-3C84-E414-A083FF339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>
                <a:latin typeface="Book Antiqua" panose="02040602050305030304" pitchFamily="18" charset="0"/>
              </a:rPr>
              <a:t>4-6 βδομάδες </a:t>
            </a:r>
            <a:r>
              <a:rPr lang="en-US" sz="2800" dirty="0">
                <a:latin typeface="Book Antiqua" panose="02040602050305030304" pitchFamily="18" charset="0"/>
              </a:rPr>
              <a:t>I.V. </a:t>
            </a:r>
            <a:r>
              <a:rPr lang="el-GR" sz="2800" dirty="0">
                <a:latin typeface="Book Antiqua" panose="02040602050305030304" pitchFamily="18" charset="0"/>
              </a:rPr>
              <a:t>και 6 μήνες </a:t>
            </a:r>
            <a:r>
              <a:rPr lang="en-US" sz="2800" dirty="0">
                <a:latin typeface="Book Antiqua" panose="02040602050305030304" pitchFamily="18" charset="0"/>
              </a:rPr>
              <a:t>per </a:t>
            </a:r>
            <a:r>
              <a:rPr lang="en-US" sz="2800" dirty="0" err="1">
                <a:latin typeface="Book Antiqua" panose="02040602050305030304" pitchFamily="18" charset="0"/>
              </a:rPr>
              <a:t>os</a:t>
            </a:r>
            <a:r>
              <a:rPr lang="en-US" sz="2800" dirty="0">
                <a:latin typeface="Book Antiqua" panose="02040602050305030304" pitchFamily="18" charset="0"/>
              </a:rPr>
              <a:t>.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Παρατεταμένη αγωγή απαιτείται</a:t>
            </a:r>
          </a:p>
          <a:p>
            <a:pPr lvl="1"/>
            <a:r>
              <a:rPr lang="en-US" sz="2400" dirty="0"/>
              <a:t>MRSA, </a:t>
            </a:r>
            <a:endParaRPr lang="el-GR" sz="2400" dirty="0"/>
          </a:p>
          <a:p>
            <a:pPr lvl="1"/>
            <a:r>
              <a:rPr lang="en-US" sz="2400" dirty="0"/>
              <a:t>Pseudomonas, </a:t>
            </a:r>
            <a:endParaRPr lang="el-GR" sz="2400" dirty="0"/>
          </a:p>
          <a:p>
            <a:pPr lvl="1"/>
            <a:r>
              <a:rPr lang="el-GR" sz="2400" dirty="0"/>
              <a:t> </a:t>
            </a:r>
            <a:r>
              <a:rPr lang="el-GR" sz="2400" dirty="0" err="1"/>
              <a:t>Πολυανθεκτικά</a:t>
            </a:r>
            <a:r>
              <a:rPr lang="el-GR" sz="2400" dirty="0"/>
              <a:t> μικρόβια</a:t>
            </a:r>
          </a:p>
          <a:p>
            <a:pPr lvl="1"/>
            <a:r>
              <a:rPr lang="el-GR" sz="2400" dirty="0"/>
              <a:t>Μύκητες</a:t>
            </a:r>
          </a:p>
          <a:p>
            <a:pPr lvl="1"/>
            <a:r>
              <a:rPr lang="el-GR" sz="2400" dirty="0"/>
              <a:t>Επείγον χειρουργείο</a:t>
            </a:r>
          </a:p>
          <a:p>
            <a:pPr lvl="1"/>
            <a:r>
              <a:rPr lang="el-GR" sz="2400" dirty="0"/>
              <a:t>Παραμονή του μοσχεύματος</a:t>
            </a:r>
          </a:p>
          <a:p>
            <a:pPr lvl="1"/>
            <a:r>
              <a:rPr lang="el-GR" sz="2400" dirty="0"/>
              <a:t>Σοβαρή </a:t>
            </a:r>
            <a:r>
              <a:rPr lang="el-GR" sz="2400" dirty="0" err="1"/>
              <a:t>οπισθοπεριτοναϊκή</a:t>
            </a:r>
            <a:r>
              <a:rPr lang="el-GR" sz="2400" dirty="0"/>
              <a:t> λοίμωξη</a:t>
            </a:r>
            <a:endParaRPr lang="en-US" sz="2400" dirty="0"/>
          </a:p>
          <a:p>
            <a:r>
              <a:rPr lang="el-GR" sz="2800" dirty="0">
                <a:latin typeface="Book Antiqua" panose="02040602050305030304" pitchFamily="18" charset="0"/>
              </a:rPr>
              <a:t>Διακοπή μόνο σε απουσία κλινικών ή </a:t>
            </a:r>
            <a:r>
              <a:rPr lang="el-GR" sz="2800" dirty="0" err="1">
                <a:latin typeface="Book Antiqua" panose="02040602050305030304" pitchFamily="18" charset="0"/>
              </a:rPr>
              <a:t>παρακλινικών</a:t>
            </a:r>
            <a:r>
              <a:rPr lang="el-GR" sz="2800" dirty="0">
                <a:latin typeface="Book Antiqua" panose="02040602050305030304" pitchFamily="18" charset="0"/>
              </a:rPr>
              <a:t> σημείων λοίμωξης κατά τη διάρκεια του </a:t>
            </a:r>
            <a:r>
              <a:rPr lang="en-US" sz="2800" dirty="0">
                <a:latin typeface="Book Antiqua" panose="02040602050305030304" pitchFamily="18" charset="0"/>
              </a:rPr>
              <a:t>follow-up</a:t>
            </a:r>
            <a:endParaRPr lang="el-G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90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11E6EDB-D027-C733-89FE-F0DE0DEE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Συμπέρασμα</a:t>
            </a:r>
            <a:endParaRPr lang="en-US" sz="4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DB2D459-9ABF-FC7F-2BDC-5A1219786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anose="02040602050305030304" pitchFamily="18" charset="0"/>
              </a:rPr>
              <a:t>Η </a:t>
            </a:r>
            <a:r>
              <a:rPr lang="el-GR" sz="2800" u="sng" dirty="0" err="1">
                <a:latin typeface="Book Antiqua" panose="02040602050305030304" pitchFamily="18" charset="0"/>
              </a:rPr>
              <a:t>ενδαγγειακή</a:t>
            </a:r>
            <a:r>
              <a:rPr lang="el-GR" sz="2800" u="sng" dirty="0">
                <a:latin typeface="Book Antiqua" panose="02040602050305030304" pitchFamily="18" charset="0"/>
              </a:rPr>
              <a:t> αποκατάσταση </a:t>
            </a:r>
            <a:r>
              <a:rPr lang="el-GR" sz="2800" dirty="0">
                <a:latin typeface="Book Antiqua" panose="02040602050305030304" pitchFamily="18" charset="0"/>
              </a:rPr>
              <a:t>μπορεί να αντιμετωπίσει </a:t>
            </a:r>
            <a:r>
              <a:rPr lang="el-GR" sz="2800" u="sng" dirty="0">
                <a:latin typeface="Book Antiqua" panose="02040602050305030304" pitchFamily="18" charset="0"/>
              </a:rPr>
              <a:t>αιμορραγούσα ΑΕ</a:t>
            </a:r>
            <a:r>
              <a:rPr lang="en-US" sz="2800" u="sng" dirty="0">
                <a:latin typeface="Book Antiqua" panose="02040602050305030304" pitchFamily="18" charset="0"/>
              </a:rPr>
              <a:t>F </a:t>
            </a:r>
            <a:r>
              <a:rPr lang="el-GR" sz="2800" dirty="0">
                <a:latin typeface="Book Antiqua" panose="02040602050305030304" pitchFamily="18" charset="0"/>
              </a:rPr>
              <a:t>και να αποτελέσει τη </a:t>
            </a:r>
            <a:r>
              <a:rPr lang="el-GR" sz="2800" u="sng" dirty="0">
                <a:latin typeface="Book Antiqua" panose="02040602050305030304" pitchFamily="18" charset="0"/>
              </a:rPr>
              <a:t>γέφυρα</a:t>
            </a:r>
            <a:r>
              <a:rPr lang="el-GR" sz="2800" dirty="0">
                <a:latin typeface="Book Antiqua" panose="02040602050305030304" pitchFamily="18" charset="0"/>
              </a:rPr>
              <a:t> για την ανοικτή χειρουργική ή και την </a:t>
            </a:r>
            <a:r>
              <a:rPr lang="el-GR" sz="2800" u="sng" dirty="0">
                <a:latin typeface="Book Antiqua" panose="02040602050305030304" pitchFamily="18" charset="0"/>
              </a:rPr>
              <a:t>μοναδική θεραπεία </a:t>
            </a:r>
            <a:r>
              <a:rPr lang="el-GR" sz="2800" dirty="0">
                <a:latin typeface="Book Antiqua" panose="02040602050305030304" pitchFamily="18" charset="0"/>
              </a:rPr>
              <a:t>σε σοβαρή συν-νοσηρότητα</a:t>
            </a:r>
            <a:endParaRPr lang="en-US" sz="2800" dirty="0">
              <a:latin typeface="Book Antiqua" panose="02040602050305030304" pitchFamily="18" charset="0"/>
            </a:endParaRPr>
          </a:p>
          <a:p>
            <a:r>
              <a:rPr lang="el-GR" sz="2800" dirty="0">
                <a:latin typeface="Book Antiqua" panose="02040602050305030304" pitchFamily="18" charset="0"/>
              </a:rPr>
              <a:t>Χρειάζονται περαιτέρω μελέτες για αναγνώριση </a:t>
            </a:r>
            <a:r>
              <a:rPr lang="el-GR" sz="2800" u="sng" dirty="0">
                <a:latin typeface="Book Antiqua" panose="02040602050305030304" pitchFamily="18" charset="0"/>
              </a:rPr>
              <a:t>υποομάδας ασθενών</a:t>
            </a:r>
            <a:r>
              <a:rPr lang="el-GR" sz="2800" dirty="0">
                <a:latin typeface="Book Antiqua" panose="02040602050305030304" pitchFamily="18" charset="0"/>
              </a:rPr>
              <a:t> (</a:t>
            </a:r>
            <a:r>
              <a:rPr lang="en-US" sz="2800" dirty="0">
                <a:latin typeface="Book Antiqua" panose="02040602050305030304" pitchFamily="18" charset="0"/>
              </a:rPr>
              <a:t>risk stratification) </a:t>
            </a:r>
            <a:r>
              <a:rPr lang="el-GR" sz="2800" dirty="0">
                <a:latin typeface="Book Antiqua" panose="02040602050305030304" pitchFamily="18" charset="0"/>
              </a:rPr>
              <a:t>που μπορούν να κερδίσουν από λιγότερο επεμβατικές τεχνικές, όπως </a:t>
            </a:r>
            <a:r>
              <a:rPr lang="en-US" sz="2800" dirty="0">
                <a:latin typeface="Book Antiqua" panose="02040602050305030304" pitchFamily="18" charset="0"/>
              </a:rPr>
              <a:t>bridging </a:t>
            </a:r>
            <a:r>
              <a:rPr lang="el-GR" sz="2800" dirty="0">
                <a:latin typeface="Book Antiqua" panose="02040602050305030304" pitchFamily="18" charset="0"/>
              </a:rPr>
              <a:t>ή μόνιμο </a:t>
            </a:r>
            <a:r>
              <a:rPr lang="en-US" sz="2800" dirty="0">
                <a:latin typeface="Book Antiqua" panose="02040602050305030304" pitchFamily="18" charset="0"/>
              </a:rPr>
              <a:t>EVAR </a:t>
            </a:r>
            <a:r>
              <a:rPr lang="el-GR" sz="2800" dirty="0">
                <a:latin typeface="Book Antiqua" panose="02040602050305030304" pitchFamily="18" charset="0"/>
              </a:rPr>
              <a:t>και μακρόχρονη αντιβιοτική αγωγή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C679876F-B110-3CDD-5DAF-8E18ECBFBB73}"/>
              </a:ext>
            </a:extLst>
          </p:cNvPr>
          <p:cNvSpPr/>
          <p:nvPr/>
        </p:nvSpPr>
        <p:spPr>
          <a:xfrm>
            <a:off x="0" y="6126165"/>
            <a:ext cx="8201608" cy="7318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chemeClr val="tx1"/>
                </a:solidFill>
                <a:latin typeface="BlinkMacSystemFont"/>
              </a:rPr>
              <a:t>Narayanan A, Hanna J, Okamura-Kho A, Tesar J, Lim E, Peden S, Dean A, Taumoepeau L, Katib N, Lyons O,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Khashram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M. Management of secondary aorto-enteric fistulae: a multi-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centre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study. ANZ J Surg. 2023 Oct;93(10):2363-2369.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099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A3F9C93-2C39-6580-DB53-53B094DC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Ευχαριστώ</a:t>
            </a:r>
            <a:endParaRPr lang="en-US" sz="4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C616747-DDD9-D070-AA5E-5F5B7155A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Αποτέλεσμα εικόνας για ναυπακτος">
            <a:extLst>
              <a:ext uri="{FF2B5EF4-FFF2-40B4-BE49-F238E27FC236}">
                <a16:creationId xmlns="" xmlns:a16="http://schemas.microsoft.com/office/drawing/2014/main" id="{24A2070F-FBF8-24BF-8DF1-3DEADE58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09" y="1619565"/>
            <a:ext cx="9051928" cy="45259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0673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0164262-B337-E734-15E9-BD549935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489EC64C-E6D2-E8B5-88C8-FBCD26BCC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42" y="1390503"/>
            <a:ext cx="6180040" cy="4898137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DD8A74-C718-345B-2EC5-59F76AD5968C}"/>
              </a:ext>
            </a:extLst>
          </p:cNvPr>
          <p:cNvSpPr txBox="1"/>
          <p:nvPr/>
        </p:nvSpPr>
        <p:spPr>
          <a:xfrm>
            <a:off x="10101943" y="1818304"/>
            <a:ext cx="2090057" cy="384719"/>
          </a:xfrm>
          <a:prstGeom prst="rect">
            <a:avLst/>
          </a:prstGeom>
          <a:noFill/>
          <a:ln>
            <a:solidFill>
              <a:srgbClr val="C40F0E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l-GR" dirty="0"/>
              <a:t>17 </a:t>
            </a:r>
            <a:r>
              <a:rPr lang="fr-FR" dirty="0"/>
              <a:t>pts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5C9DCB-319A-24BD-A93B-7BFBD1E8F131}"/>
              </a:ext>
            </a:extLst>
          </p:cNvPr>
          <p:cNvSpPr txBox="1"/>
          <p:nvPr/>
        </p:nvSpPr>
        <p:spPr>
          <a:xfrm>
            <a:off x="10101943" y="2380892"/>
            <a:ext cx="2090057" cy="384719"/>
          </a:xfrm>
          <a:prstGeom prst="rect">
            <a:avLst/>
          </a:prstGeom>
          <a:noFill/>
          <a:ln>
            <a:solidFill>
              <a:srgbClr val="C40F0E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fr-FR" dirty="0"/>
              <a:t>15/17 EAB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FAD339-15F3-D17A-E7EE-67A301DF6CD2}"/>
              </a:ext>
            </a:extLst>
          </p:cNvPr>
          <p:cNvSpPr txBox="1"/>
          <p:nvPr/>
        </p:nvSpPr>
        <p:spPr>
          <a:xfrm>
            <a:off x="9644743" y="2954532"/>
            <a:ext cx="2547257" cy="677106"/>
          </a:xfrm>
          <a:prstGeom prst="rect">
            <a:avLst/>
          </a:prstGeom>
          <a:noFill/>
          <a:ln>
            <a:solidFill>
              <a:srgbClr val="C40F0E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l-GR" dirty="0"/>
              <a:t>Απώτερη επιβίωση: 50%</a:t>
            </a:r>
            <a:endParaRPr lang="en-US" dirty="0"/>
          </a:p>
        </p:txBody>
      </p:sp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00328CE3-D48A-4CCC-BEE5-6FEFA30AD0CD}"/>
              </a:ext>
            </a:extLst>
          </p:cNvPr>
          <p:cNvSpPr txBox="1"/>
          <p:nvPr/>
        </p:nvSpPr>
        <p:spPr>
          <a:xfrm>
            <a:off x="0" y="1457325"/>
            <a:ext cx="3419475" cy="12618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l-GR" dirty="0"/>
              <a:t>Αιμορραγία πεπτικού: 80%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l-GR" dirty="0"/>
              <a:t>Σήψη: 44%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l-GR" dirty="0"/>
              <a:t>Κοιλιακός πόνος: 30%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l-GR" dirty="0"/>
              <a:t>Σφύζουσα μάζα: 6%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77B7CD48-90A6-6C63-9DCB-EA6D0C51D664}"/>
              </a:ext>
            </a:extLst>
          </p:cNvPr>
          <p:cNvSpPr txBox="1"/>
          <p:nvPr/>
        </p:nvSpPr>
        <p:spPr>
          <a:xfrm>
            <a:off x="0" y="2989522"/>
            <a:ext cx="3438525" cy="15542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Herald bleeding: </a:t>
            </a:r>
            <a:r>
              <a:rPr lang="en-US" dirty="0"/>
              <a:t>60%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Mean: 3.6 episodes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Precedes massive hemorrhage for 5h to 5 months, mean: 4 days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4933950"/>
            <a:ext cx="3429000" cy="13080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l-GR" sz="2000" dirty="0">
                <a:solidFill>
                  <a:srgbClr val="FF0000"/>
                </a:solidFill>
              </a:rPr>
              <a:t>Θνητότητα: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/>
              <a:t> Νοσοκομειακή : </a:t>
            </a:r>
            <a:r>
              <a:rPr lang="el-GR" sz="2000" dirty="0">
                <a:solidFill>
                  <a:srgbClr val="FF0000"/>
                </a:solidFill>
              </a:rPr>
              <a:t>27%,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/>
              <a:t> Απώτερη: </a:t>
            </a:r>
            <a:r>
              <a:rPr lang="el-GR" sz="2000" dirty="0">
                <a:solidFill>
                  <a:srgbClr val="FF0000"/>
                </a:solidFill>
              </a:rPr>
              <a:t>50-70%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204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3AA2CD3-177B-AD10-A0AB-2BDD8424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Στόχοι Θεραπείας</a:t>
            </a:r>
            <a:endParaRPr lang="en-US" sz="4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0EDCB53-5E7C-E4D8-125F-16B846DE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anose="02040602050305030304" pitchFamily="18" charset="0"/>
              </a:rPr>
              <a:t>Αντιμετώπιση αιμορραγίας ΓΕΣ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Αντιμετώπιση λοίμωξης - σήψης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Αποκατάσταση αιμάτωσης κάτω άκρων</a:t>
            </a:r>
          </a:p>
          <a:p>
            <a:r>
              <a:rPr lang="el-GR" sz="2800" dirty="0">
                <a:latin typeface="Book Antiqua" panose="02040602050305030304" pitchFamily="18" charset="0"/>
              </a:rPr>
              <a:t>Αποκατάσταση βλάβης 12δ/</a:t>
            </a:r>
            <a:r>
              <a:rPr lang="el-GR" sz="2800" dirty="0" err="1">
                <a:latin typeface="Book Antiqua" panose="02040602050305030304" pitchFamily="18" charset="0"/>
              </a:rPr>
              <a:t>λου</a:t>
            </a:r>
            <a:r>
              <a:rPr lang="el-GR" sz="2800" dirty="0">
                <a:latin typeface="Book Antiqua" panose="02040602050305030304" pitchFamily="18" charset="0"/>
              </a:rPr>
              <a:t> ή εντέρου</a:t>
            </a:r>
          </a:p>
          <a:p>
            <a:endParaRPr lang="el-GR" sz="2800" dirty="0">
              <a:latin typeface="Book Antiqua" panose="02040602050305030304" pitchFamily="18" charset="0"/>
            </a:endParaRPr>
          </a:p>
          <a:p>
            <a:pPr lvl="1"/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39938" name="AutoShape 2" descr="Legal - Flat - Wired - Lordicon"/>
          <p:cNvSpPr>
            <a:spLocks noChangeAspect="1" noChangeArrowheads="1"/>
          </p:cNvSpPr>
          <p:nvPr/>
        </p:nvSpPr>
        <p:spPr bwMode="auto">
          <a:xfrm>
            <a:off x="155575" y="-144462"/>
            <a:ext cx="1483755" cy="1083577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9940" name="AutoShape 4" descr="Legal - Flat - Wired - Lordicon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11 - Ορθογώνιο">
            <a:extLst>
              <a:ext uri="{FF2B5EF4-FFF2-40B4-BE49-F238E27FC236}">
                <a16:creationId xmlns="" xmlns:a16="http://schemas.microsoft.com/office/drawing/2014/main" id="{3615DA69-4657-1135-73C5-005D237CC042}"/>
              </a:ext>
            </a:extLst>
          </p:cNvPr>
          <p:cNvSpPr/>
          <p:nvPr/>
        </p:nvSpPr>
        <p:spPr>
          <a:xfrm>
            <a:off x="0" y="6316561"/>
            <a:ext cx="12192000" cy="541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BlinkMacSystemFont"/>
              </a:rPr>
              <a:t>Moulakakis K,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Tsimpoukis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A,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Papadoulas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S,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Kakkos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S.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Μanagement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of secondary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aortoenteric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fistulas occurring as complications after open and endovascular repair of abdominal aortic aneurysms.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Achaiki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Iatriki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2020;148</a:t>
            </a:r>
            <a:endParaRPr lang="el-GR" sz="1400" dirty="0">
              <a:solidFill>
                <a:schemeClr val="tx1"/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66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59C02BA-DEA6-C9AD-9AD1-09B5BDC6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Επιλογή της θεραπείας</a:t>
            </a:r>
            <a:endParaRPr lang="en-US" sz="4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C5C77F0-EFA4-09C5-A799-E84FB3E30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Κατάσταση του ασθενούς</a:t>
            </a:r>
          </a:p>
          <a:p>
            <a:r>
              <a:rPr lang="el-GR" sz="2800" dirty="0">
                <a:latin typeface="Book Antiqua" pitchFamily="18" charset="0"/>
              </a:rPr>
              <a:t>Βαρύτητα της αιμορραγίας</a:t>
            </a:r>
          </a:p>
          <a:p>
            <a:r>
              <a:rPr lang="el-GR" sz="2800" dirty="0">
                <a:latin typeface="Book Antiqua" pitchFamily="18" charset="0"/>
              </a:rPr>
              <a:t>Βαρύτητα της λοίμωξης</a:t>
            </a:r>
          </a:p>
          <a:p>
            <a:r>
              <a:rPr lang="el-GR" sz="2800" dirty="0" err="1">
                <a:latin typeface="Book Antiqua" pitchFamily="18" charset="0"/>
              </a:rPr>
              <a:t>Συνοδά</a:t>
            </a:r>
            <a:r>
              <a:rPr lang="el-GR" sz="2800" dirty="0">
                <a:latin typeface="Book Antiqua" pitchFamily="18" charset="0"/>
              </a:rPr>
              <a:t> προβλήματα</a:t>
            </a:r>
          </a:p>
        </p:txBody>
      </p:sp>
      <p:pic>
        <p:nvPicPr>
          <p:cNvPr id="6" name="Picture 6" descr="C:\Users\spapad\Desktop\AEF\ΖΥΓΟ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695" y="3830594"/>
            <a:ext cx="1977181" cy="1908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8" descr="C:\Users\spapad\Desktop\AEF\ΖΥΓΟΣ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814121"/>
            <a:ext cx="2114908" cy="19449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641B2AD9-917B-F18A-31B3-2432C822D396}"/>
              </a:ext>
            </a:extLst>
          </p:cNvPr>
          <p:cNvSpPr txBox="1"/>
          <p:nvPr/>
        </p:nvSpPr>
        <p:spPr>
          <a:xfrm>
            <a:off x="8519556" y="1421070"/>
            <a:ext cx="2582641" cy="12618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ar-A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۰</a:t>
            </a:r>
            <a:r>
              <a:rPr lang="el-G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Πυρετός: </a:t>
            </a:r>
            <a:r>
              <a:rPr lang="el-GR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72%</a:t>
            </a:r>
          </a:p>
          <a:p>
            <a:r>
              <a:rPr lang="ar-A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۰</a:t>
            </a:r>
            <a:r>
              <a:rPr lang="el-G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Μέλαινα: </a:t>
            </a:r>
            <a:r>
              <a:rPr lang="el-GR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66%</a:t>
            </a:r>
          </a:p>
          <a:p>
            <a:r>
              <a:rPr lang="ar-A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۰</a:t>
            </a:r>
            <a:r>
              <a:rPr lang="el-G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Αιματέμεση: </a:t>
            </a:r>
            <a:r>
              <a:rPr lang="el-GR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16%</a:t>
            </a:r>
          </a:p>
          <a:p>
            <a:r>
              <a:rPr lang="ar-A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۰</a:t>
            </a:r>
            <a:r>
              <a:rPr lang="el-GR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Shock: 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19%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dirty="0"/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C6641D2B-A9CA-05F3-66E6-1A310F160546}"/>
              </a:ext>
            </a:extLst>
          </p:cNvPr>
          <p:cNvSpPr txBox="1"/>
          <p:nvPr/>
        </p:nvSpPr>
        <p:spPr>
          <a:xfrm>
            <a:off x="8510930" y="2737630"/>
            <a:ext cx="2593911" cy="12003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Herald bleeding </a:t>
            </a:r>
          </a:p>
          <a:p>
            <a:r>
              <a:rPr lang="en-US" sz="2400" dirty="0"/>
              <a:t>             </a:t>
            </a:r>
            <a:r>
              <a:rPr lang="en-US" sz="2400" dirty="0">
                <a:solidFill>
                  <a:srgbClr val="7030A0"/>
                </a:solidFill>
              </a:rPr>
              <a:t>vs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hemorrhagic shock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C6641D2B-A9CA-05F3-66E6-1A310F160546}"/>
              </a:ext>
            </a:extLst>
          </p:cNvPr>
          <p:cNvSpPr txBox="1"/>
          <p:nvPr/>
        </p:nvSpPr>
        <p:spPr>
          <a:xfrm>
            <a:off x="8525307" y="4020091"/>
            <a:ext cx="3560301" cy="12003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l-GR" sz="2400" dirty="0"/>
              <a:t>Ενδείξεις </a:t>
            </a:r>
            <a:r>
              <a:rPr lang="el-GR" sz="2400" dirty="0" err="1"/>
              <a:t>προεγχειρητικής</a:t>
            </a:r>
            <a:r>
              <a:rPr lang="el-GR" sz="2400" dirty="0"/>
              <a:t> </a:t>
            </a:r>
            <a:r>
              <a:rPr lang="el-GR" sz="2400" dirty="0">
                <a:solidFill>
                  <a:srgbClr val="7030A0"/>
                </a:solidFill>
              </a:rPr>
              <a:t>λοίμωξης</a:t>
            </a:r>
            <a:r>
              <a:rPr lang="el-GR" sz="2400" dirty="0"/>
              <a:t>, παράγοντας κακής πρόγνωσης</a:t>
            </a:r>
            <a:endParaRPr lang="en-US" sz="2400" dirty="0"/>
          </a:p>
        </p:txBody>
      </p:sp>
      <p:sp>
        <p:nvSpPr>
          <p:cNvPr id="11" name="11 - Ορθογώνιο">
            <a:extLst>
              <a:ext uri="{FF2B5EF4-FFF2-40B4-BE49-F238E27FC236}">
                <a16:creationId xmlns="" xmlns:a16="http://schemas.microsoft.com/office/drawing/2014/main" id="{3615DA69-4657-1135-73C5-005D237CC042}"/>
              </a:ext>
            </a:extLst>
          </p:cNvPr>
          <p:cNvSpPr/>
          <p:nvPr/>
        </p:nvSpPr>
        <p:spPr>
          <a:xfrm>
            <a:off x="0" y="5767289"/>
            <a:ext cx="12192000" cy="541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chemeClr val="tx1"/>
                </a:solidFill>
                <a:latin typeface="BlinkMacSystemFont"/>
              </a:rPr>
              <a:t>Spanos K,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Kouvelos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G,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Karathanos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C, Matsagkas M,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Giannoukas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AD. Current status of endovascular treatment of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aortoenteric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fistula. Semin Vasc Surg. 2017 Jun-Sep;30(2-3):80-84.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doi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: 10.1053/j.semvascsurg.2017.10.004.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Epub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2017 Oct 26. 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  <p:sp>
        <p:nvSpPr>
          <p:cNvPr id="12" name="11 - Ορθογώνιο">
            <a:extLst>
              <a:ext uri="{FF2B5EF4-FFF2-40B4-BE49-F238E27FC236}">
                <a16:creationId xmlns="" xmlns:a16="http://schemas.microsoft.com/office/drawing/2014/main" id="{4BB1068D-C03C-E567-F663-70B8D7B99576}"/>
              </a:ext>
            </a:extLst>
          </p:cNvPr>
          <p:cNvSpPr/>
          <p:nvPr/>
        </p:nvSpPr>
        <p:spPr>
          <a:xfrm>
            <a:off x="1" y="6308727"/>
            <a:ext cx="8201025" cy="5186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rgbClr val="212121"/>
                </a:solidFill>
                <a:latin typeface="BlinkMacSystemFont"/>
              </a:rPr>
              <a:t>Narayanan A et al. Management of secondary aorto-enteric fistulae: a multi-</a:t>
            </a:r>
            <a:r>
              <a:rPr lang="en-US" sz="1500" dirty="0" err="1">
                <a:solidFill>
                  <a:srgbClr val="212121"/>
                </a:solidFill>
                <a:latin typeface="BlinkMacSystemFont"/>
              </a:rPr>
              <a:t>centre</a:t>
            </a:r>
            <a:r>
              <a:rPr lang="en-US" sz="1500" dirty="0">
                <a:solidFill>
                  <a:srgbClr val="212121"/>
                </a:solidFill>
                <a:latin typeface="BlinkMacSystemFont"/>
              </a:rPr>
              <a:t> study. ANZ J Surg. 2023 Oct;93(10):2363-2369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57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800FA51-CA0F-3BAA-9432-C72E6E85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solidFill>
                  <a:srgbClr val="C00000"/>
                </a:solidFill>
                <a:latin typeface="Book Antiqua" panose="02040602050305030304" pitchFamily="18" charset="0"/>
              </a:rPr>
              <a:t>Αντιμετώπιση</a:t>
            </a:r>
            <a:endParaRPr lang="en-US" sz="4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03AFBB1-CB12-1A62-94CF-411268D10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400" u="sng" dirty="0">
                <a:latin typeface="Book Antiqua" panose="02040602050305030304" pitchFamily="18" charset="0"/>
              </a:rPr>
              <a:t>Δεν υπάρχει ομοφωνία </a:t>
            </a:r>
            <a:r>
              <a:rPr lang="el-GR" sz="2400" dirty="0">
                <a:latin typeface="Book Antiqua" panose="02040602050305030304" pitchFamily="18" charset="0"/>
              </a:rPr>
              <a:t>σχετικά με την καλύτερη αρχική και απώτερη αντιμετώπιση της </a:t>
            </a:r>
            <a:r>
              <a:rPr lang="en-US" sz="2400" dirty="0">
                <a:latin typeface="Book Antiqua" panose="02040602050305030304" pitchFamily="18" charset="0"/>
              </a:rPr>
              <a:t>AEF</a:t>
            </a:r>
          </a:p>
          <a:p>
            <a:pPr marL="457178" lvl="1" indent="-457178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H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EVAR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μπορεί να υπερέχει στον </a:t>
            </a:r>
            <a:r>
              <a:rPr lang="el-GR" sz="2400" u="sng" dirty="0">
                <a:solidFill>
                  <a:srgbClr val="FF0000"/>
                </a:solidFill>
                <a:latin typeface="Book Antiqua" panose="02040602050305030304" pitchFamily="18" charset="0"/>
              </a:rPr>
              <a:t>άμεσο έλεγχο της αιμορραγίας</a:t>
            </a:r>
          </a:p>
          <a:p>
            <a:pPr marL="990551" lvl="2" indent="-457178"/>
            <a:r>
              <a:rPr lang="en-US" sz="1900" dirty="0">
                <a:latin typeface="Book Antiqua" pitchFamily="18" charset="0"/>
              </a:rPr>
              <a:t>E</a:t>
            </a:r>
            <a:r>
              <a:rPr lang="fr-FR" sz="1900" dirty="0" err="1">
                <a:latin typeface="Book Antiqua" pitchFamily="18" charset="0"/>
              </a:rPr>
              <a:t>xtension</a:t>
            </a:r>
            <a:r>
              <a:rPr lang="fr-FR" sz="1900" dirty="0">
                <a:latin typeface="Book Antiqua" pitchFamily="18" charset="0"/>
              </a:rPr>
              <a:t> </a:t>
            </a:r>
            <a:r>
              <a:rPr lang="fr-FR" sz="1900" dirty="0" err="1">
                <a:latin typeface="Book Antiqua" pitchFamily="18" charset="0"/>
              </a:rPr>
              <a:t>cuff</a:t>
            </a:r>
            <a:r>
              <a:rPr lang="fr-FR" sz="1900" dirty="0">
                <a:latin typeface="Book Antiqua" pitchFamily="18" charset="0"/>
              </a:rPr>
              <a:t> </a:t>
            </a:r>
            <a:r>
              <a:rPr lang="el-GR" sz="1900" dirty="0">
                <a:latin typeface="Book Antiqua" pitchFamily="18" charset="0"/>
              </a:rPr>
              <a:t>υπό τοπική αναισθησία</a:t>
            </a:r>
            <a:endParaRPr lang="en-US" sz="1900" dirty="0">
              <a:latin typeface="Book Antiqua" pitchFamily="18" charset="0"/>
            </a:endParaRPr>
          </a:p>
          <a:p>
            <a:pPr marL="990551" lvl="2" indent="-457178"/>
            <a:r>
              <a:rPr lang="el-GR" sz="1900" dirty="0">
                <a:latin typeface="Book Antiqua" pitchFamily="18" charset="0"/>
              </a:rPr>
              <a:t>Απαραίτητη η κατάλληλη ανατομία</a:t>
            </a:r>
            <a:endParaRPr lang="en-US" sz="1900" dirty="0">
              <a:latin typeface="Book Antiqua" pitchFamily="18" charset="0"/>
            </a:endParaRPr>
          </a:p>
          <a:p>
            <a:pPr marL="990551" lvl="2" indent="-457178"/>
            <a:r>
              <a:rPr lang="el-GR" sz="1900" dirty="0">
                <a:latin typeface="Book Antiqua" pitchFamily="18" charset="0"/>
              </a:rPr>
              <a:t>Μη αποτελεσματικός ο έλεγχος αιμορραγίας που προέρχεται από </a:t>
            </a:r>
            <a:r>
              <a:rPr lang="el-GR" sz="1900" u="sng" dirty="0">
                <a:latin typeface="Book Antiqua" pitchFamily="18" charset="0"/>
              </a:rPr>
              <a:t>διάβρωση</a:t>
            </a:r>
            <a:r>
              <a:rPr lang="el-GR" sz="1900" dirty="0">
                <a:latin typeface="Book Antiqua" pitchFamily="18" charset="0"/>
              </a:rPr>
              <a:t> του εντερικού βλεννογόνου</a:t>
            </a:r>
            <a:endParaRPr lang="en-US" sz="1900" dirty="0">
              <a:latin typeface="Book Antiqua" pitchFamily="18" charset="0"/>
            </a:endParaRPr>
          </a:p>
          <a:p>
            <a:pPr marL="990551" lvl="2" indent="-457178"/>
            <a:r>
              <a:rPr lang="en-US" sz="1900" dirty="0">
                <a:latin typeface="Book Antiqua" pitchFamily="18" charset="0"/>
              </a:rPr>
              <a:t>EVAR: </a:t>
            </a:r>
            <a:r>
              <a:rPr lang="el-GR" sz="1900" dirty="0">
                <a:latin typeface="Book Antiqua" pitchFamily="18" charset="0"/>
              </a:rPr>
              <a:t>συχνότερο </a:t>
            </a:r>
            <a:r>
              <a:rPr lang="en-US" sz="1900" dirty="0">
                <a:latin typeface="Book Antiqua" pitchFamily="18" charset="0"/>
              </a:rPr>
              <a:t>follow-up</a:t>
            </a:r>
            <a:endParaRPr lang="el-GR" sz="1900" dirty="0">
              <a:latin typeface="Book Antiqua" pitchFamily="18" charset="0"/>
            </a:endParaRPr>
          </a:p>
          <a:p>
            <a:r>
              <a:rPr lang="el-GR" sz="2400" dirty="0">
                <a:latin typeface="Book Antiqua" panose="02040602050305030304" pitchFamily="18" charset="0"/>
              </a:rPr>
              <a:t>Αποφυγή </a:t>
            </a:r>
            <a:r>
              <a:rPr lang="en-US" sz="2400" dirty="0">
                <a:latin typeface="Book Antiqua" panose="02040602050305030304" pitchFamily="18" charset="0"/>
              </a:rPr>
              <a:t>clamping </a:t>
            </a:r>
            <a:r>
              <a:rPr lang="el-GR" sz="2400" dirty="0">
                <a:latin typeface="Book Antiqua" panose="02040602050305030304" pitchFamily="18" charset="0"/>
              </a:rPr>
              <a:t>αορτής σε έναν ασταθή ασθενή</a:t>
            </a:r>
          </a:p>
          <a:p>
            <a:r>
              <a:rPr lang="el-GR" sz="2400" u="sng" dirty="0">
                <a:solidFill>
                  <a:srgbClr val="FF0000"/>
                </a:solidFill>
                <a:latin typeface="Book Antiqua" panose="02040602050305030304" pitchFamily="18" charset="0"/>
              </a:rPr>
              <a:t>Μειονεκτεί στον άμεσο έλεγχο της σήψης, όπως και στην υποτροπή της σήψης (44-60%)</a:t>
            </a:r>
          </a:p>
          <a:p>
            <a:r>
              <a:rPr lang="el-GR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Η </a:t>
            </a:r>
            <a:r>
              <a:rPr lang="el-GR" sz="2400" b="1" u="sng" dirty="0">
                <a:solidFill>
                  <a:srgbClr val="00B050"/>
                </a:solidFill>
                <a:latin typeface="Book Antiqua" panose="02040602050305030304" pitchFamily="18" charset="0"/>
              </a:rPr>
              <a:t>ανοικτή αποκατάσταση </a:t>
            </a:r>
            <a:r>
              <a:rPr lang="el-GR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σε σηπτικό ασθενή, λόγω ενδοθηλιακής δυσλειτουργίας και μαζικής απώλειας υγρών τρίτου χώρου, μπορεί να συνοδεύεται από θνητότητα 20-90%</a:t>
            </a:r>
            <a:endParaRPr lang="en-US" sz="2400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1 - Ορθογώνιο">
            <a:extLst>
              <a:ext uri="{FF2B5EF4-FFF2-40B4-BE49-F238E27FC236}">
                <a16:creationId xmlns="" xmlns:a16="http://schemas.microsoft.com/office/drawing/2014/main" id="{2F00457B-D0B0-70D1-3E72-188932D53BE4}"/>
              </a:ext>
            </a:extLst>
          </p:cNvPr>
          <p:cNvSpPr/>
          <p:nvPr/>
        </p:nvSpPr>
        <p:spPr>
          <a:xfrm>
            <a:off x="0" y="6475446"/>
            <a:ext cx="12192000" cy="3931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chemeClr val="tx1"/>
                </a:solidFill>
                <a:latin typeface="BlinkMacSystemFont"/>
              </a:rPr>
              <a:t>Narayanan A et al. Management of secondary aorto-enteric fistulae: a multi-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centre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study. ANZ J Surg. 2023 Oct;93(10):2363-2369.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  <p:sp>
        <p:nvSpPr>
          <p:cNvPr id="5" name="11 - Ορθογώνιο">
            <a:extLst>
              <a:ext uri="{FF2B5EF4-FFF2-40B4-BE49-F238E27FC236}">
                <a16:creationId xmlns="" xmlns:a16="http://schemas.microsoft.com/office/drawing/2014/main" id="{3F8A838C-6F12-A935-2E60-FDBC4F068DFE}"/>
              </a:ext>
            </a:extLst>
          </p:cNvPr>
          <p:cNvSpPr/>
          <p:nvPr/>
        </p:nvSpPr>
        <p:spPr>
          <a:xfrm>
            <a:off x="0" y="5934007"/>
            <a:ext cx="12192000" cy="541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500" dirty="0">
                <a:solidFill>
                  <a:schemeClr val="tx1"/>
                </a:solidFill>
                <a:latin typeface="BlinkMacSystemFont"/>
              </a:rPr>
              <a:t>Antoniou GA,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Koutsias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S, Antoniou SA,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Georgiakakis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A, Lazarides MK,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Giannoukas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AD. Outcome after endovascular stent graft repair of </a:t>
            </a:r>
            <a:r>
              <a:rPr lang="en-US" sz="1500" dirty="0" err="1">
                <a:solidFill>
                  <a:schemeClr val="tx1"/>
                </a:solidFill>
                <a:latin typeface="BlinkMacSystemFont"/>
              </a:rPr>
              <a:t>aortoenteric</a:t>
            </a:r>
            <a:r>
              <a:rPr lang="en-US" sz="1500" dirty="0">
                <a:solidFill>
                  <a:schemeClr val="tx1"/>
                </a:solidFill>
                <a:latin typeface="BlinkMacSystemFont"/>
              </a:rPr>
              <a:t> fistula: A systematic review. J Vasc Surg. 2009 Mar;49(3):782-9</a:t>
            </a:r>
            <a:endParaRPr lang="el-GR" sz="1500" dirty="0">
              <a:solidFill>
                <a:schemeClr val="tx1"/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37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B198D44-83F8-2B11-FC7A-A92949B0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60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Ενδαγγειακή</a:t>
            </a:r>
            <a:r>
              <a:rPr lang="el-G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 θεραπεία της </a:t>
            </a:r>
            <a:r>
              <a:rPr lang="en-US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AEF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C0C6EBE-78F1-9268-2007-89BED903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Αορτικά κολλάρα (</a:t>
            </a:r>
            <a:r>
              <a:rPr lang="en-US" sz="2800" dirty="0"/>
              <a:t>cuffs)</a:t>
            </a:r>
          </a:p>
        </p:txBody>
      </p:sp>
      <p:sp>
        <p:nvSpPr>
          <p:cNvPr id="5" name="11 - Ορθογώνιο">
            <a:extLst>
              <a:ext uri="{FF2B5EF4-FFF2-40B4-BE49-F238E27FC236}">
                <a16:creationId xmlns="" xmlns:a16="http://schemas.microsoft.com/office/drawing/2014/main" id="{B422B369-6A13-1769-1E33-DC8478D32829}"/>
              </a:ext>
            </a:extLst>
          </p:cNvPr>
          <p:cNvSpPr/>
          <p:nvPr/>
        </p:nvSpPr>
        <p:spPr>
          <a:xfrm>
            <a:off x="0" y="6340415"/>
            <a:ext cx="12192000" cy="5175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BlinkMacSystemFont"/>
              </a:rPr>
              <a:t>Kakkos SK, Papadoulas S, Tsolakis IA. Endovascular management of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arterioenteric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fistulas: a systemic review and meta-analysis of the literature. J Endovasc Ther. 2011 Feb;18(1):66-77. </a:t>
            </a:r>
            <a:endParaRPr lang="el-GR" sz="1400" dirty="0">
              <a:solidFill>
                <a:schemeClr val="tx1"/>
              </a:solidFill>
              <a:latin typeface="BlinkMacSystemFont"/>
            </a:endParaRPr>
          </a:p>
        </p:txBody>
      </p:sp>
      <p:sp>
        <p:nvSpPr>
          <p:cNvPr id="6" name="11 - Ορθογώνιο">
            <a:extLst>
              <a:ext uri="{FF2B5EF4-FFF2-40B4-BE49-F238E27FC236}">
                <a16:creationId xmlns="" xmlns:a16="http://schemas.microsoft.com/office/drawing/2014/main" id="{05AAD0D6-8E88-843B-986F-1EF4CB26696E}"/>
              </a:ext>
            </a:extLst>
          </p:cNvPr>
          <p:cNvSpPr/>
          <p:nvPr/>
        </p:nvSpPr>
        <p:spPr>
          <a:xfrm>
            <a:off x="0" y="5728687"/>
            <a:ext cx="12192000" cy="6158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BlinkMacSystemFont"/>
              </a:rPr>
              <a:t>Kakkos SK,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Christeas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N, Lampropoulos G, S. Papadoulas, R. Makri, P.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Zampakis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. D.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Siablis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, I. Tsolakis. Endovascular management of </a:t>
            </a:r>
            <a:r>
              <a:rPr lang="en-US" sz="1400" dirty="0" err="1">
                <a:solidFill>
                  <a:schemeClr val="tx1"/>
                </a:solidFill>
                <a:latin typeface="BlinkMacSystemFont"/>
              </a:rPr>
              <a:t>aortoenteric</a:t>
            </a:r>
            <a:r>
              <a:rPr lang="en-US" sz="1400" dirty="0">
                <a:solidFill>
                  <a:schemeClr val="tx1"/>
                </a:solidFill>
                <a:latin typeface="BlinkMacSystemFont"/>
              </a:rPr>
              <a:t> fistulas with aortic cuff extenders: report of two cases. International Angiology : a Journal of the International Union of Angiology. 2011 Jun;30(3):290-294</a:t>
            </a:r>
            <a:endParaRPr lang="el-GR" sz="1400" dirty="0">
              <a:solidFill>
                <a:schemeClr val="tx1"/>
              </a:solidFill>
              <a:latin typeface="BlinkMacSystemFont"/>
            </a:endParaRPr>
          </a:p>
        </p:txBody>
      </p:sp>
      <p:pic>
        <p:nvPicPr>
          <p:cNvPr id="10" name="Εικόνα 9" descr="Εικόνα που περιέχει χάρτης, ασπρόμαυρο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D987E326-3BAC-94BF-5679-95C8227D1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06" y="1553499"/>
            <a:ext cx="4239007" cy="401916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4586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1DA881E-FAEC-A109-D6BD-F8A10C7DD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">
            <a:extLst>
              <a:ext uri="{FF2B5EF4-FFF2-40B4-BE49-F238E27FC236}">
                <a16:creationId xmlns="" xmlns:a16="http://schemas.microsoft.com/office/drawing/2014/main" id="{A4AFAF5E-65EE-8FAE-C1C5-175FE7A02AAD}"/>
              </a:ext>
            </a:extLst>
          </p:cNvPr>
          <p:cNvSpPr txBox="1">
            <a:spLocks/>
          </p:cNvSpPr>
          <p:nvPr/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C00000"/>
                </a:solidFill>
                <a:latin typeface="Book Antiqua" pitchFamily="18" charset="0"/>
              </a:rPr>
              <a:t>Cuff extenders</a:t>
            </a:r>
            <a:endParaRPr lang="el-GR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="" xmlns:a16="http://schemas.microsoft.com/office/drawing/2014/main" id="{4E2D036D-2128-A5C7-AD05-CFB2341470AA}"/>
              </a:ext>
            </a:extLst>
          </p:cNvPr>
          <p:cNvSpPr txBox="1">
            <a:spLocks/>
          </p:cNvSpPr>
          <p:nvPr/>
        </p:nvSpPr>
        <p:spPr>
          <a:xfrm>
            <a:off x="609599" y="1074821"/>
            <a:ext cx="10881360" cy="4235115"/>
          </a:xfrm>
          <a:prstGeom prst="rect">
            <a:avLst/>
          </a:prstGeom>
        </p:spPr>
        <p:txBody>
          <a:bodyPr lIns="91438" tIns="45719" rIns="91438" bIns="45719">
            <a:normAutofit fontScale="62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0" lvl="1" indent="0">
              <a:buNone/>
            </a:pPr>
            <a:r>
              <a:rPr lang="el-GR" sz="4500" dirty="0">
                <a:latin typeface="Book Antiqua" panose="02040602050305030304" pitchFamily="18" charset="0"/>
              </a:rPr>
              <a:t>Περίπτωση 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4000" dirty="0">
                <a:latin typeface="Book Antiqua" panose="02040602050305030304" pitchFamily="18" charset="0"/>
              </a:rPr>
              <a:t>76, </a:t>
            </a:r>
            <a:r>
              <a:rPr lang="en-US" sz="4000" dirty="0">
                <a:latin typeface="Book Antiqua" panose="02040602050305030304" pitchFamily="18" charset="0"/>
              </a:rPr>
              <a:t>♂, Hx elective </a:t>
            </a:r>
            <a:r>
              <a:rPr lang="el-GR" sz="4000" dirty="0">
                <a:latin typeface="Book Antiqua" panose="02040602050305030304" pitchFamily="18" charset="0"/>
              </a:rPr>
              <a:t>ΑΑΑ αποκατάστασης προ έτους,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l-GR" sz="4000" dirty="0">
                <a:latin typeface="Book Antiqua" panose="02040602050305030304" pitchFamily="18" charset="0"/>
              </a:rPr>
              <a:t>υπό διερεύνηση αιματέμεσης, χωρίς σημεία ή ε/ε ευρήματα φλεγμονής. Αιμοδυναμικά σταθερός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ενδαγγειακή αντιμετώπιση με 2 </a:t>
            </a:r>
            <a:r>
              <a:rPr lang="en-US" sz="4000" dirty="0">
                <a:latin typeface="Book Antiqua" panose="02040602050305030304" pitchFamily="18" charset="0"/>
                <a:sym typeface="Wingdings" panose="05000000000000000000" pitchFamily="2" charset="2"/>
              </a:rPr>
              <a:t>stent-grafts (26mm, 28mm) </a:t>
            </a: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και</a:t>
            </a:r>
            <a:r>
              <a:rPr lang="en-US" sz="4000" dirty="0">
                <a:latin typeface="Book Antiqua" panose="02040602050305030304" pitchFamily="18" charset="0"/>
                <a:sym typeface="Wingdings" panose="05000000000000000000" pitchFamily="2" charset="2"/>
              </a:rPr>
              <a:t> extender aortic cuffs </a:t>
            </a: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(</a:t>
            </a:r>
            <a:r>
              <a:rPr lang="el-GR" sz="4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υπονεφρικό</a:t>
            </a: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 τμήμα και το πρώτο τμήμα του μοσχεύματος).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l-GR" sz="4000" u="sng" dirty="0">
                <a:latin typeface="Book Antiqua" panose="02040602050305030304" pitchFamily="18" charset="0"/>
                <a:sym typeface="Wingdings" panose="05000000000000000000" pitchFamily="2" charset="2"/>
              </a:rPr>
              <a:t>Υποτροπή αιμορραγίας </a:t>
            </a: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(5</a:t>
            </a:r>
            <a:r>
              <a:rPr lang="el-GR" sz="4000" baseline="30000" dirty="0">
                <a:latin typeface="Book Antiqua" panose="02040602050305030304" pitchFamily="18" charset="0"/>
                <a:sym typeface="Wingdings" panose="05000000000000000000" pitchFamily="2" charset="2"/>
              </a:rPr>
              <a:t>ος</a:t>
            </a: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 και 9</a:t>
            </a:r>
            <a:r>
              <a:rPr lang="el-GR" sz="4000" baseline="30000" dirty="0">
                <a:latin typeface="Book Antiqua" panose="02040602050305030304" pitchFamily="18" charset="0"/>
                <a:sym typeface="Wingdings" panose="05000000000000000000" pitchFamily="2" charset="2"/>
              </a:rPr>
              <a:t>ος</a:t>
            </a: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 ΜΤΧ μήνας)  </a:t>
            </a:r>
            <a:r>
              <a:rPr lang="el-GR" sz="4000" dirty="0" err="1">
                <a:latin typeface="Book Antiqua" panose="02040602050305030304" pitchFamily="18" charset="0"/>
                <a:sym typeface="Wingdings" panose="05000000000000000000" pitchFamily="2" charset="2"/>
              </a:rPr>
              <a:t>μασχαλοδιμηριαίο</a:t>
            </a: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 παρακαμπτήριο μόσχευμα και εκτομή του αορτικού μοσχεύματος.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ΚΕ ασθενούς την 5</a:t>
            </a:r>
            <a:r>
              <a:rPr lang="el-GR" sz="4000" baseline="30000" dirty="0">
                <a:latin typeface="Book Antiqua" panose="02040602050305030304" pitchFamily="18" charset="0"/>
                <a:sym typeface="Wingdings" panose="05000000000000000000" pitchFamily="2" charset="2"/>
              </a:rPr>
              <a:t>η</a:t>
            </a: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 ΜΤΧ λόγω </a:t>
            </a:r>
            <a:r>
              <a:rPr lang="en-US" sz="4000" dirty="0">
                <a:latin typeface="Book Antiqua" panose="02040602050305030304" pitchFamily="18" charset="0"/>
                <a:sym typeface="Wingdings" panose="05000000000000000000" pitchFamily="2" charset="2"/>
              </a:rPr>
              <a:t>MOF </a:t>
            </a:r>
            <a:r>
              <a:rPr lang="el-GR" sz="4000" dirty="0">
                <a:latin typeface="Book Antiqua" panose="02040602050305030304" pitchFamily="18" charset="0"/>
                <a:sym typeface="Wingdings" panose="05000000000000000000" pitchFamily="2" charset="2"/>
              </a:rPr>
              <a:t>στα πλαίσια σήψης στην ΜΕΘ. </a:t>
            </a:r>
            <a:endParaRPr lang="el-GR" sz="4000" dirty="0">
              <a:latin typeface="Book Antiqua" panose="02040602050305030304" pitchFamily="18" charset="0"/>
            </a:endParaRPr>
          </a:p>
        </p:txBody>
      </p:sp>
      <p:sp>
        <p:nvSpPr>
          <p:cNvPr id="14" name="11 - Ορθογώνιο">
            <a:extLst>
              <a:ext uri="{FF2B5EF4-FFF2-40B4-BE49-F238E27FC236}">
                <a16:creationId xmlns="" xmlns:a16="http://schemas.microsoft.com/office/drawing/2014/main" id="{7CD3FAE8-E985-4F69-7D74-91B6A48CEBB9}"/>
              </a:ext>
            </a:extLst>
          </p:cNvPr>
          <p:cNvSpPr/>
          <p:nvPr/>
        </p:nvSpPr>
        <p:spPr>
          <a:xfrm>
            <a:off x="0" y="6202393"/>
            <a:ext cx="8160589" cy="655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Kakkos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SK,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Christeas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N, Lampropoulos G,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Papadoulas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S, Makri R,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Zampakis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P,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Siablis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D, Tsolakis IA. Endovascular management of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aortoenteric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fistulas with aortic cuff extenders: report of two cases. Int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Angiol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. 2011 Jun;30(3):290-4. </a:t>
            </a:r>
            <a:endParaRPr lang="el-GR" sz="1400" dirty="0">
              <a:solidFill>
                <a:schemeClr val="tx1"/>
              </a:solidFill>
              <a:latin typeface="BlinkMacSystemFont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="" xmlns:a16="http://schemas.microsoft.com/office/drawing/2014/main" id="{648BB30F-7F05-0374-F9F0-AD3D219C7BF2}"/>
              </a:ext>
            </a:extLst>
          </p:cNvPr>
          <p:cNvSpPr txBox="1">
            <a:spLocks/>
          </p:cNvSpPr>
          <p:nvPr/>
        </p:nvSpPr>
        <p:spPr>
          <a:xfrm>
            <a:off x="701039" y="3635225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3200" dirty="0"/>
          </a:p>
        </p:txBody>
      </p:sp>
    </p:spTree>
    <p:extLst>
      <p:ext uri="{BB962C8B-B14F-4D97-AF65-F5344CB8AC3E}">
        <p14:creationId xmlns="" xmlns:p14="http://schemas.microsoft.com/office/powerpoint/2010/main" val="42890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7B98F74-945F-B040-4B9C-114CEE052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">
            <a:extLst>
              <a:ext uri="{FF2B5EF4-FFF2-40B4-BE49-F238E27FC236}">
                <a16:creationId xmlns="" xmlns:a16="http://schemas.microsoft.com/office/drawing/2014/main" id="{90FD3085-AAF4-5901-BFC2-2AA89C16B46A}"/>
              </a:ext>
            </a:extLst>
          </p:cNvPr>
          <p:cNvSpPr txBox="1">
            <a:spLocks/>
          </p:cNvSpPr>
          <p:nvPr/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C00000"/>
                </a:solidFill>
                <a:latin typeface="Book Antiqua" pitchFamily="18" charset="0"/>
              </a:rPr>
              <a:t>Cuff extenders</a:t>
            </a:r>
            <a:endParaRPr lang="el-GR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="" xmlns:a16="http://schemas.microsoft.com/office/drawing/2014/main" id="{E5601CC5-1335-0EC7-B954-7E70AD46C69C}"/>
              </a:ext>
            </a:extLst>
          </p:cNvPr>
          <p:cNvSpPr txBox="1">
            <a:spLocks/>
          </p:cNvSpPr>
          <p:nvPr/>
        </p:nvSpPr>
        <p:spPr>
          <a:xfrm>
            <a:off x="609599" y="1074821"/>
            <a:ext cx="10881360" cy="4523875"/>
          </a:xfrm>
          <a:prstGeom prst="rect">
            <a:avLst/>
          </a:prstGeom>
        </p:spPr>
        <p:txBody>
          <a:bodyPr lIns="91438" tIns="45719" rIns="91438" bIns="45719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0" lvl="1" indent="0">
              <a:buNone/>
            </a:pPr>
            <a:r>
              <a:rPr lang="el-GR" sz="2800" dirty="0">
                <a:latin typeface="Book Antiqua" panose="02040602050305030304" pitchFamily="18" charset="0"/>
              </a:rPr>
              <a:t>Περίπτωση 2: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800" dirty="0">
                <a:latin typeface="Book Antiqua" panose="02040602050305030304" pitchFamily="18" charset="0"/>
              </a:rPr>
              <a:t>70, </a:t>
            </a:r>
            <a:r>
              <a:rPr lang="en-US" sz="2800" dirty="0">
                <a:latin typeface="Book Antiqua" panose="02040602050305030304" pitchFamily="18" charset="0"/>
              </a:rPr>
              <a:t>♂, Hx elective </a:t>
            </a:r>
            <a:r>
              <a:rPr lang="el-GR" sz="2800" dirty="0">
                <a:latin typeface="Book Antiqua" panose="02040602050305030304" pitchFamily="18" charset="0"/>
              </a:rPr>
              <a:t>ΑΑΑ αποκατάστασης προ 8 ετών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l-GR" sz="2800" dirty="0">
                <a:latin typeface="Book Antiqua" panose="02040602050305030304" pitchFamily="18" charset="0"/>
                <a:sym typeface="Wingdings" panose="05000000000000000000" pitchFamily="2" charset="2"/>
              </a:rPr>
              <a:t>ΠΝ: υποτροπιάζοντα επεισόδια αιματέμεσης, </a:t>
            </a:r>
            <a:r>
              <a:rPr lang="el-GR" sz="2800" dirty="0">
                <a:latin typeface="Book Antiqua" panose="02040602050305030304" pitchFamily="18" charset="0"/>
              </a:rPr>
              <a:t>χωρίς σημεία ή ε/ε ευρήματα φλεγμονής. Αιμοδυναμικά σταθερός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l-GR" sz="2800" dirty="0">
                <a:latin typeface="Book Antiqua" panose="02040602050305030304" pitchFamily="18" charset="0"/>
                <a:sym typeface="Wingdings" panose="05000000000000000000" pitchFamily="2" charset="2"/>
              </a:rPr>
              <a:t>ενδαγγειακή αντιμετώπιση με 2 </a:t>
            </a:r>
            <a:r>
              <a:rPr lang="en-US" sz="2800" dirty="0">
                <a:latin typeface="Book Antiqua" panose="02040602050305030304" pitchFamily="18" charset="0"/>
                <a:sym typeface="Wingdings" panose="05000000000000000000" pitchFamily="2" charset="2"/>
              </a:rPr>
              <a:t>stent-grafts (26mm) </a:t>
            </a:r>
            <a:r>
              <a:rPr lang="el-GR" sz="2800" dirty="0">
                <a:latin typeface="Book Antiqua" panose="02040602050305030304" pitchFamily="18" charset="0"/>
                <a:sym typeface="Wingdings" panose="05000000000000000000" pitchFamily="2" charset="2"/>
              </a:rPr>
              <a:t>και</a:t>
            </a:r>
            <a:r>
              <a:rPr lang="en-US" sz="2800" dirty="0">
                <a:latin typeface="Book Antiqua" panose="02040602050305030304" pitchFamily="18" charset="0"/>
                <a:sym typeface="Wingdings" panose="05000000000000000000" pitchFamily="2" charset="2"/>
              </a:rPr>
              <a:t> extender aortic cuffs</a:t>
            </a:r>
            <a:r>
              <a:rPr lang="el-GR" sz="2800" dirty="0">
                <a:latin typeface="Book Antiqua" panose="02040602050305030304" pitchFamily="18" charset="0"/>
                <a:sym typeface="Wingdings" panose="05000000000000000000" pitchFamily="2" charset="2"/>
              </a:rPr>
              <a:t>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l-GR" sz="2800" dirty="0">
                <a:latin typeface="Book Antiqua" panose="02040602050305030304" pitchFamily="18" charset="0"/>
              </a:rPr>
              <a:t>Ελεύθερος υποτροπής ή </a:t>
            </a:r>
            <a:r>
              <a:rPr lang="el-GR" sz="2800" u="sng" dirty="0">
                <a:latin typeface="Book Antiqua" panose="02040602050305030304" pitchFamily="18" charset="0"/>
              </a:rPr>
              <a:t>σήψης έως τον 16</a:t>
            </a:r>
            <a:r>
              <a:rPr lang="el-GR" sz="2800" u="sng" baseline="30000" dirty="0">
                <a:latin typeface="Book Antiqua" panose="02040602050305030304" pitchFamily="18" charset="0"/>
              </a:rPr>
              <a:t>ο</a:t>
            </a:r>
            <a:r>
              <a:rPr lang="el-GR" sz="2800" u="sng" dirty="0">
                <a:latin typeface="Book Antiqua" panose="02040602050305030304" pitchFamily="18" charset="0"/>
              </a:rPr>
              <a:t> ΜΤΧ </a:t>
            </a:r>
            <a:r>
              <a:rPr lang="el-GR" sz="2800" dirty="0">
                <a:latin typeface="Book Antiqua" panose="02040602050305030304" pitchFamily="18" charset="0"/>
              </a:rPr>
              <a:t>μήνα: οστεομυελίτιδα οσφυϊκών σπονδύλων (επέκταση λοίμωξης μοσχεύματος) – μη-επιλέξιμος </a:t>
            </a:r>
            <a:r>
              <a:rPr lang="el-GR" sz="2700" dirty="0">
                <a:latin typeface="Book Antiqua" panose="02040602050305030304" pitchFamily="18" charset="0"/>
              </a:rPr>
              <a:t>για χ/</a:t>
            </a:r>
            <a:r>
              <a:rPr lang="el-GR" sz="2700" dirty="0" err="1">
                <a:latin typeface="Book Antiqua" panose="02040602050305030304" pitchFamily="18" charset="0"/>
              </a:rPr>
              <a:t>κή</a:t>
            </a:r>
            <a:r>
              <a:rPr lang="el-GR" sz="2700" dirty="0">
                <a:latin typeface="Book Antiqua" panose="02040602050305030304" pitchFamily="18" charset="0"/>
              </a:rPr>
              <a:t> αντιμετώπιση λόγω </a:t>
            </a:r>
            <a:r>
              <a:rPr lang="el-GR" sz="2700" dirty="0" err="1">
                <a:latin typeface="Book Antiqua" panose="02040602050305030304" pitchFamily="18" charset="0"/>
              </a:rPr>
              <a:t>συννοσηροτήτων</a:t>
            </a:r>
            <a:endParaRPr lang="el-GR" sz="2700" dirty="0">
              <a:latin typeface="Book Antiqua" panose="02040602050305030304" pitchFamily="18" charset="0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="" xmlns:a16="http://schemas.microsoft.com/office/drawing/2014/main" id="{AF1D61FF-112F-43F9-040E-CB3486E4005B}"/>
              </a:ext>
            </a:extLst>
          </p:cNvPr>
          <p:cNvSpPr txBox="1">
            <a:spLocks/>
          </p:cNvSpPr>
          <p:nvPr/>
        </p:nvSpPr>
        <p:spPr>
          <a:xfrm>
            <a:off x="701039" y="3635225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3200" dirty="0"/>
          </a:p>
        </p:txBody>
      </p:sp>
      <p:sp>
        <p:nvSpPr>
          <p:cNvPr id="7" name="11 - Ορθογώνιο">
            <a:extLst>
              <a:ext uri="{FF2B5EF4-FFF2-40B4-BE49-F238E27FC236}">
                <a16:creationId xmlns="" xmlns:a16="http://schemas.microsoft.com/office/drawing/2014/main" id="{7CD3FAE8-E985-4F69-7D74-91B6A48CEBB9}"/>
              </a:ext>
            </a:extLst>
          </p:cNvPr>
          <p:cNvSpPr/>
          <p:nvPr/>
        </p:nvSpPr>
        <p:spPr>
          <a:xfrm>
            <a:off x="0" y="6202393"/>
            <a:ext cx="8160589" cy="655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Kakkos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SK,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Christeas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N, Lampropoulos G,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Papadoulas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S, Makri R,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Zampakis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P,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Siablis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D, Tsolakis IA. Endovascular management of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aortoenteric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 fistulas with aortic cuff extenders: report of two cases. Int </a:t>
            </a:r>
            <a:r>
              <a:rPr lang="en-GB" sz="1400" dirty="0" err="1">
                <a:solidFill>
                  <a:srgbClr val="212121"/>
                </a:solidFill>
                <a:latin typeface="BlinkMacSystemFont"/>
              </a:rPr>
              <a:t>Angiol</a:t>
            </a:r>
            <a:r>
              <a:rPr lang="en-GB" sz="1400" dirty="0">
                <a:solidFill>
                  <a:srgbClr val="212121"/>
                </a:solidFill>
                <a:latin typeface="BlinkMacSystemFont"/>
              </a:rPr>
              <a:t>. 2011 Jun;30(3):290-4. </a:t>
            </a:r>
            <a:endParaRPr lang="el-GR" sz="1400" dirty="0">
              <a:solidFill>
                <a:schemeClr val="tx1"/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548050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2262</Words>
  <Application>Microsoft Office PowerPoint</Application>
  <PresentationFormat>Προσαρμογή</PresentationFormat>
  <Paragraphs>211</Paragraphs>
  <Slides>27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1_Θέμα του Office</vt:lpstr>
      <vt:lpstr>ΑΟΡΤΟΕΝΤΕΡΙΚΗ ΕΠΙΚΟΙΝΩΝΙΑ Είναι πράγματι η ενδαγγειακή αποκατάσταση η ενδεδειγμένη μέθοδος θεραπείας; Νεότερα δεδομένα</vt:lpstr>
      <vt:lpstr>Δευτεροπαθής αορτοεντερική επικοινωνία</vt:lpstr>
      <vt:lpstr>Διαφάνεια 3</vt:lpstr>
      <vt:lpstr>Στόχοι Θεραπείας</vt:lpstr>
      <vt:lpstr>Επιλογή της θεραπείας</vt:lpstr>
      <vt:lpstr>Αντιμετώπιση</vt:lpstr>
      <vt:lpstr>Ενδαγγειακή θεραπεία της AEF</vt:lpstr>
      <vt:lpstr>Διαφάνεια 8</vt:lpstr>
      <vt:lpstr>Διαφάνεια 9</vt:lpstr>
      <vt:lpstr>Ενδαγγειακή θεραπεία της AEF </vt:lpstr>
      <vt:lpstr>Ενδαγγειακή θεραπεία της AEF </vt:lpstr>
      <vt:lpstr>Αντιμετώπιση SAEF</vt:lpstr>
      <vt:lpstr>Αντιμετώπιση SAEF</vt:lpstr>
      <vt:lpstr>Αντιμετώπιση SAEF</vt:lpstr>
      <vt:lpstr>Αντιμετώπιση AEF μετά EVAR</vt:lpstr>
      <vt:lpstr>Ενδοσκοπική θεραπεία</vt:lpstr>
      <vt:lpstr>Θεραπεία</vt:lpstr>
      <vt:lpstr>Ριζική θεραπεία – αφαίρεση μοσχεύματος</vt:lpstr>
      <vt:lpstr>EVAR ως bridging για ριζική θεραπεία</vt:lpstr>
      <vt:lpstr>EVAR + Επιδιόρθωση του εντέρου χωρίς αφαίρεση του μοσχεύματος</vt:lpstr>
      <vt:lpstr>EVAR + Επιδιόρθωση του εντέρου χωρίς αφαίρεση του μοσχεύματος</vt:lpstr>
      <vt:lpstr>EVAR ως μόνη θεραπεία</vt:lpstr>
      <vt:lpstr>Παρηγορητική θεραπεία</vt:lpstr>
      <vt:lpstr>ς</vt:lpstr>
      <vt:lpstr>Αντιβιοτική αγωγή</vt:lpstr>
      <vt:lpstr>Συμπέρασμα</vt:lpstr>
      <vt:lpstr>Ευχαριστώ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ΑΟΡΤΟΕΝΤΕΡΙΚΗ ΕΠΙΚΟΙΝΩΝΙΑ Είναι πράγματι η ενδαγγειακή αποκατάσταση η ενδεδειγμένη μέθοδος θεραπείας; Νεότερα δεδομένα</dc:title>
  <dc:creator>ΣΤΑΘΟΠΟΥΛΟΥ ΜΕΛΙΝΑ</dc:creator>
  <cp:lastModifiedBy>spapad</cp:lastModifiedBy>
  <cp:revision>374</cp:revision>
  <dcterms:created xsi:type="dcterms:W3CDTF">2025-04-19T21:15:35Z</dcterms:created>
  <dcterms:modified xsi:type="dcterms:W3CDTF">2025-06-27T11:20:57Z</dcterms:modified>
</cp:coreProperties>
</file>