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3"/>
  </p:notesMasterIdLst>
  <p:sldIdLst>
    <p:sldId id="261" r:id="rId2"/>
    <p:sldId id="450" r:id="rId3"/>
    <p:sldId id="479" r:id="rId4"/>
    <p:sldId id="613" r:id="rId5"/>
    <p:sldId id="456" r:id="rId6"/>
    <p:sldId id="451" r:id="rId7"/>
    <p:sldId id="454" r:id="rId8"/>
    <p:sldId id="474" r:id="rId9"/>
    <p:sldId id="615" r:id="rId10"/>
    <p:sldId id="475" r:id="rId11"/>
    <p:sldId id="455" r:id="rId12"/>
    <p:sldId id="460" r:id="rId13"/>
    <p:sldId id="458" r:id="rId14"/>
    <p:sldId id="476" r:id="rId15"/>
    <p:sldId id="478" r:id="rId16"/>
    <p:sldId id="480" r:id="rId17"/>
    <p:sldId id="457" r:id="rId18"/>
    <p:sldId id="459" r:id="rId19"/>
    <p:sldId id="461" r:id="rId20"/>
    <p:sldId id="463" r:id="rId21"/>
    <p:sldId id="297" r:id="rId22"/>
    <p:sldId id="462" r:id="rId23"/>
    <p:sldId id="466" r:id="rId24"/>
    <p:sldId id="464" r:id="rId25"/>
    <p:sldId id="465" r:id="rId26"/>
    <p:sldId id="452" r:id="rId27"/>
    <p:sldId id="453" r:id="rId28"/>
    <p:sldId id="468" r:id="rId29"/>
    <p:sldId id="471" r:id="rId30"/>
    <p:sldId id="614" r:id="rId31"/>
    <p:sldId id="467" r:id="rId32"/>
    <p:sldId id="472" r:id="rId33"/>
    <p:sldId id="619" r:id="rId34"/>
    <p:sldId id="620" r:id="rId35"/>
    <p:sldId id="617" r:id="rId36"/>
    <p:sldId id="623" r:id="rId37"/>
    <p:sldId id="626" r:id="rId38"/>
    <p:sldId id="627" r:id="rId39"/>
    <p:sldId id="473" r:id="rId40"/>
    <p:sldId id="628" r:id="rId41"/>
    <p:sldId id="358" r:id="rId42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6F8"/>
    <a:srgbClr val="FEF4E2"/>
    <a:srgbClr val="FDF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95097" autoAdjust="0"/>
  </p:normalViewPr>
  <p:slideViewPr>
    <p:cSldViewPr>
      <p:cViewPr varScale="1">
        <p:scale>
          <a:sx n="109" d="100"/>
          <a:sy n="109" d="100"/>
        </p:scale>
        <p:origin x="125" y="101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3A354-8499-4283-8480-083AA9EDD673}" type="datetimeFigureOut">
              <a:rPr lang="el-GR" smtClean="0"/>
              <a:pPr/>
              <a:t>18/4/2024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90C6E-BF7F-42C0-A5CA-B2F0DBE407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41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0C6E-BF7F-42C0-A5CA-B2F0DBE40763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1" cy="1102519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18/4/2024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18/4/2024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799" cy="4388644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18/4/2024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18/4/2024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2" y="2180037"/>
            <a:ext cx="7772401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18/4/2024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18/4/2024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18/4/2024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18/4/2024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18/4/2024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5" y="204791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2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18/4/2024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18/4/2024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E5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18/4/2024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7884368" y="4869657"/>
            <a:ext cx="12596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9 - Ορθογώνιο"/>
          <p:cNvSpPr/>
          <p:nvPr userDrawn="1"/>
        </p:nvSpPr>
        <p:spPr>
          <a:xfrm>
            <a:off x="1" y="4731990"/>
            <a:ext cx="9144000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 userDrawn="1"/>
        </p:nvSpPr>
        <p:spPr>
          <a:xfrm>
            <a:off x="7308305" y="471145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00"/>
              </a:lnSpc>
              <a:defRPr/>
            </a:pPr>
            <a:r>
              <a:rPr lang="en-US" sz="900" b="1" dirty="0">
                <a:solidFill>
                  <a:srgbClr val="4BACC6">
                    <a:lumMod val="75000"/>
                  </a:srgbClr>
                </a:solidFill>
                <a:latin typeface="Perpetua" pitchFamily="18" charset="0"/>
              </a:rPr>
              <a:t>Department of  Vascular Surgery</a:t>
            </a:r>
          </a:p>
          <a:p>
            <a:pPr>
              <a:lnSpc>
                <a:spcPts val="700"/>
              </a:lnSpc>
            </a:pPr>
            <a:r>
              <a:rPr lang="en-US" sz="900" b="1" dirty="0">
                <a:solidFill>
                  <a:srgbClr val="4BACC6">
                    <a:lumMod val="75000"/>
                  </a:srgbClr>
                </a:solidFill>
                <a:latin typeface="Perpetua" pitchFamily="18" charset="0"/>
              </a:rPr>
              <a:t>University of  </a:t>
            </a:r>
            <a:r>
              <a:rPr lang="en-US" sz="900" b="1" dirty="0" err="1">
                <a:solidFill>
                  <a:srgbClr val="4BACC6">
                    <a:lumMod val="75000"/>
                  </a:srgbClr>
                </a:solidFill>
                <a:latin typeface="Perpetua" pitchFamily="18" charset="0"/>
              </a:rPr>
              <a:t>Patras</a:t>
            </a:r>
            <a:r>
              <a:rPr lang="en-US" sz="900" b="1" dirty="0">
                <a:solidFill>
                  <a:srgbClr val="4BACC6">
                    <a:lumMod val="75000"/>
                  </a:srgbClr>
                </a:solidFill>
                <a:latin typeface="Perpetua" pitchFamily="18" charset="0"/>
              </a:rPr>
              <a:t>, Greece</a:t>
            </a:r>
            <a:endParaRPr lang="el-GR" sz="900" b="1" dirty="0">
              <a:solidFill>
                <a:srgbClr val="4BACC6">
                  <a:lumMod val="75000"/>
                </a:srgbClr>
              </a:solidFill>
              <a:latin typeface="Garamond" pitchFamily="18" charset="0"/>
            </a:endParaRPr>
          </a:p>
        </p:txBody>
      </p:sp>
      <p:sp>
        <p:nvSpPr>
          <p:cNvPr id="56322" name="AutoShape 2" descr="Σχετική εικόνα"/>
          <p:cNvSpPr>
            <a:spLocks noChangeAspect="1" noChangeArrowheads="1"/>
          </p:cNvSpPr>
          <p:nvPr userDrawn="1"/>
        </p:nvSpPr>
        <p:spPr bwMode="auto">
          <a:xfrm>
            <a:off x="155576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6324" name="AutoShape 4" descr="Σχετική εικόνα"/>
          <p:cNvSpPr>
            <a:spLocks noChangeAspect="1" noChangeArrowheads="1"/>
          </p:cNvSpPr>
          <p:nvPr userDrawn="1"/>
        </p:nvSpPr>
        <p:spPr bwMode="auto">
          <a:xfrm>
            <a:off x="155576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pic>
        <p:nvPicPr>
          <p:cNvPr id="56326" name="Picture 6" descr="https://www.upatras.gr/sites/www.upatras.gr/files/up_2017_logo_en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6177" y="4731990"/>
            <a:ext cx="1133890" cy="41151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Πανεπιστήμιο Πατρών University of Patras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414" name="AutoShape 6" descr="University of Patras : Rankings, Fees &amp; Courses Details | Top Univers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416" name="AutoShape 8" descr="University of Patras : Rankings, Fees &amp; Courses Details | Top Univers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418" name="AutoShape 10" descr="Study in Greece - University of Pat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Θέση κειμένου">
            <a:extLst>
              <a:ext uri="{FF2B5EF4-FFF2-40B4-BE49-F238E27FC236}">
                <a16:creationId xmlns:a16="http://schemas.microsoft.com/office/drawing/2014/main" id="{6F72C294-1046-48BC-A1D8-5DB571338BE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5536" y="3003798"/>
            <a:ext cx="8352928" cy="1728192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10000"/>
          </a:bodyPr>
          <a:lstStyle/>
          <a:p>
            <a:pPr marL="342900" lvl="0" indent="-342900">
              <a:defRPr/>
            </a:pPr>
            <a:r>
              <a:rPr lang="el-GR" sz="3000" b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ΠΑΠΑΔΟΥΛΑΣ ΣΠΥΡΙΔΩΝ</a:t>
            </a:r>
          </a:p>
          <a:p>
            <a:pPr marL="342900" lvl="0" indent="-342900">
              <a:defRPr/>
            </a:pPr>
            <a:endParaRPr lang="el-GR" sz="2200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  <a:p>
            <a:pPr marL="342900" lvl="0" indent="-342900">
              <a:defRPr/>
            </a:pPr>
            <a:r>
              <a:rPr lang="el-GR" sz="1900" b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ΑΓΓΕΙΟΧΕΙΡΟΥΡΓΟΣ, ΔΙΕΥΘΥΝΤΗΣ ΕΣΥ </a:t>
            </a:r>
            <a:endParaRPr lang="en-US" sz="1900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  <a:p>
            <a:pPr marL="342900" lvl="0" indent="-342900">
              <a:defRPr/>
            </a:pPr>
            <a:r>
              <a:rPr lang="el-GR" sz="1900" b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ΠΑΝΕΠΙΣΤΗΜΙΑΚΟ ΝΟΣΟΚΟΜΕΙΟ ΠΑΤΡΩΝ</a:t>
            </a:r>
          </a:p>
          <a:p>
            <a:pPr marL="342900" lvl="0" indent="-342900">
              <a:defRPr/>
            </a:pPr>
            <a:r>
              <a:rPr lang="el-GR" sz="1900" b="1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ΑΠΡΙΛΙΟΣ, 2024</a:t>
            </a:r>
            <a:endParaRPr lang="el-GR" sz="1900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Book Antiqua" pitchFamily="18" charset="0"/>
            </a:endParaRPr>
          </a:p>
        </p:txBody>
      </p:sp>
      <p:cxnSp>
        <p:nvCxnSpPr>
          <p:cNvPr id="14" name="13 - Ευθεία γραμμή σύνδεσης"/>
          <p:cNvCxnSpPr>
            <a:cxnSpLocks/>
          </p:cNvCxnSpPr>
          <p:nvPr/>
        </p:nvCxnSpPr>
        <p:spPr>
          <a:xfrm>
            <a:off x="2267744" y="3507854"/>
            <a:ext cx="46805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Τίτλος 7">
            <a:extLst>
              <a:ext uri="{FF2B5EF4-FFF2-40B4-BE49-F238E27FC236}">
                <a16:creationId xmlns:a16="http://schemas.microsoft.com/office/drawing/2014/main" id="{1E2A2E2D-781E-3AB6-4A45-33B07665A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1" cy="1189952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C00000"/>
                </a:solidFill>
                <a:latin typeface="Book Antiqua" panose="02040602050305030304" pitchFamily="18" charset="0"/>
              </a:rPr>
              <a:t>Φλεβική ανεπάρκεια: </a:t>
            </a:r>
            <a:br>
              <a:rPr lang="el-GR" sz="3600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el-GR" sz="3600" dirty="0">
                <a:solidFill>
                  <a:srgbClr val="C00000"/>
                </a:solidFill>
                <a:latin typeface="Book Antiqua" panose="02040602050305030304" pitchFamily="18" charset="0"/>
              </a:rPr>
              <a:t>Κλινική προσέγγιση</a:t>
            </a:r>
            <a:endParaRPr lang="en-US" sz="36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Εικόνα 2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F35910DD-43DD-29BD-367D-5D0092AA6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08" y="7937"/>
            <a:ext cx="5385792" cy="14872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6E3CF3-738B-A20A-1043-8265ADCE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Ανατομία</a:t>
            </a:r>
            <a:endParaRPr lang="en-US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1028" descr="D:\Hallett\images\41FF7.jpg">
            <a:extLst>
              <a:ext uri="{FF2B5EF4-FFF2-40B4-BE49-F238E27FC236}">
                <a16:creationId xmlns:a16="http://schemas.microsoft.com/office/drawing/2014/main" id="{160EDEE8-DA82-BECE-4772-24D51ABC21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40" y="1200150"/>
            <a:ext cx="359532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52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779A0E-4724-B6CB-6332-BCE3C086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, αριθμός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ED948184-AE6A-DE63-9541-77A17152C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5" y="0"/>
            <a:ext cx="7884430" cy="4715198"/>
          </a:xfrm>
        </p:spPr>
      </p:pic>
    </p:spTree>
    <p:extLst>
      <p:ext uri="{BB962C8B-B14F-4D97-AF65-F5344CB8AC3E}">
        <p14:creationId xmlns:p14="http://schemas.microsoft.com/office/powerpoint/2010/main" val="270718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5106AE-9448-C0FB-FADB-F488A585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Φλεβικές βαλβίδες</a:t>
            </a:r>
            <a:endParaRPr lang="en-US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054192-6DC8-EB78-D955-30A70E603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b="0" i="0" u="none" strike="noStrike" baseline="0" dirty="0">
                <a:latin typeface="Book Antiqua" panose="02040602050305030304" pitchFamily="18" charset="0"/>
              </a:rPr>
              <a:t>Παλιότερα, υπήρχε η πεποίθηση ότι τα </a:t>
            </a:r>
            <a:r>
              <a:rPr lang="el-GR" sz="1800" b="0" i="0" u="none" strike="noStrike" baseline="0" dirty="0" err="1">
                <a:latin typeface="Book Antiqua" panose="02040602050305030304" pitchFamily="18" charset="0"/>
              </a:rPr>
              <a:t>φλεβίδια</a:t>
            </a:r>
            <a:r>
              <a:rPr lang="el-GR" sz="1800" b="0" i="0" u="none" strike="noStrike" baseline="0" dirty="0">
                <a:latin typeface="Book Antiqua" panose="02040602050305030304" pitchFamily="18" charset="0"/>
              </a:rPr>
              <a:t> με διάμετρο &lt; </a:t>
            </a:r>
            <a:r>
              <a:rPr lang="en-US" sz="1800" dirty="0">
                <a:latin typeface="Book Antiqua" panose="02040602050305030304" pitchFamily="18" charset="0"/>
              </a:rPr>
              <a:t>2mm</a:t>
            </a:r>
            <a:r>
              <a:rPr lang="el-GR" sz="1800" b="0" i="0" u="none" strike="noStrike" baseline="0" dirty="0">
                <a:latin typeface="Book Antiqua" panose="02040602050305030304" pitchFamily="18" charset="0"/>
              </a:rPr>
              <a:t> δεν είχαν βαλβίδες. </a:t>
            </a:r>
          </a:p>
          <a:p>
            <a:r>
              <a:rPr lang="el-GR" sz="1800" b="0" i="0" u="none" strike="noStrike" baseline="0" dirty="0">
                <a:latin typeface="Book Antiqua" panose="02040602050305030304" pitchFamily="18" charset="0"/>
              </a:rPr>
              <a:t>Όμως, μελέτες των </a:t>
            </a:r>
            <a:r>
              <a:rPr lang="el-GR" sz="1800" b="0" i="0" u="none" strike="noStrike" baseline="0" dirty="0" err="1">
                <a:latin typeface="Book Antiqua" panose="02040602050305030304" pitchFamily="18" charset="0"/>
              </a:rPr>
              <a:t>φλεβιδίων</a:t>
            </a:r>
            <a:r>
              <a:rPr lang="el-GR" sz="1800" b="0" i="0" u="none" strike="noStrike" baseline="0" dirty="0">
                <a:latin typeface="Book Antiqua" panose="02040602050305030304" pitchFamily="18" charset="0"/>
              </a:rPr>
              <a:t> στο δέρμα των κάτω άκρων έδειξαν ότι υπάρχουν βαλβίδες, στα </a:t>
            </a:r>
            <a:r>
              <a:rPr lang="el-GR" sz="1800" b="0" i="0" u="none" strike="noStrike" baseline="0" dirty="0" err="1">
                <a:latin typeface="Book Antiqua" panose="02040602050305030304" pitchFamily="18" charset="0"/>
              </a:rPr>
              <a:t>φλεβίδια</a:t>
            </a:r>
            <a:r>
              <a:rPr lang="el-GR" sz="1800" b="0" i="0" u="none" strike="noStrike" baseline="0" dirty="0">
                <a:latin typeface="Book Antiqua" panose="02040602050305030304" pitchFamily="18" charset="0"/>
              </a:rPr>
              <a:t> με διάμετρο 1</a:t>
            </a:r>
            <a:r>
              <a:rPr lang="en-US" sz="1800" dirty="0">
                <a:latin typeface="Book Antiqua" panose="02040602050305030304" pitchFamily="18" charset="0"/>
              </a:rPr>
              <a:t>00 </a:t>
            </a:r>
            <a:r>
              <a:rPr lang="el-GR" sz="1800" dirty="0">
                <a:latin typeface="Book Antiqua" panose="02040602050305030304" pitchFamily="18" charset="0"/>
              </a:rPr>
              <a:t>μ</a:t>
            </a:r>
            <a:r>
              <a:rPr lang="en-US" sz="1800" dirty="0">
                <a:latin typeface="Book Antiqua" panose="02040602050305030304" pitchFamily="18" charset="0"/>
              </a:rPr>
              <a:t>m</a:t>
            </a:r>
            <a:r>
              <a:rPr lang="el-GR" sz="1800" dirty="0">
                <a:latin typeface="Book Antiqua" panose="02040602050305030304" pitchFamily="18" charset="0"/>
              </a:rPr>
              <a:t> -</a:t>
            </a:r>
            <a:r>
              <a:rPr lang="en-US" sz="1800" dirty="0">
                <a:latin typeface="Book Antiqua" panose="02040602050305030304" pitchFamily="18" charset="0"/>
              </a:rPr>
              <a:t> 2</a:t>
            </a:r>
            <a:r>
              <a:rPr lang="el-GR" sz="1800" dirty="0">
                <a:latin typeface="Book Antiqua" panose="02040602050305030304" pitchFamily="18" charset="0"/>
              </a:rPr>
              <a:t> </a:t>
            </a:r>
            <a:r>
              <a:rPr lang="en-US" sz="1800" dirty="0">
                <a:latin typeface="Book Antiqua" panose="02040602050305030304" pitchFamily="18" charset="0"/>
              </a:rPr>
              <a:t>mm</a:t>
            </a:r>
            <a:r>
              <a:rPr lang="el-GR" sz="1800" dirty="0">
                <a:latin typeface="Book Antiqua" panose="02040602050305030304" pitchFamily="18" charset="0"/>
              </a:rPr>
              <a:t>, </a:t>
            </a:r>
            <a:r>
              <a:rPr lang="el-GR" sz="1800" b="0" i="0" u="none" strike="noStrike" baseline="0" dirty="0">
                <a:latin typeface="Book Antiqua" panose="02040602050305030304" pitchFamily="18" charset="0"/>
              </a:rPr>
              <a:t>οι οποίες μπορεί να είναι και ανεπαρκείς. 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4" name="Picture 6" descr="http://www.carolinavascular.com/CVSD%20Veins/images/valve_good.gif">
            <a:extLst>
              <a:ext uri="{FF2B5EF4-FFF2-40B4-BE49-F238E27FC236}">
                <a16:creationId xmlns:a16="http://schemas.microsoft.com/office/drawing/2014/main" id="{DBDF5AC1-C445-8DCC-F999-0FCB11FA0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44172"/>
            <a:ext cx="1800200" cy="195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986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01E12D-9439-9DC2-9E49-47155F627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Παράγοντες κινδύνου</a:t>
            </a:r>
            <a:endParaRPr lang="en-US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4FB7AA-A0AE-1A24-81B2-ABC2F4424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1800" b="0" i="0" u="none" strike="noStrike" baseline="0" dirty="0">
                <a:latin typeface="Book Antiqua" panose="02040602050305030304" pitchFamily="18" charset="0"/>
              </a:rPr>
              <a:t>Γυναικείο φύλο</a:t>
            </a:r>
          </a:p>
          <a:p>
            <a:pPr algn="l"/>
            <a:r>
              <a:rPr lang="el-GR" sz="1800" b="0" i="0" u="none" strike="noStrike" baseline="0" dirty="0">
                <a:latin typeface="Book Antiqua" panose="02040602050305030304" pitchFamily="18" charset="0"/>
              </a:rPr>
              <a:t>Ηλικία</a:t>
            </a:r>
            <a:r>
              <a:rPr lang="en-US" sz="1800" b="0" i="0" u="none" strike="noStrike" baseline="0" dirty="0">
                <a:latin typeface="Book Antiqua" panose="02040602050305030304" pitchFamily="18" charset="0"/>
              </a:rPr>
              <a:t> </a:t>
            </a:r>
            <a:endParaRPr lang="el-GR" sz="1800" b="0" i="0" u="none" strike="noStrike" baseline="0" dirty="0">
              <a:latin typeface="Book Antiqua" panose="02040602050305030304" pitchFamily="18" charset="0"/>
            </a:endParaRPr>
          </a:p>
          <a:p>
            <a:pPr algn="l"/>
            <a:r>
              <a:rPr lang="el-GR" sz="1800" b="0" i="0" u="none" strike="noStrike" baseline="0" dirty="0">
                <a:latin typeface="Book Antiqua" panose="02040602050305030304" pitchFamily="18" charset="0"/>
              </a:rPr>
              <a:t>Παχυσαρκία</a:t>
            </a:r>
            <a:r>
              <a:rPr lang="en-US" sz="1800" b="0" i="0" u="none" strike="noStrike" baseline="0" dirty="0">
                <a:latin typeface="Book Antiqua" panose="02040602050305030304" pitchFamily="18" charset="0"/>
              </a:rPr>
              <a:t> </a:t>
            </a:r>
            <a:endParaRPr lang="el-GR" sz="1800" b="0" i="0" u="none" strike="noStrike" baseline="0" dirty="0">
              <a:latin typeface="Book Antiqua" panose="02040602050305030304" pitchFamily="18" charset="0"/>
            </a:endParaRPr>
          </a:p>
          <a:p>
            <a:pPr algn="l"/>
            <a:r>
              <a:rPr lang="el-GR" sz="1800" b="0" i="0" u="none" strike="noStrike" baseline="0" dirty="0">
                <a:latin typeface="Book Antiqua" panose="02040602050305030304" pitchFamily="18" charset="0"/>
              </a:rPr>
              <a:t>Παρατεταμένη ορθοστασία</a:t>
            </a:r>
            <a:r>
              <a:rPr lang="en-US" sz="1800" b="0" i="0" u="none" strike="noStrike" baseline="0" dirty="0">
                <a:latin typeface="Book Antiqua" panose="02040602050305030304" pitchFamily="18" charset="0"/>
              </a:rPr>
              <a:t> </a:t>
            </a:r>
            <a:endParaRPr lang="el-GR" sz="1800" b="0" i="0" u="none" strike="noStrike" baseline="0" dirty="0">
              <a:latin typeface="Book Antiqua" panose="02040602050305030304" pitchFamily="18" charset="0"/>
            </a:endParaRPr>
          </a:p>
          <a:p>
            <a:pPr algn="l"/>
            <a:r>
              <a:rPr lang="el-GR" sz="1800" b="0" i="0" u="none" strike="noStrike" baseline="0" dirty="0">
                <a:latin typeface="Book Antiqua" panose="02040602050305030304" pitchFamily="18" charset="0"/>
              </a:rPr>
              <a:t>Οικογενειακό ιστορικό</a:t>
            </a:r>
            <a:endParaRPr lang="en-US" sz="1800" b="0" i="0" u="none" strike="noStrike" baseline="0" dirty="0">
              <a:latin typeface="Book Antiqua" panose="02040602050305030304" pitchFamily="18" charset="0"/>
            </a:endParaRPr>
          </a:p>
          <a:p>
            <a:pPr algn="l"/>
            <a:r>
              <a:rPr lang="el-GR" sz="1800" b="0" i="0" u="none" strike="noStrike" baseline="0" dirty="0">
                <a:latin typeface="Book Antiqua" panose="02040602050305030304" pitchFamily="18" charset="0"/>
              </a:rPr>
              <a:t>Πολυτεκνία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5" name="Εικόνα 4" descr="Εικόνα που περιέχει άτομο, φλέβα, σάρκα, άκρο&#10;&#10;Περιγραφή που δημιουργήθηκε αυτόματα">
            <a:extLst>
              <a:ext uri="{FF2B5EF4-FFF2-40B4-BE49-F238E27FC236}">
                <a16:creationId xmlns:a16="http://schemas.microsoft.com/office/drawing/2014/main" id="{DA57D02B-0103-7244-C6D2-3868FFD90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00152"/>
            <a:ext cx="3433299" cy="353139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7484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397566-305E-6490-16AF-A9A74E6D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Φυσιολογία</a:t>
            </a:r>
            <a:endParaRPr lang="en-US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C71B82-AFC9-16A3-7066-9FC32AF39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l-GR" dirty="0">
                <a:latin typeface="Book Antiqua" panose="02040602050305030304" pitchFamily="18" charset="0"/>
              </a:rPr>
              <a:t>Αύξηση φλεβικής επιστροφής</a:t>
            </a:r>
          </a:p>
          <a:p>
            <a:pPr lvl="1">
              <a:defRPr/>
            </a:pPr>
            <a:r>
              <a:rPr lang="el-GR" dirty="0">
                <a:latin typeface="Book Antiqua" panose="02040602050305030304" pitchFamily="18" charset="0"/>
              </a:rPr>
              <a:t>Καρδιακή αντλία</a:t>
            </a:r>
          </a:p>
          <a:p>
            <a:pPr lvl="1">
              <a:defRPr/>
            </a:pPr>
            <a:r>
              <a:rPr lang="el-GR" dirty="0">
                <a:latin typeface="Book Antiqua" panose="02040602050305030304" pitchFamily="18" charset="0"/>
              </a:rPr>
              <a:t>Αναπνοή</a:t>
            </a:r>
          </a:p>
          <a:p>
            <a:pPr lvl="1">
              <a:defRPr/>
            </a:pPr>
            <a:r>
              <a:rPr lang="el-GR" dirty="0">
                <a:latin typeface="Book Antiqua" panose="02040602050305030304" pitchFamily="18" charset="0"/>
              </a:rPr>
              <a:t>Αρτηριακό σφυγμικό κύμα</a:t>
            </a:r>
          </a:p>
          <a:p>
            <a:pPr lvl="1">
              <a:defRPr/>
            </a:pPr>
            <a:r>
              <a:rPr lang="el-GR" dirty="0">
                <a:latin typeface="Book Antiqua" panose="02040602050305030304" pitchFamily="18" charset="0"/>
              </a:rPr>
              <a:t>Μυϊκή αντλία της γαστροκνημίας</a:t>
            </a:r>
          </a:p>
          <a:p>
            <a:pPr>
              <a:defRPr/>
            </a:pPr>
            <a:r>
              <a:rPr lang="el-GR" dirty="0">
                <a:latin typeface="Book Antiqua" panose="02040602050305030304" pitchFamily="18" charset="0"/>
              </a:rPr>
              <a:t>Μείωση φλεβικής επιστροφής</a:t>
            </a:r>
          </a:p>
          <a:p>
            <a:pPr lvl="1">
              <a:defRPr/>
            </a:pPr>
            <a:r>
              <a:rPr lang="el-GR" dirty="0">
                <a:latin typeface="Book Antiqua" panose="02040602050305030304" pitchFamily="18" charset="0"/>
              </a:rPr>
              <a:t>Ορθοστασία</a:t>
            </a:r>
          </a:p>
          <a:p>
            <a:pPr lvl="1">
              <a:defRPr/>
            </a:pPr>
            <a:r>
              <a:rPr lang="el-GR" dirty="0">
                <a:latin typeface="Book Antiqua" panose="02040602050305030304" pitchFamily="18" charset="0"/>
              </a:rPr>
              <a:t>Παχυσαρκία</a:t>
            </a:r>
          </a:p>
          <a:p>
            <a:pPr lvl="1">
              <a:defRPr/>
            </a:pPr>
            <a:r>
              <a:rPr lang="el-GR" dirty="0">
                <a:latin typeface="Book Antiqua" panose="02040602050305030304" pitchFamily="18" charset="0"/>
              </a:rPr>
              <a:t>Καρδιακή ανεπάρκεια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07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901289-A27A-6146-F5A7-0428E074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Φυσιολογία</a:t>
            </a:r>
            <a:endParaRPr lang="en-US" dirty="0"/>
          </a:p>
        </p:txBody>
      </p:sp>
      <p:pic>
        <p:nvPicPr>
          <p:cNvPr id="4" name="Picture 2052" descr="D:\Hallett\images\39FF3.jpg">
            <a:extLst>
              <a:ext uri="{FF2B5EF4-FFF2-40B4-BE49-F238E27FC236}">
                <a16:creationId xmlns:a16="http://schemas.microsoft.com/office/drawing/2014/main" id="{E9CA5132-D00D-8C27-070A-1248519ECC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43" y="1200150"/>
            <a:ext cx="41483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979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018926-77C0-B855-C7D9-1391BEB79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Φλεβική παλινδρόμηση</a:t>
            </a:r>
            <a:endParaRPr lang="en-US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1026" descr="C:\Documents and Settings\dfry\My Documents\My Pictures\varicose veins\vv008.jpg">
            <a:extLst>
              <a:ext uri="{FF2B5EF4-FFF2-40B4-BE49-F238E27FC236}">
                <a16:creationId xmlns:a16="http://schemas.microsoft.com/office/drawing/2014/main" id="{C6EF11C3-C02C-7B70-16FB-4AD7DB3B2A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56" y="1131590"/>
            <a:ext cx="4547045" cy="357189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749C28-2E73-0DBF-EF5A-1E84E783BC97}"/>
              </a:ext>
            </a:extLst>
          </p:cNvPr>
          <p:cNvSpPr txBox="1"/>
          <p:nvPr/>
        </p:nvSpPr>
        <p:spPr>
          <a:xfrm>
            <a:off x="539552" y="1635646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Περιφερική </a:t>
            </a:r>
            <a:r>
              <a:rPr lang="el-GR" sz="2800" dirty="0" err="1"/>
              <a:t>αιμολίμναση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5D02B3-48FA-FDB6-2732-9C37B14A3790}"/>
              </a:ext>
            </a:extLst>
          </p:cNvPr>
          <p:cNvSpPr txBox="1"/>
          <p:nvPr/>
        </p:nvSpPr>
        <p:spPr>
          <a:xfrm>
            <a:off x="683568" y="318643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Φλεβική υπέρταση</a:t>
            </a:r>
            <a:endParaRPr lang="en-US" sz="2800" dirty="0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010F22AD-818C-8629-7266-F28362CB95BD}"/>
              </a:ext>
            </a:extLst>
          </p:cNvPr>
          <p:cNvSpPr/>
          <p:nvPr/>
        </p:nvSpPr>
        <p:spPr>
          <a:xfrm rot="7908219">
            <a:off x="2464653" y="1304742"/>
            <a:ext cx="792088" cy="2123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62D90793-FCAA-226F-C602-B0873F1B03AE}"/>
              </a:ext>
            </a:extLst>
          </p:cNvPr>
          <p:cNvSpPr/>
          <p:nvPr/>
        </p:nvSpPr>
        <p:spPr>
          <a:xfrm rot="7908219">
            <a:off x="2287689" y="2987715"/>
            <a:ext cx="792088" cy="2123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12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3ABF13-5450-4B78-3445-E6CB5F5D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Επιδημιολογικά στοιχεία</a:t>
            </a:r>
            <a:endParaRPr lang="en-US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38EC5E-129A-CA3B-BB78-C103236A6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1800" b="0" i="0" u="none" strike="noStrike" baseline="0" dirty="0">
                <a:latin typeface="Book Antiqua" panose="02040602050305030304" pitchFamily="18" charset="0"/>
              </a:rPr>
              <a:t>C0s: 9%, </a:t>
            </a:r>
          </a:p>
          <a:p>
            <a:pPr algn="l"/>
            <a:r>
              <a:rPr lang="en-US" sz="1800" b="0" i="0" u="none" strike="noStrike" baseline="0" dirty="0">
                <a:latin typeface="Book Antiqua" panose="02040602050305030304" pitchFamily="18" charset="0"/>
              </a:rPr>
              <a:t>C1: </a:t>
            </a:r>
            <a:r>
              <a:rPr lang="en-US" sz="1800" b="0" i="0" u="none" strike="noStrike" baseline="0" dirty="0">
                <a:solidFill>
                  <a:srgbClr val="00B050"/>
                </a:solidFill>
                <a:latin typeface="Book Antiqua" panose="02040602050305030304" pitchFamily="18" charset="0"/>
              </a:rPr>
              <a:t>26%</a:t>
            </a:r>
            <a:r>
              <a:rPr lang="en-US" sz="1800" b="0" i="0" u="none" strike="noStrike" baseline="0" dirty="0">
                <a:latin typeface="Book Antiqua" panose="02040602050305030304" pitchFamily="18" charset="0"/>
              </a:rPr>
              <a:t>, </a:t>
            </a:r>
          </a:p>
          <a:p>
            <a:pPr algn="l"/>
            <a:r>
              <a:rPr lang="en-US" sz="1800" b="0" i="0" u="none" strike="noStrike" baseline="0" dirty="0">
                <a:latin typeface="Book Antiqua" panose="02040602050305030304" pitchFamily="18" charset="0"/>
              </a:rPr>
              <a:t>C2: </a:t>
            </a:r>
            <a:r>
              <a:rPr lang="en-US" sz="1800" b="0" i="0" u="none" strike="noStrike" baseline="0" dirty="0">
                <a:solidFill>
                  <a:srgbClr val="00B050"/>
                </a:solidFill>
                <a:latin typeface="Book Antiqua" panose="02040602050305030304" pitchFamily="18" charset="0"/>
              </a:rPr>
              <a:t>19%</a:t>
            </a:r>
            <a:r>
              <a:rPr lang="en-US" sz="1800" b="0" i="0" u="none" strike="noStrike" baseline="0" dirty="0">
                <a:latin typeface="Book Antiqua" panose="02040602050305030304" pitchFamily="18" charset="0"/>
              </a:rPr>
              <a:t>, (Europe (21%) and lowest in Africa (5.5%)).</a:t>
            </a:r>
          </a:p>
          <a:p>
            <a:pPr algn="l"/>
            <a:r>
              <a:rPr lang="en-US" sz="1800" b="0" i="0" u="none" strike="noStrike" baseline="0" dirty="0">
                <a:latin typeface="Book Antiqua" panose="02040602050305030304" pitchFamily="18" charset="0"/>
              </a:rPr>
              <a:t>C3: 8%, </a:t>
            </a:r>
          </a:p>
          <a:p>
            <a:pPr algn="l"/>
            <a:r>
              <a:rPr lang="en-US" sz="1800" b="0" i="0" u="none" strike="noStrike" baseline="0" dirty="0">
                <a:latin typeface="Book Antiqua" panose="02040602050305030304" pitchFamily="18" charset="0"/>
              </a:rPr>
              <a:t>C4: 4%, </a:t>
            </a:r>
          </a:p>
          <a:p>
            <a:pPr algn="l"/>
            <a:r>
              <a:rPr lang="en-US" sz="1800" b="0" i="0" u="none" strike="noStrike" baseline="0" dirty="0">
                <a:latin typeface="Book Antiqua" panose="02040602050305030304" pitchFamily="18" charset="0"/>
              </a:rPr>
              <a:t>C5: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1%,</a:t>
            </a:r>
          </a:p>
          <a:p>
            <a:pPr algn="l"/>
            <a:r>
              <a:rPr lang="en-US" sz="1800" b="0" i="0" u="none" strike="noStrike" baseline="0" dirty="0">
                <a:latin typeface="Book Antiqua" panose="02040602050305030304" pitchFamily="18" charset="0"/>
              </a:rPr>
              <a:t>C6: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0.4%</a:t>
            </a:r>
          </a:p>
          <a:p>
            <a:pPr algn="l"/>
            <a:endParaRPr lang="en-US" sz="180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Book Antiqua" panose="02040602050305030304" pitchFamily="18" charset="0"/>
              </a:rPr>
              <a:t>The annual incidence of C2 disease ranged from 0.2% to 2.3%.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C2 disease had a progression rate of </a:t>
            </a:r>
            <a:r>
              <a:rPr lang="en-US" sz="1800" b="1" i="0" u="sng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22%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 developing a venous leg ulcer (VLU) in </a:t>
            </a:r>
            <a:r>
              <a:rPr lang="en-US" sz="1800" b="1" i="0" u="sng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six years</a:t>
            </a:r>
            <a:endParaRPr lang="en-US" b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CFC08-6F34-640D-D664-19CC43BCF815}"/>
              </a:ext>
            </a:extLst>
          </p:cNvPr>
          <p:cNvSpPr txBox="1"/>
          <p:nvPr/>
        </p:nvSpPr>
        <p:spPr>
          <a:xfrm>
            <a:off x="539552" y="4594623"/>
            <a:ext cx="5616624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0" i="1" u="none" strike="noStrike" baseline="0" dirty="0">
                <a:latin typeface="Book Antiqua" panose="02040602050305030304" pitchFamily="18" charset="0"/>
              </a:rPr>
              <a:t>Salim S et al. Global epidemiology of chronic venous disease: a systematic review with pooled prevalence analysis. Ann Surg 2021;274:971e6.</a:t>
            </a:r>
            <a:endParaRPr lang="en-US" sz="14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0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095F1D-46DE-4F19-7610-DEFB45F5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Εξέλιξη της νόσου</a:t>
            </a:r>
            <a:endParaRPr lang="en-US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7C8202-F307-6886-F4B9-0685109E4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Στη μελέτη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Edinburgh Vein Study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, 880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ασθενείς ελέγχονταν κλινικά και 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Book Antiqua" panose="02040602050305030304" pitchFamily="18" charset="0"/>
              </a:rPr>
              <a:t>υπερηχογραφικά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 για 13 χρόνια: </a:t>
            </a:r>
          </a:p>
          <a:p>
            <a:pPr lvl="1"/>
            <a:r>
              <a:rPr lang="el-GR" sz="1400" dirty="0">
                <a:latin typeface="Book Antiqua" panose="02040602050305030304" pitchFamily="18" charset="0"/>
              </a:rPr>
              <a:t>Εξέλιξη της νόσου 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latin typeface="Book Antiqua" panose="02040602050305030304" pitchFamily="18" charset="0"/>
              </a:rPr>
              <a:t>υπήρξε στο </a:t>
            </a:r>
            <a:r>
              <a:rPr lang="en-US" sz="1400" dirty="0">
                <a:solidFill>
                  <a:srgbClr val="FF0000"/>
                </a:solidFill>
                <a:latin typeface="Book Antiqua" panose="02040602050305030304" pitchFamily="18" charset="0"/>
              </a:rPr>
              <a:t>57.8%</a:t>
            </a:r>
            <a:r>
              <a:rPr lang="en-US" sz="14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latin typeface="Book Antiqua" panose="02040602050305030304" pitchFamily="18" charset="0"/>
              </a:rPr>
              <a:t>4.3%</a:t>
            </a:r>
            <a:r>
              <a:rPr lang="el-GR" sz="1400" dirty="0">
                <a:solidFill>
                  <a:srgbClr val="000000"/>
                </a:solidFill>
                <a:latin typeface="Book Antiqua" panose="02040602050305030304" pitchFamily="18" charset="0"/>
              </a:rPr>
              <a:t> ετησίως,</a:t>
            </a:r>
            <a:endParaRPr lang="el-GR" sz="1400" b="0" i="0" u="none" strike="noStrike" baseline="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lvl="1"/>
            <a:r>
              <a:rPr lang="el-GR" sz="1400" dirty="0">
                <a:solidFill>
                  <a:srgbClr val="000000"/>
                </a:solidFill>
                <a:latin typeface="Book Antiqua" panose="02040602050305030304" pitchFamily="18" charset="0"/>
              </a:rPr>
              <a:t>Τ</a:t>
            </a:r>
            <a:r>
              <a:rPr lang="el-GR" sz="14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ο </a:t>
            </a:r>
            <a:r>
              <a:rPr lang="en-US" sz="1400" b="0" i="0" u="none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0.9%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l-GR" sz="14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ανέπτυσσαν νέα παλινδρόμηση κάθε χρόνο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,</a:t>
            </a:r>
            <a:endParaRPr lang="el-GR" sz="1400" b="0" i="0" u="none" strike="noStrike" baseline="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lvl="1"/>
            <a:r>
              <a:rPr lang="el-GR" sz="1400" dirty="0">
                <a:solidFill>
                  <a:srgbClr val="000000"/>
                </a:solidFill>
                <a:latin typeface="Book Antiqua" panose="02040602050305030304" pitchFamily="18" charset="0"/>
              </a:rPr>
              <a:t>Το </a:t>
            </a:r>
            <a:r>
              <a:rPr lang="el-GR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1/3</a:t>
            </a:r>
            <a:r>
              <a:rPr lang="el-GR" sz="1400" dirty="0">
                <a:solidFill>
                  <a:srgbClr val="000000"/>
                </a:solidFill>
                <a:latin typeface="Book Antiqua" panose="02040602050305030304" pitchFamily="18" charset="0"/>
              </a:rPr>
              <a:t> ανέπτυξε τροφικές αλλοιώσεις δέρματος,</a:t>
            </a:r>
            <a:endParaRPr lang="el-GR" sz="1800" b="0" i="0" u="none" strike="noStrike" baseline="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l"/>
            <a:r>
              <a:rPr lang="el-GR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Στην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Bochum study I-IV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, 740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μαθητές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10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 ως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 12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ετών,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σε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136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έγινε παρακολούθηση μέχρι την ηλικία των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30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ετών:</a:t>
            </a:r>
          </a:p>
          <a:p>
            <a:pPr lvl="1"/>
            <a:r>
              <a:rPr lang="el-GR" sz="1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Ασυμπτωματική</a:t>
            </a:r>
            <a:r>
              <a:rPr lang="el-GR" sz="1400" dirty="0">
                <a:solidFill>
                  <a:srgbClr val="000000"/>
                </a:solidFill>
                <a:latin typeface="Book Antiqua" panose="02040602050305030304" pitchFamily="18" charset="0"/>
              </a:rPr>
              <a:t> φλεβική παλινδρόμηση είχε ένα κίνδυνο </a:t>
            </a:r>
            <a:r>
              <a:rPr lang="en-US" sz="1400" b="0" i="0" u="none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30%</a:t>
            </a:r>
            <a:r>
              <a:rPr lang="el-GR" sz="14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 ανάπτυξης κιρσών στα επόμενα 4 χρόνια. 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180E0-E33C-1F75-B11C-F376FC92EA29}"/>
              </a:ext>
            </a:extLst>
          </p:cNvPr>
          <p:cNvSpPr txBox="1"/>
          <p:nvPr/>
        </p:nvSpPr>
        <p:spPr>
          <a:xfrm>
            <a:off x="12754" y="3795886"/>
            <a:ext cx="9095750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0" i="1" u="none" strike="noStrike" baseline="0" dirty="0">
                <a:latin typeface="Book Antiqua" panose="02040602050305030304" pitchFamily="18" charset="0"/>
              </a:rPr>
              <a:t>Evans CJ et al. Prevalence of varicose veins and chronic venous insufficiency in men and women in the general population: Edinburgh Vein Study. J Epidemiol Community Health 1999;53:149e53.</a:t>
            </a:r>
            <a:endParaRPr lang="en-US" sz="1400" i="1" dirty="0"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16C93-22FD-2926-B965-E1A6C9D3F432}"/>
              </a:ext>
            </a:extLst>
          </p:cNvPr>
          <p:cNvSpPr txBox="1"/>
          <p:nvPr/>
        </p:nvSpPr>
        <p:spPr>
          <a:xfrm>
            <a:off x="12754" y="4375685"/>
            <a:ext cx="6071414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0" i="1" u="none" strike="noStrike" baseline="0" dirty="0">
                <a:latin typeface="Book Antiqua" panose="02040602050305030304" pitchFamily="18" charset="0"/>
              </a:rPr>
              <a:t>Schultz-Ehrenburg U et al. Prospective epidemiological study on the beginning of varicose veins. Bochum Study </a:t>
            </a:r>
            <a:r>
              <a:rPr lang="en-US" sz="1400" b="0" i="1" u="none" strike="noStrike" baseline="0" dirty="0" err="1">
                <a:latin typeface="Book Antiqua" panose="02040602050305030304" pitchFamily="18" charset="0"/>
              </a:rPr>
              <a:t>IeIV</a:t>
            </a:r>
            <a:r>
              <a:rPr lang="en-US" sz="1400" b="0" i="1" u="none" strike="noStrike" baseline="0" dirty="0">
                <a:latin typeface="Book Antiqua" panose="02040602050305030304" pitchFamily="18" charset="0"/>
              </a:rPr>
              <a:t>. </a:t>
            </a:r>
            <a:r>
              <a:rPr lang="en-US" sz="1400" b="0" i="1" u="none" strike="noStrike" baseline="0" dirty="0" err="1">
                <a:latin typeface="Book Antiqua" panose="02040602050305030304" pitchFamily="18" charset="0"/>
              </a:rPr>
              <a:t>Phlebologie</a:t>
            </a:r>
            <a:r>
              <a:rPr lang="en-US" sz="1400" b="0" i="1" u="none" strike="noStrike" baseline="0" dirty="0">
                <a:latin typeface="Book Antiqua" panose="02040602050305030304" pitchFamily="18" charset="0"/>
              </a:rPr>
              <a:t> 2009;38:17e25.</a:t>
            </a:r>
            <a:endParaRPr lang="en-US" sz="14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82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7D4D3E-65D8-561C-BE14-C0D7EC52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Συμπτώματα</a:t>
            </a:r>
            <a:endParaRPr lang="en-US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B73F23-B65D-A620-B93A-747283E24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Αίσθημα βάρους</a:t>
            </a:r>
          </a:p>
          <a:p>
            <a:r>
              <a:rPr lang="el-GR" dirty="0">
                <a:latin typeface="Book Antiqua" panose="02040602050305030304" pitchFamily="18" charset="0"/>
              </a:rPr>
              <a:t>Κουρασμένα πόδια</a:t>
            </a:r>
          </a:p>
          <a:p>
            <a:r>
              <a:rPr lang="el-GR" dirty="0">
                <a:latin typeface="Book Antiqua" panose="02040602050305030304" pitchFamily="18" charset="0"/>
              </a:rPr>
              <a:t>Αίσθημα πρηξίματος στα πόδια</a:t>
            </a:r>
          </a:p>
          <a:p>
            <a:r>
              <a:rPr lang="el-GR" dirty="0">
                <a:latin typeface="Book Antiqua" panose="02040602050305030304" pitchFamily="18" charset="0"/>
              </a:rPr>
              <a:t>Κνησμός στο δέρμα</a:t>
            </a:r>
          </a:p>
          <a:p>
            <a:r>
              <a:rPr lang="el-GR" dirty="0">
                <a:latin typeface="Book Antiqua" panose="02040602050305030304" pitchFamily="18" charset="0"/>
              </a:rPr>
              <a:t>Νυκτερινές κράμπες</a:t>
            </a:r>
          </a:p>
          <a:p>
            <a:r>
              <a:rPr lang="el-GR" dirty="0">
                <a:latin typeface="Book Antiqua" panose="02040602050305030304" pitchFamily="18" charset="0"/>
              </a:rPr>
              <a:t>Πόνος στα πόδια: </a:t>
            </a:r>
            <a:r>
              <a:rPr lang="el-GR" dirty="0" err="1">
                <a:latin typeface="Book Antiqua" panose="02040602050305030304" pitchFamily="18" charset="0"/>
              </a:rPr>
              <a:t>Παλλομένος</a:t>
            </a:r>
            <a:r>
              <a:rPr lang="el-GR" dirty="0">
                <a:latin typeface="Book Antiqua" panose="02040602050305030304" pitchFamily="18" charset="0"/>
              </a:rPr>
              <a:t> ή καυσαλγίες</a:t>
            </a:r>
          </a:p>
          <a:p>
            <a:r>
              <a:rPr lang="el-GR" dirty="0">
                <a:latin typeface="Book Antiqua" panose="02040602050305030304" pitchFamily="18" charset="0"/>
              </a:rPr>
              <a:t>Φλεβική χωλότητα κατά την άσκηση</a:t>
            </a:r>
          </a:p>
          <a:p>
            <a:endParaRPr lang="el-GR" dirty="0">
              <a:latin typeface="Book Antiqua" panose="02040602050305030304" pitchFamily="18" charset="0"/>
            </a:endParaRPr>
          </a:p>
          <a:p>
            <a:r>
              <a:rPr lang="el-GR" dirty="0">
                <a:solidFill>
                  <a:srgbClr val="FF0000"/>
                </a:solidFill>
                <a:latin typeface="Book Antiqua" panose="02040602050305030304" pitchFamily="18" charset="0"/>
              </a:rPr>
              <a:t>Επιδείνωση σε παρατεταμένη ορθοστασία ή καθιστή θέση. </a:t>
            </a:r>
            <a:endParaRPr 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Εικόνα 4" descr="Εικόνα που περιέχει σάρκα, άτομο, φλέβα, Στήθος&#10;&#10;Περιγραφή που δημιουργήθηκε αυτόματα">
            <a:extLst>
              <a:ext uri="{FF2B5EF4-FFF2-40B4-BE49-F238E27FC236}">
                <a16:creationId xmlns:a16="http://schemas.microsoft.com/office/drawing/2014/main" id="{271067F8-8FA5-8144-22C1-C78EF0E4A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9502"/>
            <a:ext cx="1916779" cy="339447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3761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C002E3-BC62-9764-DE3C-FC0DDF04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Φλεβική ανεπάρκεια</a:t>
            </a:r>
            <a:endParaRPr lang="en-US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BF6AF8-AF51-3155-9B64-93E7E264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‘’</a:t>
            </a:r>
            <a:r>
              <a:rPr lang="el-GR" sz="1800" b="1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Χρόνια φλεβική νόσος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’’</a:t>
            </a:r>
            <a:r>
              <a:rPr lang="el-GR" sz="1800" b="1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l-GR" sz="1800" i="0" u="none" strike="noStrike" baseline="0" dirty="0">
                <a:latin typeface="Book Antiqua" panose="02040602050305030304" pitchFamily="18" charset="0"/>
              </a:rPr>
              <a:t>(</a:t>
            </a:r>
            <a:r>
              <a:rPr lang="en-US" sz="1800" i="0" u="none" strike="noStrike" baseline="0" dirty="0">
                <a:latin typeface="Book Antiqua" panose="02040602050305030304" pitchFamily="18" charset="0"/>
              </a:rPr>
              <a:t>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hronic venous disease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 CVD)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’’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ή </a:t>
            </a:r>
            <a:endParaRPr lang="en-US" sz="1800" b="0" i="0" u="none" strike="noStrike" baseline="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el-GR" sz="1800" dirty="0">
                <a:solidFill>
                  <a:srgbClr val="C00000"/>
                </a:solidFill>
                <a:latin typeface="Book Antiqua" panose="02040602050305030304" pitchFamily="18" charset="0"/>
              </a:rPr>
              <a:t>‘</a:t>
            </a:r>
            <a:r>
              <a:rPr lang="el-GR" sz="1800" b="1" dirty="0">
                <a:solidFill>
                  <a:srgbClr val="C00000"/>
                </a:solidFill>
                <a:latin typeface="Book Antiqua" panose="02040602050305030304" pitchFamily="18" charset="0"/>
              </a:rPr>
              <a:t>’Χρόνιες φλεβικές διαταραχές </a:t>
            </a:r>
            <a:r>
              <a:rPr lang="el-GR" sz="1800" dirty="0">
                <a:solidFill>
                  <a:srgbClr val="000000"/>
                </a:solidFill>
                <a:latin typeface="Book Antiqua" panose="02040602050305030304" pitchFamily="18" charset="0"/>
              </a:rPr>
              <a:t>-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chronic venous disorders (CVD)”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endParaRPr lang="en-US" sz="1800" b="0" i="0" u="none" strike="noStrike" baseline="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lvl="1"/>
            <a:r>
              <a:rPr lang="el-GR" sz="1400" u="sng" dirty="0">
                <a:solidFill>
                  <a:srgbClr val="000000"/>
                </a:solidFill>
                <a:latin typeface="Book Antiqua" panose="02040602050305030304" pitchFamily="18" charset="0"/>
              </a:rPr>
              <a:t>Μ</a:t>
            </a:r>
            <a:r>
              <a:rPr lang="el-GR" sz="1400" b="0" i="0" u="sng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ορφολογικές</a:t>
            </a:r>
            <a:r>
              <a:rPr lang="el-GR" sz="14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 και </a:t>
            </a:r>
            <a:r>
              <a:rPr lang="el-GR" sz="1400" b="0" i="0" u="sng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λειτουργικές </a:t>
            </a:r>
            <a:r>
              <a:rPr lang="el-GR" sz="14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διαταραχές του φλεβικού συστήματος μακράς διάρκειας, που εκδηλώνονται με </a:t>
            </a:r>
            <a:r>
              <a:rPr lang="el-GR" sz="1400" b="1" i="0" u="none" strike="noStrike" baseline="0" dirty="0">
                <a:solidFill>
                  <a:srgbClr val="00B050"/>
                </a:solidFill>
                <a:latin typeface="Book Antiqua" panose="02040602050305030304" pitchFamily="18" charset="0"/>
              </a:rPr>
              <a:t>συμπτώματα</a:t>
            </a:r>
            <a:r>
              <a:rPr lang="el-GR" sz="1400" b="1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l-GR" sz="14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ή και με </a:t>
            </a:r>
            <a:r>
              <a:rPr lang="el-GR" sz="1400" b="1" i="0" u="none" strike="noStrike" baseline="0" dirty="0">
                <a:solidFill>
                  <a:srgbClr val="00B050"/>
                </a:solidFill>
                <a:latin typeface="Book Antiqua" panose="02040602050305030304" pitchFamily="18" charset="0"/>
              </a:rPr>
              <a:t>σημεία</a:t>
            </a:r>
            <a:r>
              <a:rPr lang="el-GR" sz="14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 που θέτουν την ένδειξη για περαιτέρω διερεύνηση ή και θεραπεία.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endParaRPr lang="el-GR" sz="1400" b="0" i="0" u="none" strike="noStrike" baseline="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0" indent="0" algn="l">
              <a:buNone/>
            </a:pPr>
            <a:r>
              <a:rPr lang="el-GR" sz="1800" b="0" i="0" u="none" strike="noStrike" baseline="0" dirty="0">
                <a:latin typeface="Book Antiqua" panose="02040602050305030304" pitchFamily="18" charset="0"/>
              </a:rPr>
              <a:t>	</a:t>
            </a:r>
            <a:r>
              <a:rPr lang="el-GR" sz="1800" b="0" i="0" u="sng" strike="noStrike" baseline="0" dirty="0">
                <a:latin typeface="Book Antiqua" panose="02040602050305030304" pitchFamily="18" charset="0"/>
              </a:rPr>
              <a:t>Ενώ: </a:t>
            </a:r>
          </a:p>
          <a:p>
            <a:r>
              <a:rPr lang="en-US" sz="1800" i="0" u="none" strike="noStrike" baseline="0" dirty="0">
                <a:latin typeface="Book Antiqua" panose="02040602050305030304" pitchFamily="18" charset="0"/>
              </a:rPr>
              <a:t>“</a:t>
            </a:r>
            <a:r>
              <a:rPr lang="el-GR" sz="1800" b="1" i="0" u="none" strike="noStrike" baseline="0" dirty="0">
                <a:solidFill>
                  <a:srgbClr val="C00000"/>
                </a:solidFill>
                <a:latin typeface="Book Antiqua" panose="02040602050305030304" pitchFamily="18" charset="0"/>
              </a:rPr>
              <a:t>Χρόνια φλεβική ανεπάρκεια </a:t>
            </a:r>
            <a:r>
              <a:rPr lang="el-GR" sz="1800" b="0" i="0" u="none" strike="noStrike" baseline="0" dirty="0">
                <a:latin typeface="Book Antiqua" panose="02040602050305030304" pitchFamily="18" charset="0"/>
              </a:rPr>
              <a:t>- </a:t>
            </a:r>
            <a:r>
              <a:rPr lang="en-US" sz="1800" b="0" i="0" u="none" strike="noStrike" baseline="0" dirty="0">
                <a:latin typeface="Book Antiqua" panose="02040602050305030304" pitchFamily="18" charset="0"/>
              </a:rPr>
              <a:t>chronic venous insufficiency (CVI)</a:t>
            </a:r>
            <a:r>
              <a:rPr lang="en-US" sz="1800" dirty="0">
                <a:latin typeface="Book Antiqua" panose="02040602050305030304" pitchFamily="18" charset="0"/>
              </a:rPr>
              <a:t>”</a:t>
            </a:r>
            <a:endParaRPr lang="el-GR" sz="1800" dirty="0">
              <a:latin typeface="Book Antiqua" panose="02040602050305030304" pitchFamily="18" charset="0"/>
            </a:endParaRPr>
          </a:p>
          <a:p>
            <a:pPr lvl="1"/>
            <a:r>
              <a:rPr lang="el-GR" sz="1400" b="0" i="0" u="sng" strike="noStrike" baseline="0" dirty="0">
                <a:latin typeface="Book Antiqua" panose="02040602050305030304" pitchFamily="18" charset="0"/>
              </a:rPr>
              <a:t>Προχωρημένη</a:t>
            </a:r>
            <a:r>
              <a:rPr lang="el-GR" sz="1400" b="0" i="0" u="none" strike="noStrike" baseline="0" dirty="0">
                <a:latin typeface="Book Antiqua" panose="02040602050305030304" pitchFamily="18" charset="0"/>
              </a:rPr>
              <a:t> χρόνια φλεβική νόσο με</a:t>
            </a:r>
            <a:r>
              <a:rPr lang="en-US" sz="1400" b="0" i="0" u="none" strike="noStrike" baseline="0" dirty="0">
                <a:latin typeface="Book Antiqua" panose="02040602050305030304" pitchFamily="18" charset="0"/>
              </a:rPr>
              <a:t> </a:t>
            </a:r>
            <a:r>
              <a:rPr lang="el-GR" sz="1400" b="1" i="0" u="none" strike="noStrike" baseline="0" dirty="0">
                <a:solidFill>
                  <a:srgbClr val="00B050"/>
                </a:solidFill>
                <a:latin typeface="Book Antiqua" panose="02040602050305030304" pitchFamily="18" charset="0"/>
              </a:rPr>
              <a:t>οίδημα</a:t>
            </a:r>
            <a:r>
              <a:rPr lang="el-GR" sz="1400" b="0" i="0" u="none" strike="noStrike" baseline="0" dirty="0">
                <a:latin typeface="Book Antiqua" panose="02040602050305030304" pitchFamily="18" charset="0"/>
              </a:rPr>
              <a:t>, </a:t>
            </a:r>
            <a:r>
              <a:rPr lang="el-GR" sz="1400" b="1" i="0" u="none" strike="noStrike" baseline="0" dirty="0">
                <a:solidFill>
                  <a:srgbClr val="00B050"/>
                </a:solidFill>
                <a:latin typeface="Book Antiqua" panose="02040602050305030304" pitchFamily="18" charset="0"/>
              </a:rPr>
              <a:t>τροφικές αλλοιώσεις δέρματος </a:t>
            </a:r>
            <a:r>
              <a:rPr lang="el-GR" sz="1400" b="0" i="0" u="none" strike="noStrike" baseline="0" dirty="0">
                <a:latin typeface="Book Antiqua" panose="02040602050305030304" pitchFamily="18" charset="0"/>
              </a:rPr>
              <a:t>ή </a:t>
            </a:r>
            <a:r>
              <a:rPr lang="el-GR" sz="1400" b="1" i="0" u="none" strike="noStrike" baseline="0" dirty="0">
                <a:solidFill>
                  <a:srgbClr val="00B050"/>
                </a:solidFill>
                <a:latin typeface="Book Antiqua" panose="02040602050305030304" pitchFamily="18" charset="0"/>
              </a:rPr>
              <a:t>φλεβικά έλκη</a:t>
            </a:r>
            <a:r>
              <a:rPr lang="el-GR" sz="1400" dirty="0">
                <a:solidFill>
                  <a:srgbClr val="00B050"/>
                </a:solidFill>
                <a:latin typeface="Book Antiqua" panose="02040602050305030304" pitchFamily="18" charset="0"/>
              </a:rPr>
              <a:t> (</a:t>
            </a:r>
            <a:r>
              <a:rPr lang="en-US" sz="1400" b="0" i="0" u="none" strike="noStrike" baseline="0" dirty="0">
                <a:latin typeface="Book Antiqua" panose="02040602050305030304" pitchFamily="18" charset="0"/>
              </a:rPr>
              <a:t>C3 </a:t>
            </a:r>
            <a:r>
              <a:rPr lang="el-GR" sz="1400" dirty="0">
                <a:latin typeface="Book Antiqua" panose="02040602050305030304" pitchFamily="18" charset="0"/>
              </a:rPr>
              <a:t>ως</a:t>
            </a:r>
            <a:r>
              <a:rPr lang="en-US" sz="1400" b="0" i="0" u="none" strike="noStrike" baseline="0" dirty="0">
                <a:latin typeface="Book Antiqua" panose="02040602050305030304" pitchFamily="18" charset="0"/>
              </a:rPr>
              <a:t> C6 </a:t>
            </a:r>
            <a:r>
              <a:rPr lang="el-GR" sz="1400" b="0" i="0" u="none" strike="noStrike" baseline="0" dirty="0">
                <a:latin typeface="Book Antiqua" panose="02040602050305030304" pitchFamily="18" charset="0"/>
              </a:rPr>
              <a:t>της ταξινόμησης </a:t>
            </a:r>
            <a:r>
              <a:rPr lang="en-US" sz="1400" b="0" i="0" u="none" strike="noStrike" baseline="0" dirty="0">
                <a:latin typeface="Book Antiqua" panose="02040602050305030304" pitchFamily="18" charset="0"/>
              </a:rPr>
              <a:t>CEAP).</a:t>
            </a:r>
            <a:r>
              <a:rPr lang="el-GR" sz="1400" b="0" i="0" u="none" strike="noStrike" baseline="0" dirty="0">
                <a:latin typeface="Book Antiqua" panose="02040602050305030304" pitchFamily="18" charset="0"/>
              </a:rPr>
              <a:t> 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E189F-D5AB-8344-5D0D-EBB37AEF6A7E}"/>
              </a:ext>
            </a:extLst>
          </p:cNvPr>
          <p:cNvSpPr txBox="1"/>
          <p:nvPr/>
        </p:nvSpPr>
        <p:spPr>
          <a:xfrm>
            <a:off x="457199" y="3975355"/>
            <a:ext cx="8229600" cy="73866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ook Antiqua" panose="02040602050305030304" pitchFamily="18" charset="0"/>
              </a:rPr>
              <a:t>De </a:t>
            </a:r>
            <a:r>
              <a:rPr lang="en-US" sz="1400" b="0" i="1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ook Antiqua" panose="02040602050305030304" pitchFamily="18" charset="0"/>
              </a:rPr>
              <a:t>Maeseneer</a:t>
            </a:r>
            <a:r>
              <a:rPr lang="en-US" sz="1400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ook Antiqua" panose="02040602050305030304" pitchFamily="18" charset="0"/>
              </a:rPr>
              <a:t> MG, et al. Editor's Choice - European Society for Vascular Surgery (ESVS) 2022 Clinical Practice Guidelines on the Management of Chronic Venous Disease of the Lower Limbs. Eur J Vasc Endovasc Surg. 2022 Feb;63(2):184-267. </a:t>
            </a:r>
            <a:endParaRPr lang="en-US" sz="14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18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08D544-DDD6-E93F-9D2A-EF980D2B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Συμπτώματα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67ACE4-9AA9-B859-A428-932499A50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>
                <a:latin typeface="Book Antiqua" panose="02040602050305030304" pitchFamily="18" charset="0"/>
              </a:rPr>
              <a:t>Αδυναμία </a:t>
            </a:r>
          </a:p>
          <a:p>
            <a:r>
              <a:rPr lang="el-GR" sz="2400" dirty="0">
                <a:latin typeface="Book Antiqua" panose="02040602050305030304" pitchFamily="18" charset="0"/>
              </a:rPr>
              <a:t>Κράμπες</a:t>
            </a:r>
          </a:p>
          <a:p>
            <a:r>
              <a:rPr lang="el-GR" sz="2400" dirty="0">
                <a:latin typeface="Book Antiqua" panose="02040602050305030304" pitchFamily="18" charset="0"/>
              </a:rPr>
              <a:t>Ανήσυχα πόδια</a:t>
            </a:r>
          </a:p>
          <a:p>
            <a:endParaRPr lang="el-GR" dirty="0">
              <a:latin typeface="Book Antiqua" panose="02040602050305030304" pitchFamily="18" charset="0"/>
            </a:endParaRPr>
          </a:p>
          <a:p>
            <a:r>
              <a:rPr lang="el-GR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Λιγότερο ειδικά για φλεβική νόσο</a:t>
            </a:r>
            <a:endParaRPr lang="en-US" sz="24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Εικόνα 4" descr="Εικόνα που περιέχει άτομο, θαλπωρή, άκρο, δάκτυλο ποδιού&#10;&#10;Περιγραφή που δημιουργήθηκε αυτόματα">
            <a:extLst>
              <a:ext uri="{FF2B5EF4-FFF2-40B4-BE49-F238E27FC236}">
                <a16:creationId xmlns:a16="http://schemas.microsoft.com/office/drawing/2014/main" id="{CA89F60F-5B88-5D5F-5D5D-99D216601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45" y="987574"/>
            <a:ext cx="3339255" cy="222617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79989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l-GR"/>
              <a:t>Σημεία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6146011" cy="339447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‘</a:t>
            </a:r>
            <a:r>
              <a:rPr lang="en-U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C</a:t>
            </a:r>
            <a:r>
              <a:rPr lang="el-GR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’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l-GR" sz="2000" dirty="0">
                <a:latin typeface="Book Antiqua" panose="02040602050305030304" pitchFamily="18" charset="0"/>
              </a:rPr>
              <a:t>στη ταξινόμηση </a:t>
            </a:r>
            <a:r>
              <a:rPr lang="en-US" sz="2000" dirty="0">
                <a:latin typeface="Book Antiqua" panose="02040602050305030304" pitchFamily="18" charset="0"/>
              </a:rPr>
              <a:t>CEAP</a:t>
            </a:r>
            <a:r>
              <a:rPr lang="el-GR" sz="2000" dirty="0">
                <a:latin typeface="Book Antiqua" panose="02040602050305030304" pitchFamily="18" charset="0"/>
              </a:rPr>
              <a:t> (κιρσοί, οίδημα, </a:t>
            </a:r>
            <a:r>
              <a:rPr lang="el-GR" sz="2000" dirty="0" err="1">
                <a:latin typeface="Book Antiqua" panose="02040602050305030304" pitchFamily="18" charset="0"/>
              </a:rPr>
              <a:t>μελάχρωση</a:t>
            </a:r>
            <a:r>
              <a:rPr lang="el-GR" sz="2000" dirty="0">
                <a:latin typeface="Book Antiqua" panose="02040602050305030304" pitchFamily="18" charset="0"/>
              </a:rPr>
              <a:t>, </a:t>
            </a:r>
            <a:r>
              <a:rPr lang="el-GR" sz="2000" dirty="0" err="1">
                <a:latin typeface="Book Antiqua" panose="02040602050305030304" pitchFamily="18" charset="0"/>
              </a:rPr>
              <a:t>λιποδερματοσκλήρυνση</a:t>
            </a:r>
            <a:r>
              <a:rPr lang="el-GR" sz="2000" dirty="0">
                <a:latin typeface="Book Antiqua" panose="02040602050305030304" pitchFamily="18" charset="0"/>
              </a:rPr>
              <a:t>, φλεβικό έλκος)</a:t>
            </a:r>
            <a:endParaRPr lang="en-US" sz="20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l-GR" sz="2000" dirty="0">
                <a:latin typeface="Book Antiqua" panose="02040602050305030304" pitchFamily="18" charset="0"/>
              </a:rPr>
              <a:t>	</a:t>
            </a:r>
            <a:r>
              <a:rPr lang="el-GR" sz="2000" u="sng" dirty="0">
                <a:solidFill>
                  <a:srgbClr val="FF0000"/>
                </a:solidFill>
                <a:latin typeface="Book Antiqua" panose="02040602050305030304" pitchFamily="18" charset="0"/>
              </a:rPr>
              <a:t>Σημεία που δεν περιλαμβάνονται στη </a:t>
            </a:r>
            <a:r>
              <a:rPr lang="en-US" sz="2000" u="sng" dirty="0">
                <a:solidFill>
                  <a:srgbClr val="FF0000"/>
                </a:solidFill>
                <a:latin typeface="Book Antiqua" panose="02040602050305030304" pitchFamily="18" charset="0"/>
              </a:rPr>
              <a:t>CEAP:</a:t>
            </a:r>
          </a:p>
          <a:p>
            <a:pPr>
              <a:lnSpc>
                <a:spcPct val="90000"/>
              </a:lnSpc>
            </a:pPr>
            <a:r>
              <a:rPr lang="el-GR" sz="2000" dirty="0">
                <a:latin typeface="Book Antiqua" panose="02040602050305030304" pitchFamily="18" charset="0"/>
              </a:rPr>
              <a:t>Παρουσία </a:t>
            </a:r>
            <a:r>
              <a:rPr lang="el-GR" sz="2000" dirty="0" err="1">
                <a:latin typeface="Book Antiqua" panose="02040602050305030304" pitchFamily="18" charset="0"/>
              </a:rPr>
              <a:t>υπερηβικού</a:t>
            </a:r>
            <a:r>
              <a:rPr lang="el-GR" sz="2000" dirty="0">
                <a:latin typeface="Book Antiqua" panose="02040602050305030304" pitchFamily="18" charset="0"/>
              </a:rPr>
              <a:t> </a:t>
            </a:r>
            <a:r>
              <a:rPr lang="el-GR" sz="2000" dirty="0" err="1">
                <a:latin typeface="Book Antiqua" panose="02040602050305030304" pitchFamily="18" charset="0"/>
              </a:rPr>
              <a:t>επίφλεβου</a:t>
            </a:r>
            <a:r>
              <a:rPr lang="el-GR" sz="2000" dirty="0">
                <a:latin typeface="Book Antiqua" panose="02040602050305030304" pitchFamily="18" charset="0"/>
              </a:rPr>
              <a:t> σε μονόπλευρη απόφραξη λαγονίου φλέβας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endParaRPr lang="el-GR" sz="20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r>
              <a:rPr lang="el-GR" sz="2000" dirty="0" err="1">
                <a:latin typeface="Book Antiqua" panose="02040602050305030304" pitchFamily="18" charset="0"/>
              </a:rPr>
              <a:t>Επίφλεβος</a:t>
            </a:r>
            <a:r>
              <a:rPr lang="el-GR" sz="2000" dirty="0">
                <a:latin typeface="Book Antiqua" panose="02040602050305030304" pitchFamily="18" charset="0"/>
              </a:rPr>
              <a:t> στην κοιλιά σε απόφραξη κάτω κοίλης</a:t>
            </a:r>
          </a:p>
          <a:p>
            <a:pPr lvl="1">
              <a:lnSpc>
                <a:spcPct val="90000"/>
              </a:lnSpc>
            </a:pPr>
            <a:r>
              <a:rPr lang="el-GR" sz="2000" dirty="0" err="1">
                <a:latin typeface="Book Antiqua" panose="02040602050305030304" pitchFamily="18" charset="0"/>
              </a:rPr>
              <a:t>Προηγηθείσα</a:t>
            </a:r>
            <a:r>
              <a:rPr lang="el-GR" sz="2000" dirty="0"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</a:rPr>
              <a:t>DVT, </a:t>
            </a:r>
            <a:endParaRPr lang="el-GR" sz="2000" dirty="0">
              <a:latin typeface="Book Antiqua" panose="020406020503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l-GR" sz="2000" dirty="0">
                <a:latin typeface="Book Antiqua" panose="02040602050305030304" pitchFamily="18" charset="0"/>
              </a:rPr>
              <a:t>Συγγενής έλλειψη, υποπλασία ή εξωτερική συμπίεση </a:t>
            </a:r>
          </a:p>
          <a:p>
            <a:pPr lvl="1">
              <a:lnSpc>
                <a:spcPct val="90000"/>
              </a:lnSpc>
            </a:pPr>
            <a:r>
              <a:rPr lang="el-GR" sz="2000" dirty="0">
                <a:latin typeface="Book Antiqua" panose="02040602050305030304" pitchFamily="18" charset="0"/>
              </a:rPr>
              <a:t>Κιρσοί αιδοίου σε πυελική ανεπάρκεια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4665374-C1A2-A5C3-DD39-D5BE39C2A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211" y="2108146"/>
            <a:ext cx="2404494" cy="14717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BDDAC8-E601-5CD6-6409-F5CA69B5C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Κλινική εικόνα</a:t>
            </a:r>
            <a:endParaRPr lang="en-US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09C432-969F-8C37-D67B-1D44D4544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latin typeface="Book Antiqua" panose="02040602050305030304" pitchFamily="18" charset="0"/>
              </a:rPr>
              <a:t>Πολλές φορές είναι δύσκολο να πούμε ότι τα συμπτώματα είναι φλεβικής αιτιολογίας.</a:t>
            </a:r>
          </a:p>
          <a:p>
            <a:pPr algn="l"/>
            <a:r>
              <a:rPr lang="el-GR" sz="2000" b="0" i="0" u="none" strike="noStrike" baseline="0" dirty="0">
                <a:latin typeface="Book Antiqua" panose="02040602050305030304" pitchFamily="18" charset="0"/>
              </a:rPr>
              <a:t>Τα συμπτώματα μπορεί να είναι κοινά σε όλα τα στάδια της </a:t>
            </a:r>
            <a:r>
              <a:rPr lang="en-US" sz="2000" b="0" i="0" u="none" strike="noStrike" baseline="0" dirty="0">
                <a:latin typeface="Book Antiqua" panose="02040602050305030304" pitchFamily="18" charset="0"/>
              </a:rPr>
              <a:t>CEAP </a:t>
            </a:r>
            <a:r>
              <a:rPr lang="el-GR" sz="2000" b="0" i="0" u="none" strike="noStrike" baseline="0" dirty="0">
                <a:latin typeface="Book Antiqua" panose="02040602050305030304" pitchFamily="18" charset="0"/>
              </a:rPr>
              <a:t>ταξινόμησης και να μην συσχετίζονται με την παρουσία και τη σοβαρότητα της φλεβικής υπέρτασης. </a:t>
            </a:r>
            <a:r>
              <a:rPr lang="el-GR" sz="2000" dirty="0">
                <a:latin typeface="Book Antiqua" panose="02040602050305030304" pitchFamily="18" charset="0"/>
              </a:rPr>
              <a:t> </a:t>
            </a:r>
          </a:p>
          <a:p>
            <a:pPr algn="l"/>
            <a:r>
              <a:rPr lang="en-US" sz="2000" dirty="0">
                <a:latin typeface="Book Antiqua" panose="02040602050305030304" pitchFamily="18" charset="0"/>
              </a:rPr>
              <a:t>C</a:t>
            </a:r>
            <a:r>
              <a:rPr lang="el-GR" sz="2000" dirty="0">
                <a:latin typeface="Book Antiqua" panose="02040602050305030304" pitchFamily="18" charset="0"/>
              </a:rPr>
              <a:t>2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l-GR" sz="2000" dirty="0">
                <a:latin typeface="Book Antiqua" panose="02040602050305030304" pitchFamily="18" charset="0"/>
              </a:rPr>
              <a:t>ως </a:t>
            </a:r>
            <a:r>
              <a:rPr lang="en-US" sz="2000" dirty="0">
                <a:latin typeface="Book Antiqua" panose="02040602050305030304" pitchFamily="18" charset="0"/>
              </a:rPr>
              <a:t>C5 </a:t>
            </a:r>
            <a:r>
              <a:rPr lang="el-GR" sz="2000" dirty="0" err="1">
                <a:latin typeface="Book Antiqua" panose="02040602050305030304" pitchFamily="18" charset="0"/>
              </a:rPr>
              <a:t>ασυμπτωματικοί</a:t>
            </a:r>
            <a:endParaRPr lang="el-GR" sz="2000" dirty="0">
              <a:latin typeface="Book Antiqua" panose="02040602050305030304" pitchFamily="18" charset="0"/>
            </a:endParaRPr>
          </a:p>
          <a:p>
            <a:pPr algn="l"/>
            <a:r>
              <a:rPr lang="en-US" sz="2000" dirty="0">
                <a:latin typeface="Book Antiqua" panose="02040602050305030304" pitchFamily="18" charset="0"/>
              </a:rPr>
              <a:t>C0s </a:t>
            </a:r>
            <a:r>
              <a:rPr lang="el-GR" sz="2000" dirty="0">
                <a:latin typeface="Book Antiqua" panose="02040602050305030304" pitchFamily="18" charset="0"/>
              </a:rPr>
              <a:t>συμπτωματολογία φλεβικής ανεπάρκειας</a:t>
            </a:r>
          </a:p>
          <a:p>
            <a:pPr algn="l"/>
            <a:r>
              <a:rPr lang="el-GR" sz="2000" dirty="0">
                <a:latin typeface="Book Antiqua" panose="02040602050305030304" pitchFamily="18" charset="0"/>
              </a:rPr>
              <a:t>Παρόμοια συμπτώματα σε άλλες παθήσεις των κάτω άκρων</a:t>
            </a:r>
            <a:endParaRPr lang="en-US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09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itchFamily="18" charset="0"/>
              </a:rPr>
              <a:t>Κλινική εξέταση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>
                <a:latin typeface="Book Antiqua" pitchFamily="18" charset="0"/>
              </a:rPr>
              <a:t>Ιστορικό:</a:t>
            </a:r>
          </a:p>
          <a:p>
            <a:pPr lvl="1"/>
            <a:r>
              <a:rPr lang="el-GR" b="1" dirty="0">
                <a:solidFill>
                  <a:srgbClr val="FF0000"/>
                </a:solidFill>
                <a:latin typeface="Book Antiqua" pitchFamily="18" charset="0"/>
              </a:rPr>
              <a:t>Συμπτώματα </a:t>
            </a:r>
          </a:p>
          <a:p>
            <a:pPr lvl="1"/>
            <a:r>
              <a:rPr lang="el-GR" dirty="0" err="1">
                <a:latin typeface="Book Antiqua" pitchFamily="18" charset="0"/>
              </a:rPr>
              <a:t>Θρομβοεμβολικά</a:t>
            </a:r>
            <a:r>
              <a:rPr lang="el-GR" dirty="0">
                <a:latin typeface="Book Antiqua" pitchFamily="18" charset="0"/>
              </a:rPr>
              <a:t> επεισόδια</a:t>
            </a:r>
          </a:p>
          <a:p>
            <a:pPr lvl="1"/>
            <a:r>
              <a:rPr lang="el-GR" dirty="0">
                <a:latin typeface="Book Antiqua" pitchFamily="18" charset="0"/>
              </a:rPr>
              <a:t>Αλλεργίες </a:t>
            </a:r>
          </a:p>
          <a:p>
            <a:pPr lvl="1"/>
            <a:r>
              <a:rPr lang="el-GR" dirty="0">
                <a:latin typeface="Book Antiqua" pitchFamily="18" charset="0"/>
              </a:rPr>
              <a:t>Φαρμακευτική αγωγή</a:t>
            </a:r>
          </a:p>
          <a:p>
            <a:r>
              <a:rPr lang="en-US" dirty="0">
                <a:latin typeface="Book Antiqua" pitchFamily="18" charset="0"/>
              </a:rPr>
              <a:t> </a:t>
            </a:r>
            <a:r>
              <a:rPr lang="el-GR" dirty="0">
                <a:latin typeface="Book Antiqua" pitchFamily="18" charset="0"/>
              </a:rPr>
              <a:t>Εξέταση σε όρθια θέση</a:t>
            </a:r>
          </a:p>
          <a:p>
            <a:pPr lvl="1"/>
            <a:r>
              <a:rPr lang="el-GR" b="1" dirty="0">
                <a:solidFill>
                  <a:srgbClr val="FF0000"/>
                </a:solidFill>
                <a:latin typeface="Book Antiqua" pitchFamily="18" charset="0"/>
              </a:rPr>
              <a:t>Σημεία</a:t>
            </a:r>
          </a:p>
          <a:p>
            <a:pPr lvl="1"/>
            <a:r>
              <a:rPr lang="el-GR" dirty="0">
                <a:latin typeface="Book Antiqua" pitchFamily="18" charset="0"/>
              </a:rPr>
              <a:t>Αρτηριακή νόσος</a:t>
            </a:r>
          </a:p>
          <a:p>
            <a:pPr lvl="1"/>
            <a:r>
              <a:rPr lang="el-GR" dirty="0" err="1">
                <a:latin typeface="Book Antiqua" pitchFamily="18" charset="0"/>
              </a:rPr>
              <a:t>Ορθοπαιδικές</a:t>
            </a:r>
            <a:endParaRPr lang="el-GR" dirty="0">
              <a:latin typeface="Book Antiqua" pitchFamily="18" charset="0"/>
            </a:endParaRPr>
          </a:p>
          <a:p>
            <a:pPr lvl="1"/>
            <a:r>
              <a:rPr lang="el-GR" dirty="0">
                <a:latin typeface="Book Antiqua" pitchFamily="18" charset="0"/>
              </a:rPr>
              <a:t>Ρευματολογικές</a:t>
            </a:r>
          </a:p>
          <a:p>
            <a:pPr lvl="1"/>
            <a:r>
              <a:rPr lang="el-GR" dirty="0">
                <a:latin typeface="Book Antiqua" pitchFamily="18" charset="0"/>
              </a:rPr>
              <a:t>Νευρολογικές</a:t>
            </a:r>
          </a:p>
          <a:p>
            <a:pPr lvl="1"/>
            <a:r>
              <a:rPr lang="el-GR" dirty="0">
                <a:latin typeface="Book Antiqua" pitchFamily="18" charset="0"/>
              </a:rPr>
              <a:t>Περίμετρος ύπερθεν των σφυρών και στη γαστροκνημία για έλεγχο οιδήματος</a:t>
            </a:r>
          </a:p>
          <a:p>
            <a:pPr lvl="1"/>
            <a:r>
              <a:rPr lang="el-GR" dirty="0">
                <a:latin typeface="Book Antiqua" pitchFamily="18" charset="0"/>
              </a:rPr>
              <a:t>Φωτογραφίες για μελλοντική σύγκριση</a:t>
            </a:r>
          </a:p>
          <a:p>
            <a:pPr lvl="1">
              <a:buNone/>
            </a:pPr>
            <a:endParaRPr lang="el-GR" dirty="0"/>
          </a:p>
        </p:txBody>
      </p:sp>
      <p:pic>
        <p:nvPicPr>
          <p:cNvPr id="5" name="Εικόνα 4" descr="Εικόνα που περιέχει άτομο, δάκτυλο ποδιού, άκρο, Αστράγα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1C0E6A48-035E-D5D6-BD26-1B312DD07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84520"/>
            <a:ext cx="3538735" cy="235915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itchFamily="18" charset="0"/>
              </a:rPr>
              <a:t>Οξείες επιπλοκές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>
                <a:latin typeface="Book Antiqua" pitchFamily="18" charset="0"/>
              </a:rPr>
              <a:t>Σπάνιες</a:t>
            </a:r>
          </a:p>
          <a:p>
            <a:r>
              <a:rPr lang="el-GR" b="1" dirty="0" err="1">
                <a:solidFill>
                  <a:srgbClr val="FF0000"/>
                </a:solidFill>
                <a:latin typeface="Book Antiqua" pitchFamily="18" charset="0"/>
              </a:rPr>
              <a:t>Επιπολής</a:t>
            </a:r>
            <a:r>
              <a:rPr lang="el-GR" b="1" dirty="0">
                <a:solidFill>
                  <a:srgbClr val="FF0000"/>
                </a:solidFill>
                <a:latin typeface="Book Antiqua" pitchFamily="18" charset="0"/>
              </a:rPr>
              <a:t> θρομβοφλεβίτιδα (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SVT</a:t>
            </a:r>
            <a:r>
              <a:rPr lang="el-GR" b="1" dirty="0">
                <a:solidFill>
                  <a:srgbClr val="FF0000"/>
                </a:solidFill>
                <a:latin typeface="Book Antiqua" pitchFamily="18" charset="0"/>
              </a:rPr>
              <a:t>)</a:t>
            </a:r>
          </a:p>
          <a:p>
            <a:pPr lvl="1"/>
            <a:r>
              <a:rPr lang="el-GR" dirty="0">
                <a:latin typeface="Book Antiqua" pitchFamily="18" charset="0"/>
              </a:rPr>
              <a:t>Κιρσό (</a:t>
            </a:r>
            <a:r>
              <a:rPr lang="en-US" dirty="0">
                <a:latin typeface="Book Antiqua" pitchFamily="18" charset="0"/>
              </a:rPr>
              <a:t>varicose tributary</a:t>
            </a:r>
            <a:r>
              <a:rPr lang="el-GR" dirty="0">
                <a:latin typeface="Book Antiqua" pitchFamily="18" charset="0"/>
              </a:rPr>
              <a:t>)</a:t>
            </a:r>
          </a:p>
          <a:p>
            <a:pPr lvl="1"/>
            <a:r>
              <a:rPr lang="el-GR" dirty="0">
                <a:latin typeface="Book Antiqua" pitchFamily="18" charset="0"/>
              </a:rPr>
              <a:t>Στέλεχος της σαφηνούς</a:t>
            </a:r>
          </a:p>
          <a:p>
            <a:r>
              <a:rPr lang="el-GR" dirty="0">
                <a:latin typeface="Book Antiqua" pitchFamily="18" charset="0"/>
              </a:rPr>
              <a:t>Σπάνια μπορεί να επεκταθεί στο εν τω </a:t>
            </a:r>
            <a:r>
              <a:rPr lang="el-GR" dirty="0" err="1">
                <a:latin typeface="Book Antiqua" pitchFamily="18" charset="0"/>
              </a:rPr>
              <a:t>βάθει</a:t>
            </a:r>
            <a:r>
              <a:rPr lang="el-GR" dirty="0">
                <a:latin typeface="Book Antiqua" pitchFamily="18" charset="0"/>
              </a:rPr>
              <a:t> φλεβικό δίκτυο (ΠΕ?)</a:t>
            </a:r>
          </a:p>
          <a:p>
            <a:r>
              <a:rPr lang="el-GR" dirty="0">
                <a:latin typeface="Book Antiqua" pitchFamily="18" charset="0"/>
              </a:rPr>
              <a:t>Οι κιρσοί θεωρούνται έλασσον παράγοντας κινδύνου για </a:t>
            </a:r>
            <a:r>
              <a:rPr lang="en-US" dirty="0">
                <a:latin typeface="Book Antiqua" pitchFamily="18" charset="0"/>
              </a:rPr>
              <a:t>DVT </a:t>
            </a:r>
          </a:p>
          <a:p>
            <a:pPr lvl="1"/>
            <a:r>
              <a:rPr lang="el-GR" sz="2600" dirty="0">
                <a:latin typeface="Book Antiqua" pitchFamily="18" charset="0"/>
              </a:rPr>
              <a:t>Μια μελέτη κατέληξε στο ότι </a:t>
            </a:r>
            <a:r>
              <a:rPr lang="en-US" sz="2600" dirty="0">
                <a:latin typeface="Book Antiqua" pitchFamily="18" charset="0"/>
              </a:rPr>
              <a:t> </a:t>
            </a:r>
            <a:r>
              <a:rPr lang="el-GR" sz="2600" dirty="0">
                <a:latin typeface="Book Antiqua" pitchFamily="18" charset="0"/>
              </a:rPr>
              <a:t>δεν είναι ξεκάθαρο αν η σχέση κιρσών </a:t>
            </a:r>
            <a:r>
              <a:rPr lang="en-US" sz="2600" dirty="0">
                <a:latin typeface="Book Antiqua" pitchFamily="18" charset="0"/>
              </a:rPr>
              <a:t>(</a:t>
            </a:r>
            <a:r>
              <a:rPr lang="el-GR" sz="2600" dirty="0">
                <a:latin typeface="Book Antiqua" pitchFamily="18" charset="0"/>
              </a:rPr>
              <a:t>χωρίς </a:t>
            </a:r>
            <a:r>
              <a:rPr lang="en-US" sz="2600" dirty="0">
                <a:latin typeface="Book Antiqua" pitchFamily="18" charset="0"/>
              </a:rPr>
              <a:t>SVT)</a:t>
            </a:r>
            <a:r>
              <a:rPr lang="el-GR" sz="2600" dirty="0">
                <a:latin typeface="Book Antiqua" pitchFamily="18" charset="0"/>
              </a:rPr>
              <a:t>και </a:t>
            </a:r>
            <a:r>
              <a:rPr lang="en-US" sz="2600" dirty="0">
                <a:latin typeface="Book Antiqua" pitchFamily="18" charset="0"/>
              </a:rPr>
              <a:t>DVT </a:t>
            </a:r>
            <a:r>
              <a:rPr lang="el-GR" sz="2600" dirty="0">
                <a:latin typeface="Book Antiqua" pitchFamily="18" charset="0"/>
              </a:rPr>
              <a:t>είναι αιτιολογική ή είναι αποτέλεσμα των κοινών παραγόντων κινδύνου. </a:t>
            </a:r>
          </a:p>
        </p:txBody>
      </p:sp>
      <p:pic>
        <p:nvPicPr>
          <p:cNvPr id="4" name="Picture 5" descr="http://www.gcs3.co.uk/clinicalpics/supert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05979"/>
            <a:ext cx="1686813" cy="224564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A2A259-BE17-ECE9-277E-1821EC44CB49}"/>
              </a:ext>
            </a:extLst>
          </p:cNvPr>
          <p:cNvSpPr txBox="1"/>
          <p:nvPr/>
        </p:nvSpPr>
        <p:spPr>
          <a:xfrm>
            <a:off x="0" y="4371950"/>
            <a:ext cx="6156176" cy="73866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0" i="1" u="none" strike="noStrike" baseline="0" dirty="0">
                <a:latin typeface="Book Antiqua" panose="02040602050305030304" pitchFamily="18" charset="0"/>
              </a:rPr>
              <a:t>Chang SL, Huang YL, Lee MC, Hu S, Hsiao YC, Chang SW, et al. Association of varicose veins with incident venous thromboembolism and peripheral artery disease. JAMA 2018;319:807e17.</a:t>
            </a:r>
            <a:endParaRPr lang="en-US" sz="1400" i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itchFamily="18" charset="0"/>
              </a:rPr>
              <a:t>Οξείες επιπλοκές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rgbClr val="FF0000"/>
                </a:solidFill>
                <a:latin typeface="Book Antiqua" pitchFamily="18" charset="0"/>
              </a:rPr>
              <a:t>Αιμορραγία από κιρσό</a:t>
            </a:r>
          </a:p>
          <a:p>
            <a:pPr marL="0" indent="0">
              <a:buNone/>
            </a:pPr>
            <a:r>
              <a:rPr lang="el-GR" sz="2400" dirty="0">
                <a:latin typeface="Book Antiqua" pitchFamily="18" charset="0"/>
              </a:rPr>
              <a:t>   (σοβαρή και επικίνδυνη)</a:t>
            </a:r>
          </a:p>
          <a:p>
            <a:pPr>
              <a:buNone/>
            </a:pPr>
            <a:r>
              <a:rPr lang="el-GR" sz="2400" dirty="0">
                <a:latin typeface="Book Antiqua" pitchFamily="18" charset="0"/>
              </a:rPr>
              <a:t>	</a:t>
            </a:r>
            <a:r>
              <a:rPr lang="el-GR" sz="2400" u="sng" dirty="0">
                <a:latin typeface="Book Antiqua" pitchFamily="18" charset="0"/>
              </a:rPr>
              <a:t>Αίτια:</a:t>
            </a:r>
          </a:p>
          <a:p>
            <a:r>
              <a:rPr lang="el-GR" sz="2400" dirty="0">
                <a:latin typeface="Book Antiqua" pitchFamily="18" charset="0"/>
              </a:rPr>
              <a:t>Τραύμα </a:t>
            </a:r>
            <a:r>
              <a:rPr lang="el-GR" sz="2400" dirty="0" err="1">
                <a:latin typeface="Book Antiqua" pitchFamily="18" charset="0"/>
              </a:rPr>
              <a:t>επιπολής</a:t>
            </a:r>
            <a:r>
              <a:rPr lang="el-GR" sz="2400" dirty="0">
                <a:latin typeface="Book Antiqua" pitchFamily="18" charset="0"/>
              </a:rPr>
              <a:t> φλέβας  </a:t>
            </a:r>
          </a:p>
          <a:p>
            <a:r>
              <a:rPr lang="el-GR" sz="2400" dirty="0">
                <a:latin typeface="Book Antiqua" pitchFamily="18" charset="0"/>
              </a:rPr>
              <a:t>Περιοχή εξέλκωσης (δέρμα </a:t>
            </a:r>
          </a:p>
          <a:p>
            <a:pPr marL="0" indent="0">
              <a:buNone/>
            </a:pPr>
            <a:r>
              <a:rPr lang="el-GR" sz="2400" dirty="0">
                <a:latin typeface="Book Antiqua" pitchFamily="18" charset="0"/>
              </a:rPr>
              <a:t>    ύπερθεν του κιρσού)</a:t>
            </a:r>
          </a:p>
          <a:p>
            <a:r>
              <a:rPr lang="el-GR" sz="2400" dirty="0">
                <a:latin typeface="Book Antiqua" pitchFamily="18" charset="0"/>
              </a:rPr>
              <a:t>Φλεβικό έλκος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57EA5E0-51BD-FF61-CA32-6B44B90BBE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Θέση περιεχομένου 5" descr="Εικόνα που περιέχει ουρανός, εξωτερικός χώρος/ύπαιθρος, άτομο, σύννεφο&#10;&#10;Περιγραφή που δημιουργήθηκε αυτόματα">
            <a:extLst>
              <a:ext uri="{FF2B5EF4-FFF2-40B4-BE49-F238E27FC236}">
                <a16:creationId xmlns:a16="http://schemas.microsoft.com/office/drawing/2014/main" id="{E0F47EB4-838A-4AD8-0081-F6E7A97DC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07247"/>
            <a:ext cx="2377594" cy="213739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Picture 3" descr="C:\Users\spapad\AppData\Local\Packages\Microsoft.Windows.Photos_8wekyb3d8bbwe\TempState\ShareServiceTempFolder\36.jpeg">
            <a:extLst>
              <a:ext uri="{FF2B5EF4-FFF2-40B4-BE49-F238E27FC236}">
                <a16:creationId xmlns:a16="http://schemas.microsoft.com/office/drawing/2014/main" id="{C6582270-2C1D-4B0F-1087-184B3C6F8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543" y="3244640"/>
            <a:ext cx="3365259" cy="148690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4C74BC25-3FCE-98E6-0CD2-45AD0FB5823A}"/>
              </a:ext>
            </a:extLst>
          </p:cNvPr>
          <p:cNvCxnSpPr/>
          <p:nvPr/>
        </p:nvCxnSpPr>
        <p:spPr>
          <a:xfrm>
            <a:off x="6516216" y="4011910"/>
            <a:ext cx="15121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AC1DFA-4142-CF82-7092-EB1868E8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, αριθμό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06E85F54-E6DD-B1A2-F731-3BF02E188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4" y="1660"/>
            <a:ext cx="8417032" cy="473199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1C4F7E-2249-BAD5-FC26-26B439099227}"/>
              </a:ext>
            </a:extLst>
          </p:cNvPr>
          <p:cNvSpPr txBox="1"/>
          <p:nvPr/>
        </p:nvSpPr>
        <p:spPr>
          <a:xfrm>
            <a:off x="755576" y="1491630"/>
            <a:ext cx="1512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solidFill>
                  <a:srgbClr val="FF0000"/>
                </a:solidFill>
                <a:latin typeface="Book Antiqua" pitchFamily="18" charset="0"/>
              </a:rPr>
              <a:t>(r-VCSS</a:t>
            </a:r>
            <a:r>
              <a:rPr lang="en-US" sz="1800" u="sng" dirty="0">
                <a:solidFill>
                  <a:srgbClr val="FF0000"/>
                </a:solidFill>
              </a:rPr>
              <a:t>)</a:t>
            </a:r>
            <a:endParaRPr lang="el-GR" sz="1800" u="sng" dirty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l-GR" sz="1800" dirty="0">
                <a:solidFill>
                  <a:srgbClr val="FF0000"/>
                </a:solidFill>
                <a:latin typeface="Book Antiqua" pitchFamily="18" charset="0"/>
              </a:rPr>
              <a:t>Σχεδιάστηκε για την εκτίμηση των αλλαγών μετά θεραπευτική παρέμβαση</a:t>
            </a:r>
          </a:p>
        </p:txBody>
      </p:sp>
    </p:spTree>
    <p:extLst>
      <p:ext uri="{BB962C8B-B14F-4D97-AF65-F5344CB8AC3E}">
        <p14:creationId xmlns:p14="http://schemas.microsoft.com/office/powerpoint/2010/main" val="1515978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AA0D94-768D-DCA6-2722-6B973595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4D49E1BF-42D4-5F80-3BEF-26DF30811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8" y="4396"/>
            <a:ext cx="8476843" cy="4731990"/>
          </a:xfrm>
        </p:spPr>
      </p:pic>
      <p:pic>
        <p:nvPicPr>
          <p:cNvPr id="4" name="Picture 7" descr="http://www.keepingincirculation.org/articles/fall09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2957" y="1009519"/>
            <a:ext cx="1800200" cy="18002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323528" y="2139702"/>
            <a:ext cx="2160240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err="1">
                <a:solidFill>
                  <a:srgbClr val="C00000"/>
                </a:solidFill>
                <a:latin typeface="Book Antiqua" pitchFamily="18" charset="0"/>
              </a:rPr>
              <a:t>Μεταθρομβωτικό</a:t>
            </a:r>
            <a:r>
              <a:rPr lang="el-GR" b="1" dirty="0">
                <a:solidFill>
                  <a:srgbClr val="C00000"/>
                </a:solidFill>
                <a:latin typeface="Book Antiqua" pitchFamily="18" charset="0"/>
              </a:rPr>
              <a:t> σύνδρομο</a:t>
            </a:r>
          </a:p>
        </p:txBody>
      </p:sp>
    </p:spTree>
    <p:extLst>
      <p:ext uri="{BB962C8B-B14F-4D97-AF65-F5344CB8AC3E}">
        <p14:creationId xmlns:p14="http://schemas.microsoft.com/office/powerpoint/2010/main" val="1476658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1DD050-3705-1C26-B4FB-286E0AB5F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  <a:latin typeface="Book Antiqua" panose="02040602050305030304" pitchFamily="18" charset="0"/>
              </a:rPr>
              <a:t>Συντηρητική θεραπεία</a:t>
            </a:r>
            <a:endParaRPr 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Θέση περιεχομένου 4" descr="Εικόνα που περιέχει κείμενο, στιγμιότυπο οθόνης, οθόνη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5186C1D-AE17-FAD4-5280-1F2DD2CDA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26" y="1203598"/>
            <a:ext cx="4872348" cy="3531840"/>
          </a:xfrm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3635896" y="1513576"/>
            <a:ext cx="15841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 flipV="1">
            <a:off x="3623930" y="1616659"/>
            <a:ext cx="852972" cy="10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3635654" y="1704442"/>
            <a:ext cx="1656426" cy="32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52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B0129C-8A50-F581-2337-33DFEE57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Άσκηση</a:t>
            </a:r>
            <a:endParaRPr lang="en-US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Θέση περιεχομένου 4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9DCBDC94-DBF1-CA30-C22C-1747DD81E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9" y="1444422"/>
            <a:ext cx="7678222" cy="2905530"/>
          </a:xfrm>
        </p:spPr>
      </p:pic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E38055AE-FA7A-78E9-5162-7AAF4E3DD545}"/>
              </a:ext>
            </a:extLst>
          </p:cNvPr>
          <p:cNvCxnSpPr/>
          <p:nvPr/>
        </p:nvCxnSpPr>
        <p:spPr>
          <a:xfrm>
            <a:off x="899592" y="2715766"/>
            <a:ext cx="100811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9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575528-1D36-B89D-C176-1A759497E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Φλεβική ανεπάρκεια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E8A84B-49D0-9140-1940-ED5C1B41C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/>
          <a:p>
            <a:pPr marL="457200" lvl="1" indent="0" eaLnBrk="1" hangingPunct="1">
              <a:buNone/>
              <a:defRPr/>
            </a:pPr>
            <a:r>
              <a:rPr lang="el-GR" sz="2600" b="1" u="sng" dirty="0">
                <a:solidFill>
                  <a:srgbClr val="FF0000"/>
                </a:solidFill>
                <a:latin typeface="Book Antiqua" pitchFamily="18" charset="0"/>
              </a:rPr>
              <a:t>Κιρσοί</a:t>
            </a:r>
          </a:p>
          <a:p>
            <a:pPr marL="457200" lvl="1" indent="0" eaLnBrk="1" hangingPunct="1">
              <a:buNone/>
              <a:defRPr/>
            </a:pPr>
            <a:r>
              <a:rPr lang="el-GR" sz="2600" dirty="0">
                <a:latin typeface="Book Antiqua" pitchFamily="18" charset="0"/>
              </a:rPr>
              <a:t>Διάταση των φλεβών</a:t>
            </a:r>
          </a:p>
          <a:p>
            <a:pPr marL="457200" lvl="1" indent="0" eaLnBrk="1" hangingPunct="1">
              <a:buNone/>
              <a:defRPr/>
            </a:pPr>
            <a:r>
              <a:rPr lang="el-GR" sz="2600" dirty="0">
                <a:latin typeface="Book Antiqua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۰</a:t>
            </a:r>
            <a:r>
              <a:rPr lang="el-GR" sz="2600" dirty="0">
                <a:latin typeface="Book Antiqua" pitchFamily="18" charset="0"/>
              </a:rPr>
              <a:t> </a:t>
            </a:r>
            <a:r>
              <a:rPr lang="el-GR" sz="2600" dirty="0" err="1">
                <a:latin typeface="Book Antiqua" pitchFamily="18" charset="0"/>
              </a:rPr>
              <a:t>σακκοειδείς</a:t>
            </a:r>
            <a:r>
              <a:rPr lang="el-GR" sz="2600" dirty="0">
                <a:latin typeface="Book Antiqua" pitchFamily="18" charset="0"/>
              </a:rPr>
              <a:t> και</a:t>
            </a:r>
          </a:p>
          <a:p>
            <a:pPr marL="457200" lvl="1" indent="0" eaLnBrk="1" hangingPunct="1">
              <a:buNone/>
              <a:defRPr/>
            </a:pPr>
            <a:r>
              <a:rPr lang="ar-AE" sz="2600" dirty="0">
                <a:latin typeface="Book Antiqua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۰</a:t>
            </a:r>
            <a:r>
              <a:rPr lang="el-GR" sz="2600" dirty="0">
                <a:latin typeface="Book Antiqua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sz="2600" dirty="0">
                <a:latin typeface="Book Antiqua" pitchFamily="18" charset="0"/>
              </a:rPr>
              <a:t>οφιοειδείς φλέβες</a:t>
            </a:r>
          </a:p>
        </p:txBody>
      </p:sp>
      <p:pic>
        <p:nvPicPr>
          <p:cNvPr id="4" name="Picture 6" descr="veins">
            <a:extLst>
              <a:ext uri="{FF2B5EF4-FFF2-40B4-BE49-F238E27FC236}">
                <a16:creationId xmlns:a16="http://schemas.microsoft.com/office/drawing/2014/main" id="{A3A62A15-ED47-206D-8940-BE7E61A6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050944"/>
            <a:ext cx="2153576" cy="3665662"/>
          </a:xfrm>
          <a:prstGeom prst="rect">
            <a:avLst/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2" descr="C:\Documents and Settings\dfry\My Documents\My Pictures\varicose veins\vv002.jpg">
            <a:extLst>
              <a:ext uri="{FF2B5EF4-FFF2-40B4-BE49-F238E27FC236}">
                <a16:creationId xmlns:a16="http://schemas.microsoft.com/office/drawing/2014/main" id="{EDB8900A-B836-7BAC-8C75-B09F6144D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80" y="1026374"/>
            <a:ext cx="2335484" cy="369023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49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itchFamily="18" charset="0"/>
              </a:rPr>
              <a:t>Ελαστικές κάλτσες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  <p:pic>
        <p:nvPicPr>
          <p:cNvPr id="1028" name="Picture 4" descr="C:\Users\spapad\AppData\Local\Packages\Microsoft.Windows.Photos_8wekyb3d8bbwe\TempState\ShareServiceTempFolder\VARISAN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7699"/>
            <a:ext cx="3168352" cy="36793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1030" name="Picture 6" descr="C:\Users\spapad\AppData\Local\Packages\Microsoft.Windows.Photos_8wekyb3d8bbwe\TempState\ShareServiceTempFolder\VARISAN 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057699"/>
            <a:ext cx="3024336" cy="369827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5" name="Εικόνα 4" descr="Εικόνα που περιέχει άτομο, Αστράγαλος, ρουχισμός, άκρο&#10;&#10;Περιγραφή που δημιουργήθηκε αυτόματα">
            <a:extLst>
              <a:ext uri="{FF2B5EF4-FFF2-40B4-BE49-F238E27FC236}">
                <a16:creationId xmlns:a16="http://schemas.microsoft.com/office/drawing/2014/main" id="{7B0C34DC-A484-EFC4-6442-B185A96DC7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35" y="1057699"/>
            <a:ext cx="2699792" cy="126552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EBEBAE2-BC54-CB87-9EAF-D2D0550EE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298" y="2414783"/>
            <a:ext cx="1283869" cy="126552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0ABC64D4-DDE3-8257-B65B-18F63CCCE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150" y="2414783"/>
            <a:ext cx="1545682" cy="126552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E1E97B-E7DB-7440-5BF0-CDB87B6F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Αντενδείξεις ελαστικής συμπίεσης</a:t>
            </a:r>
            <a:endParaRPr lang="en-US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Θέση περιεχομένου 4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0890E23D-D68E-BCFC-CEC2-463453CDB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98" y="1200150"/>
            <a:ext cx="4163341" cy="3527204"/>
          </a:xfrm>
        </p:spPr>
      </p:pic>
    </p:spTree>
    <p:extLst>
      <p:ext uri="{BB962C8B-B14F-4D97-AF65-F5344CB8AC3E}">
        <p14:creationId xmlns:p14="http://schemas.microsoft.com/office/powerpoint/2010/main" val="211487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1EBE59-2C48-CAAE-1863-A012BD01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  <a:latin typeface="Book Antiqua" panose="02040602050305030304" pitchFamily="18" charset="0"/>
              </a:rPr>
              <a:t>Φαρμακευτική αγωγή</a:t>
            </a:r>
            <a:endParaRPr 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Θέση περιεχομένου 4" descr="Εικόνα που περιέχει κείμενο, στιγμιότυπο οθόνης, αριθμός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A7A72843-3976-2C71-001F-C63414686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7907"/>
            <a:ext cx="8229600" cy="2718560"/>
          </a:xfrm>
        </p:spPr>
      </p:pic>
    </p:spTree>
    <p:extLst>
      <p:ext uri="{BB962C8B-B14F-4D97-AF65-F5344CB8AC3E}">
        <p14:creationId xmlns:p14="http://schemas.microsoft.com/office/powerpoint/2010/main" val="3390329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  <a:latin typeface="Book Antiqua" panose="02040602050305030304" pitchFamily="18" charset="0"/>
              </a:rPr>
              <a:t>Φαρμακευτική αγωγή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  <p:pic>
        <p:nvPicPr>
          <p:cNvPr id="54274" name="Picture 2" descr="C:\Users\spapad\AppData\Local\Packages\Microsoft.Windows.Photos_8wekyb3d8bbwe\TempState\ShareServiceTempFolder\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91630"/>
            <a:ext cx="5068078" cy="254964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3794542" y="2758513"/>
            <a:ext cx="32403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itchFamily="18" charset="0"/>
              </a:rPr>
              <a:t>Επεμβατική θεραπεία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5300" name="Picture 4" descr="C:\Users\spapad\AppData\Local\Packages\Microsoft.Windows.Photos_8wekyb3d8bbwe\TempState\ShareServiceTempFolder\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3598"/>
            <a:ext cx="4765542" cy="206769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</p:pic>
      <p:pic>
        <p:nvPicPr>
          <p:cNvPr id="55302" name="Picture 6" descr="C:\Users\spapad\AppData\Local\Packages\Microsoft.Windows.Photos_8wekyb3d8bbwe\TempState\ShareServiceTempFolder\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91830"/>
            <a:ext cx="3816424" cy="145574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55304" name="Picture 8" descr="C:\Users\spapad\AppData\Local\Packages\Microsoft.Windows.Photos_8wekyb3d8bbwe\TempState\ShareServiceTempFolder\2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291831"/>
            <a:ext cx="4802459" cy="185167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55306" name="Picture 10" descr="C:\Users\spapad\AppData\Local\Packages\Microsoft.Windows.Photos_8wekyb3d8bbwe\TempState\ShareServiceTempFolder\2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3625" y="1203598"/>
            <a:ext cx="4340375" cy="206769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cxnSp>
        <p:nvCxnSpPr>
          <p:cNvPr id="10" name="9 - Ευθεία γραμμή σύνδεσης"/>
          <p:cNvCxnSpPr/>
          <p:nvPr/>
        </p:nvCxnSpPr>
        <p:spPr>
          <a:xfrm>
            <a:off x="539552" y="1995686"/>
            <a:ext cx="216024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6044358" y="1932282"/>
            <a:ext cx="216024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8316416" y="1923678"/>
            <a:ext cx="637389" cy="2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 flipV="1">
            <a:off x="1378163" y="4103827"/>
            <a:ext cx="1021223" cy="1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 flipV="1">
            <a:off x="5495718" y="4264762"/>
            <a:ext cx="1095277" cy="10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>
            <a:off x="4937760" y="2121408"/>
            <a:ext cx="103144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itchFamily="18" charset="0"/>
              </a:rPr>
              <a:t>Επεμβατική θεραπεία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04" name="Picture 4" descr="C:\Users\spapad\AppData\Local\Packages\Microsoft.Windows.Photos_8wekyb3d8bbwe\TempState\ShareServiceTempFolder\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89" y="1200151"/>
            <a:ext cx="4153176" cy="2595735"/>
          </a:xfrm>
          <a:prstGeom prst="rect">
            <a:avLst/>
          </a:prstGeom>
          <a:noFill/>
        </p:spPr>
      </p:pic>
      <p:pic>
        <p:nvPicPr>
          <p:cNvPr id="51206" name="Picture 6" descr="C:\Users\spapad\AppData\Local\Packages\Microsoft.Windows.Photos_8wekyb3d8bbwe\TempState\ShareServiceTempFolder\2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192" y="1200150"/>
            <a:ext cx="4569704" cy="2308407"/>
          </a:xfrm>
          <a:prstGeom prst="rect">
            <a:avLst/>
          </a:prstGeom>
          <a:noFill/>
        </p:spPr>
      </p:pic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35391272-C50F-00A1-C202-F95F0149BF70}"/>
              </a:ext>
            </a:extLst>
          </p:cNvPr>
          <p:cNvCxnSpPr/>
          <p:nvPr/>
        </p:nvCxnSpPr>
        <p:spPr>
          <a:xfrm>
            <a:off x="1642443" y="1895542"/>
            <a:ext cx="208823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D381194E-7F84-DA9A-7371-CA364D1B35CB}"/>
              </a:ext>
            </a:extLst>
          </p:cNvPr>
          <p:cNvCxnSpPr>
            <a:cxnSpLocks/>
          </p:cNvCxnSpPr>
          <p:nvPr/>
        </p:nvCxnSpPr>
        <p:spPr>
          <a:xfrm>
            <a:off x="1077391" y="2069044"/>
            <a:ext cx="1729114" cy="594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1DC5F4D5-9D73-0F53-0D53-1CC05374EEC4}"/>
              </a:ext>
            </a:extLst>
          </p:cNvPr>
          <p:cNvCxnSpPr>
            <a:cxnSpLocks/>
          </p:cNvCxnSpPr>
          <p:nvPr/>
        </p:nvCxnSpPr>
        <p:spPr>
          <a:xfrm>
            <a:off x="4211960" y="2174871"/>
            <a:ext cx="201622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CF9276EE-AC56-A005-C2D0-B41035B5D26A}"/>
              </a:ext>
            </a:extLst>
          </p:cNvPr>
          <p:cNvCxnSpPr>
            <a:cxnSpLocks/>
          </p:cNvCxnSpPr>
          <p:nvPr/>
        </p:nvCxnSpPr>
        <p:spPr>
          <a:xfrm>
            <a:off x="5881508" y="1977603"/>
            <a:ext cx="185884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Φλεβικά έλκη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8370" name="Picture 2" descr="C:\Users\spapad\AppData\Local\Packages\Microsoft.Windows.Photos_8wekyb3d8bbwe\TempState\ShareServiceTempFolder\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01" y="1194286"/>
            <a:ext cx="5313182" cy="1579849"/>
          </a:xfrm>
          <a:prstGeom prst="rect">
            <a:avLst/>
          </a:prstGeom>
          <a:noFill/>
        </p:spPr>
      </p:pic>
      <p:pic>
        <p:nvPicPr>
          <p:cNvPr id="58374" name="Picture 6" descr="C:\Users\spapad\AppData\Local\Packages\Microsoft.Windows.Photos_8wekyb3d8bbwe\TempState\ShareServiceTempFolder\3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743139"/>
            <a:ext cx="5409697" cy="1793691"/>
          </a:xfrm>
          <a:prstGeom prst="rect">
            <a:avLst/>
          </a:prstGeom>
          <a:noFill/>
        </p:spPr>
      </p:pic>
      <p:pic>
        <p:nvPicPr>
          <p:cNvPr id="58376" name="Picture 8" descr="C:\Users\spapad\AppData\Local\Packages\Microsoft.Windows.Photos_8wekyb3d8bbwe\TempState\ShareServiceTempFolder\3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1" y="1186268"/>
            <a:ext cx="3401169" cy="1556873"/>
          </a:xfrm>
          <a:prstGeom prst="rect">
            <a:avLst/>
          </a:prstGeom>
          <a:noFill/>
        </p:spPr>
      </p:pic>
      <p:pic>
        <p:nvPicPr>
          <p:cNvPr id="58378" name="Picture 10" descr="C:\Users\spapad\AppData\Local\Packages\Microsoft.Windows.Photos_8wekyb3d8bbwe\TempState\ShareServiceTempFolder\3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7867" y="2743139"/>
            <a:ext cx="3318932" cy="1812466"/>
          </a:xfrm>
          <a:prstGeom prst="rect">
            <a:avLst/>
          </a:prstGeom>
          <a:noFill/>
        </p:spPr>
      </p:pic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DA21EFFE-C53F-8AD9-BAF2-470F8955402E}"/>
              </a:ext>
            </a:extLst>
          </p:cNvPr>
          <p:cNvCxnSpPr>
            <a:cxnSpLocks/>
          </p:cNvCxnSpPr>
          <p:nvPr/>
        </p:nvCxnSpPr>
        <p:spPr>
          <a:xfrm>
            <a:off x="4067944" y="1851670"/>
            <a:ext cx="108012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3793392C-7B3D-92D5-62D7-4BC52327A8A8}"/>
              </a:ext>
            </a:extLst>
          </p:cNvPr>
          <p:cNvCxnSpPr>
            <a:cxnSpLocks/>
          </p:cNvCxnSpPr>
          <p:nvPr/>
        </p:nvCxnSpPr>
        <p:spPr>
          <a:xfrm>
            <a:off x="2411760" y="3651870"/>
            <a:ext cx="244827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8961061D-E42D-85F0-38F8-52EBC996415A}"/>
              </a:ext>
            </a:extLst>
          </p:cNvPr>
          <p:cNvCxnSpPr>
            <a:cxnSpLocks/>
          </p:cNvCxnSpPr>
          <p:nvPr/>
        </p:nvCxnSpPr>
        <p:spPr>
          <a:xfrm>
            <a:off x="7236296" y="1779662"/>
            <a:ext cx="136815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BAD7666F-9D8D-09AD-3149-213BD0D6DD28}"/>
              </a:ext>
            </a:extLst>
          </p:cNvPr>
          <p:cNvCxnSpPr>
            <a:cxnSpLocks/>
          </p:cNvCxnSpPr>
          <p:nvPr/>
        </p:nvCxnSpPr>
        <p:spPr>
          <a:xfrm flipV="1">
            <a:off x="5356313" y="1899138"/>
            <a:ext cx="699829" cy="1047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72862FF3-8323-D4DB-1073-7E5946A7EEC9}"/>
              </a:ext>
            </a:extLst>
          </p:cNvPr>
          <p:cNvCxnSpPr>
            <a:cxnSpLocks/>
          </p:cNvCxnSpPr>
          <p:nvPr/>
        </p:nvCxnSpPr>
        <p:spPr>
          <a:xfrm>
            <a:off x="5436096" y="3435846"/>
            <a:ext cx="1584176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82F00880-20C9-8C8B-F90D-FC8309DA318B}"/>
              </a:ext>
            </a:extLst>
          </p:cNvPr>
          <p:cNvCxnSpPr>
            <a:cxnSpLocks/>
          </p:cNvCxnSpPr>
          <p:nvPr/>
        </p:nvCxnSpPr>
        <p:spPr>
          <a:xfrm>
            <a:off x="5496991" y="3291830"/>
            <a:ext cx="303544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CB243B5E-F9A4-AAD5-8326-3571D1EF89C4}"/>
              </a:ext>
            </a:extLst>
          </p:cNvPr>
          <p:cNvCxnSpPr>
            <a:cxnSpLocks/>
          </p:cNvCxnSpPr>
          <p:nvPr/>
        </p:nvCxnSpPr>
        <p:spPr>
          <a:xfrm>
            <a:off x="8028384" y="3147814"/>
            <a:ext cx="57606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9" descr="http://t0.gstatic.com/images?q=tbn:ANd9GcTjJDCULC3jDD24Wv5FmwSlb43Xg7V_YaUuDvUcE8M1pdwRYN6C7A">
            <a:extLst>
              <a:ext uri="{FF2B5EF4-FFF2-40B4-BE49-F238E27FC236}">
                <a16:creationId xmlns:a16="http://schemas.microsoft.com/office/drawing/2014/main" id="{D4018171-7566-9506-233F-6F394D511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37" y="17481"/>
            <a:ext cx="2553801" cy="11580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0E66027-3FF1-BEAA-87E1-8685B4A3AF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248" y="-6435"/>
            <a:ext cx="1882551" cy="118576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FA652892-19D2-D315-440F-3ED43DFF6F19}"/>
              </a:ext>
            </a:extLst>
          </p:cNvPr>
          <p:cNvCxnSpPr/>
          <p:nvPr/>
        </p:nvCxnSpPr>
        <p:spPr>
          <a:xfrm flipH="1" flipV="1">
            <a:off x="7524328" y="1063229"/>
            <a:ext cx="72008" cy="57241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2ABB106-925B-ABFF-9EAC-7D478F2C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4" y="204787"/>
            <a:ext cx="4546843" cy="871538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C00000"/>
                </a:solidFill>
                <a:latin typeface="Book Antiqua" panose="02040602050305030304" pitchFamily="18" charset="0"/>
              </a:rPr>
              <a:t>Χειρουργική θεραπεία</a:t>
            </a:r>
            <a:endParaRPr lang="en-US" sz="2800" dirty="0"/>
          </a:p>
        </p:txBody>
      </p:sp>
      <p:pic>
        <p:nvPicPr>
          <p:cNvPr id="5" name="Θέση περιεχομένου 4" descr="Εικόνα που περιέχει άτομο, άνδ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A28C09C1-6F48-D9A4-56C6-5EF448A49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9502"/>
            <a:ext cx="2074197" cy="4389835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573670D-FA88-873F-AF31-C7FA7A89C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2" cy="3518297"/>
          </a:xfrm>
        </p:spPr>
        <p:txBody>
          <a:bodyPr>
            <a:normAutofit fontScale="92500"/>
          </a:bodyPr>
          <a:lstStyle/>
          <a:p>
            <a:r>
              <a:rPr lang="el-GR" sz="1800" dirty="0">
                <a:latin typeface="Book Antiqua" panose="02040602050305030304" pitchFamily="18" charset="0"/>
              </a:rPr>
              <a:t>-- Μείζων σαφηνής φλέβα ή κλάδος (πρόσθιος επικουρικός ή διπλή σαφηνής) πολύ κοντά στο δέρμα (αντένδειξη για </a:t>
            </a:r>
            <a:r>
              <a:rPr lang="fr-FR" sz="1800" dirty="0">
                <a:latin typeface="Book Antiqua" panose="02040602050305030304" pitchFamily="18" charset="0"/>
              </a:rPr>
              <a:t>thermal ablation</a:t>
            </a:r>
            <a:r>
              <a:rPr lang="el-GR" sz="1800" dirty="0">
                <a:latin typeface="Book Antiqua" panose="02040602050305030304" pitchFamily="18" charset="0"/>
              </a:rPr>
              <a:t>)</a:t>
            </a:r>
            <a:r>
              <a:rPr lang="en-US" sz="1800" dirty="0">
                <a:latin typeface="Book Antiqua" panose="02040602050305030304" pitchFamily="18" charset="0"/>
              </a:rPr>
              <a:t>, </a:t>
            </a:r>
          </a:p>
          <a:p>
            <a:r>
              <a:rPr lang="el-GR" sz="1800" dirty="0">
                <a:latin typeface="Book Antiqua" panose="02040602050305030304" pitchFamily="18" charset="0"/>
              </a:rPr>
              <a:t>-- </a:t>
            </a:r>
            <a:r>
              <a:rPr lang="en-US" sz="1800" dirty="0">
                <a:latin typeface="Book Antiqua" panose="02040602050305030304" pitchFamily="18" charset="0"/>
              </a:rPr>
              <a:t>Non-thermal ablation (</a:t>
            </a:r>
            <a:r>
              <a:rPr lang="el-GR" sz="1800" dirty="0" err="1">
                <a:latin typeface="Book Antiqua" panose="02040602050305030304" pitchFamily="18" charset="0"/>
              </a:rPr>
              <a:t>υπέρχρωση</a:t>
            </a:r>
            <a:r>
              <a:rPr lang="el-GR" sz="1800" dirty="0">
                <a:latin typeface="Book Antiqua" panose="02040602050305030304" pitchFamily="18" charset="0"/>
              </a:rPr>
              <a:t> του δέρματος</a:t>
            </a:r>
            <a:r>
              <a:rPr lang="en-US" sz="1800" dirty="0">
                <a:latin typeface="Book Antiqua" panose="02040602050305030304" pitchFamily="18" charset="0"/>
              </a:rPr>
              <a:t>)</a:t>
            </a:r>
            <a:endParaRPr lang="el-GR" sz="1800" dirty="0">
              <a:latin typeface="Book Antiqua" panose="02040602050305030304" pitchFamily="18" charset="0"/>
            </a:endParaRPr>
          </a:p>
          <a:p>
            <a:r>
              <a:rPr lang="el-GR" sz="1800" dirty="0">
                <a:latin typeface="Book Antiqua" panose="02040602050305030304" pitchFamily="18" charset="0"/>
              </a:rPr>
              <a:t>-- Ανευρυσματικές διατάσεις της σαφηνούς &gt; 2,5 </a:t>
            </a:r>
            <a:r>
              <a:rPr lang="en-US" sz="1800" dirty="0">
                <a:latin typeface="Book Antiqua" panose="02040602050305030304" pitchFamily="18" charset="0"/>
              </a:rPr>
              <a:t>cm</a:t>
            </a:r>
            <a:endParaRPr lang="el-GR" sz="1800" dirty="0">
              <a:latin typeface="Book Antiqua" panose="02040602050305030304" pitchFamily="18" charset="0"/>
            </a:endParaRPr>
          </a:p>
          <a:p>
            <a:r>
              <a:rPr lang="el-GR" sz="1800" dirty="0">
                <a:latin typeface="Book Antiqua" panose="02040602050305030304" pitchFamily="18" charset="0"/>
              </a:rPr>
              <a:t>-- Μεγάλη </a:t>
            </a:r>
            <a:r>
              <a:rPr lang="el-GR" sz="1800" dirty="0" err="1">
                <a:latin typeface="Book Antiqua" panose="02040602050305030304" pitchFamily="18" charset="0"/>
              </a:rPr>
              <a:t>ελίκωση</a:t>
            </a:r>
            <a:r>
              <a:rPr lang="el-GR" sz="1800" dirty="0">
                <a:latin typeface="Book Antiqua" panose="02040602050305030304" pitchFamily="18" charset="0"/>
              </a:rPr>
              <a:t> σαφηνούς</a:t>
            </a:r>
          </a:p>
          <a:p>
            <a:r>
              <a:rPr lang="el-GR" sz="1800" dirty="0">
                <a:latin typeface="Book Antiqua" panose="02040602050305030304" pitchFamily="18" charset="0"/>
              </a:rPr>
              <a:t>-- Χρόνια θρομβοφλεβίτιδα</a:t>
            </a:r>
            <a:endParaRPr lang="en-US" sz="1800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7199C02E-775A-1AEB-27F9-08A83DF892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7757DCF6-DC9E-209E-CA9E-0341F7C18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E96C3649-F6EB-8004-5BCE-360FEABAE0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BB2C87A4-BFB6-43F0-D832-DB35CD6908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Εικόνα 1" descr="Εικόνα που περιέχει ρούχα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FD816B82-7B0A-3156-D630-E9A1B703B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82" y="339502"/>
            <a:ext cx="223514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18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31FD9A-94D5-72D2-C9F5-C17605D0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>
                <a:solidFill>
                  <a:srgbClr val="C00000"/>
                </a:solidFill>
                <a:latin typeface="Book Antiqua" panose="02040602050305030304" pitchFamily="18" charset="0"/>
              </a:rPr>
              <a:t>Χειρουργική </a:t>
            </a:r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θεραπεία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DF92F9-C21E-550E-4A12-F0E2B7CE4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FBC32AA1-A130-7208-BD6C-B35948C7B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1" y="1211913"/>
            <a:ext cx="1828938" cy="19110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Εικόνα 17" descr="Εικόνα που περιέχει σκίτσο/σχέδιο, ζωγραφιά, καρτούν, ιατρικός εξοπλισ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376555CA-5672-97CF-C285-5BDFB1587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25" y="1232156"/>
            <a:ext cx="4475176" cy="187048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4" name="Εικόνα 13" descr="Εικόνα που περιέχει βελόνα, εσωτερικός χώρος&#10;&#10;Περιγραφή που δημιουργήθηκε αυτόματα με μέτριο επίπεδο εμπιστοσύνης">
            <a:extLst>
              <a:ext uri="{FF2B5EF4-FFF2-40B4-BE49-F238E27FC236}">
                <a16:creationId xmlns:a16="http://schemas.microsoft.com/office/drawing/2014/main" id="{1B32238B-90F4-7EA1-869E-42E2B2542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00151"/>
            <a:ext cx="2530624" cy="190093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57EB3-023E-4151-03D5-E833FF049499}"/>
              </a:ext>
            </a:extLst>
          </p:cNvPr>
          <p:cNvSpPr txBox="1"/>
          <p:nvPr/>
        </p:nvSpPr>
        <p:spPr>
          <a:xfrm>
            <a:off x="899592" y="3644776"/>
            <a:ext cx="7272808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>
                <a:latin typeface="Book Antiqua" panose="02040602050305030304" pitchFamily="18" charset="0"/>
              </a:rPr>
              <a:t>   Υψηλή απολίνωση και </a:t>
            </a:r>
            <a:r>
              <a:rPr lang="fr-FR" dirty="0">
                <a:latin typeface="Book Antiqua" panose="02040602050305030304" pitchFamily="18" charset="0"/>
              </a:rPr>
              <a:t>stripping </a:t>
            </a:r>
            <a:r>
              <a:rPr lang="el-GR" dirty="0">
                <a:latin typeface="Book Antiqua" panose="02040602050305030304" pitchFamily="18" charset="0"/>
              </a:rPr>
              <a:t>μ. σαφηνούς – τοπικές εκριζώσεις</a:t>
            </a:r>
            <a:r>
              <a:rPr lang="fr-FR" dirty="0">
                <a:latin typeface="Book Antiqua" panose="02040602050305030304" pitchFamily="18" charset="0"/>
              </a:rPr>
              <a:t> </a:t>
            </a:r>
            <a:r>
              <a:rPr lang="el-GR" dirty="0">
                <a:latin typeface="Book Antiqua" panose="02040602050305030304" pitchFamily="18" charset="0"/>
              </a:rPr>
              <a:t> 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79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38AEB09-6F3E-23B0-8B50-50FC71BCD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l-GR" sz="2800" dirty="0">
                <a:solidFill>
                  <a:srgbClr val="C00000"/>
                </a:solidFill>
                <a:latin typeface="Book Antiqua" panose="02040602050305030304" pitchFamily="18" charset="0"/>
              </a:rPr>
              <a:t>Χειρουργική θεραπεία-</a:t>
            </a:r>
            <a:r>
              <a:rPr lang="el-GR" sz="28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Προεγχειρητική</a:t>
            </a:r>
            <a:r>
              <a:rPr lang="el-GR" sz="2800" dirty="0">
                <a:solidFill>
                  <a:srgbClr val="C00000"/>
                </a:solidFill>
                <a:latin typeface="Book Antiqua" panose="02040602050305030304" pitchFamily="18" charset="0"/>
              </a:rPr>
              <a:t> χαρτογράφηση</a:t>
            </a:r>
            <a:endParaRPr lang="en-US" sz="28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Θέση περιεχομένου 8" descr="Εικόνα που περιέχει ηλεκτρονική συσκευή, ηλεκτρονικές συσκευές, γκάτζετ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584E45EA-27DD-82F1-C669-B3A15957BC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" r="-3" b="22651"/>
          <a:stretch/>
        </p:blipFill>
        <p:spPr>
          <a:xfrm>
            <a:off x="457200" y="1200151"/>
            <a:ext cx="4038600" cy="3394472"/>
          </a:xfrm>
          <a:noFill/>
          <a:ln w="19050">
            <a:solidFill>
              <a:srgbClr val="C00000"/>
            </a:solidFill>
          </a:ln>
        </p:spPr>
      </p:pic>
      <p:pic>
        <p:nvPicPr>
          <p:cNvPr id="15" name="Θέση περιεχομένου 14">
            <a:extLst>
              <a:ext uri="{FF2B5EF4-FFF2-40B4-BE49-F238E27FC236}">
                <a16:creationId xmlns:a16="http://schemas.microsoft.com/office/drawing/2014/main" id="{24CCB9AC-194E-4335-D37F-030FCE7494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1756" y="1624411"/>
            <a:ext cx="3394075" cy="2545556"/>
          </a:xfrm>
          <a:ln w="19050">
            <a:solidFill>
              <a:srgbClr val="C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3D5480-8DEF-C529-9C11-E25A57547845}"/>
              </a:ext>
            </a:extLst>
          </p:cNvPr>
          <p:cNvSpPr txBox="1"/>
          <p:nvPr/>
        </p:nvSpPr>
        <p:spPr>
          <a:xfrm>
            <a:off x="7380312" y="1200151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rgbClr val="FF0000"/>
                </a:solidFill>
                <a:latin typeface="Book Antiqua" panose="02040602050305030304" pitchFamily="18" charset="0"/>
              </a:rPr>
              <a:t>Σαφηνεκτομή</a:t>
            </a:r>
            <a:r>
              <a:rPr lang="el-GR" dirty="0">
                <a:solidFill>
                  <a:srgbClr val="FF0000"/>
                </a:solidFill>
                <a:latin typeface="Book Antiqua" panose="02040602050305030304" pitchFamily="18" charset="0"/>
              </a:rPr>
              <a:t> και τοπικές εκριζώσεις κιρσών </a:t>
            </a:r>
          </a:p>
          <a:p>
            <a:r>
              <a:rPr lang="el-GR" u="sng" dirty="0">
                <a:solidFill>
                  <a:srgbClr val="FF0000"/>
                </a:solidFill>
                <a:latin typeface="Book Antiqua" panose="02040602050305030304" pitchFamily="18" charset="0"/>
              </a:rPr>
              <a:t>με γενική νάρκωση</a:t>
            </a:r>
            <a:endParaRPr lang="en-US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4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050">
            <a:extLst>
              <a:ext uri="{FF2B5EF4-FFF2-40B4-BE49-F238E27FC236}">
                <a16:creationId xmlns:a16="http://schemas.microsoft.com/office/drawing/2014/main" id="{1D69CDC9-8A3C-0EEE-E56F-1CAE29740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4019" name="Rectangle 2051">
            <a:extLst>
              <a:ext uri="{FF2B5EF4-FFF2-40B4-BE49-F238E27FC236}">
                <a16:creationId xmlns:a16="http://schemas.microsoft.com/office/drawing/2014/main" id="{307A3D73-C55A-7EF6-ADE5-78291E8E0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2532" name="Picture 2052" descr="D:\Hallett\images\39FT2.jpg">
            <a:extLst>
              <a:ext uri="{FF2B5EF4-FFF2-40B4-BE49-F238E27FC236}">
                <a16:creationId xmlns:a16="http://schemas.microsoft.com/office/drawing/2014/main" id="{EC908E7A-B1D9-97B9-4CAB-53BF0ABE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69160" cy="183607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7BB90117-9B3A-3051-FB79-00C2B0374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95894"/>
            <a:ext cx="2020609" cy="313609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31286191-C5BF-B6C3-1BE5-A0AEE4F9E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42" y="1619245"/>
            <a:ext cx="3017798" cy="311274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B31B548B-5FB8-103D-C1D8-CA143D566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04335"/>
            <a:ext cx="2395570" cy="312765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C723F7-8A04-6A70-6326-DAFE082A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Χειρουργική θεραπεία-</a:t>
            </a:r>
            <a:r>
              <a:rPr lang="el-GR" sz="24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Προεγχειρητική</a:t>
            </a:r>
            <a:r>
              <a:rPr lang="el-GR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 χαρτογράφηση</a:t>
            </a:r>
            <a:endParaRPr lang="en-US" sz="2400" dirty="0"/>
          </a:p>
        </p:txBody>
      </p:sp>
      <p:pic>
        <p:nvPicPr>
          <p:cNvPr id="5" name="Θέση περιεχομένου 4" descr="Εικόνα που περιέχει άτομο, έδαφος&#10;&#10;Περιγραφή που δημιουργήθηκε αυτόματα">
            <a:extLst>
              <a:ext uri="{FF2B5EF4-FFF2-40B4-BE49-F238E27FC236}">
                <a16:creationId xmlns:a16="http://schemas.microsoft.com/office/drawing/2014/main" id="{412047C6-0906-71CC-109D-DDC33A779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4963" y="1624409"/>
            <a:ext cx="3394075" cy="2545556"/>
          </a:xfrm>
          <a:ln w="19050"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993C56-3DC1-9513-1A95-9525196FD24B}"/>
              </a:ext>
            </a:extLst>
          </p:cNvPr>
          <p:cNvSpPr txBox="1"/>
          <p:nvPr/>
        </p:nvSpPr>
        <p:spPr>
          <a:xfrm>
            <a:off x="6012160" y="1200149"/>
            <a:ext cx="273630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rgbClr val="FF0000"/>
                </a:solidFill>
                <a:latin typeface="Book Antiqua" panose="02040602050305030304" pitchFamily="18" charset="0"/>
              </a:rPr>
              <a:t>Θερμοκαυτηριασμός</a:t>
            </a:r>
            <a:r>
              <a:rPr lang="el-GR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el-GR" dirty="0">
                <a:solidFill>
                  <a:srgbClr val="FF0000"/>
                </a:solidFill>
                <a:latin typeface="Book Antiqua" panose="02040602050305030304" pitchFamily="18" charset="0"/>
              </a:rPr>
              <a:t>μ. σαφηνούς με 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Laser</a:t>
            </a:r>
            <a:r>
              <a:rPr lang="el-GR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el-GR" dirty="0">
                <a:solidFill>
                  <a:srgbClr val="FF0000"/>
                </a:solidFill>
                <a:latin typeface="Book Antiqua" panose="02040602050305030304" pitchFamily="18" charset="0"/>
              </a:rPr>
              <a:t>και τοπικές εκριζώσεις κιρσών </a:t>
            </a:r>
          </a:p>
          <a:p>
            <a:r>
              <a:rPr lang="el-GR" u="sng" dirty="0">
                <a:solidFill>
                  <a:srgbClr val="FF0000"/>
                </a:solidFill>
                <a:latin typeface="Book Antiqua" panose="02040602050305030304" pitchFamily="18" charset="0"/>
              </a:rPr>
              <a:t>με τοπική αναισθησία</a:t>
            </a:r>
            <a:r>
              <a:rPr lang="en-US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854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3478"/>
            <a:ext cx="3419872" cy="455983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331640" y="4567436"/>
            <a:ext cx="2981744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C00000"/>
                </a:solidFill>
                <a:latin typeface="Book Antiqua" pitchFamily="18" charset="0"/>
              </a:rPr>
              <a:t>Ευχαριστώ</a:t>
            </a:r>
          </a:p>
        </p:txBody>
      </p:sp>
      <p:pic>
        <p:nvPicPr>
          <p:cNvPr id="5" name="Picture 2" descr="C:\Documents and Settings\dfry\My Documents\My Pictures\varicose veins\vv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3478"/>
            <a:ext cx="3963144" cy="440118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329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CF0885-90F6-8E08-EDBC-26E6FA0A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Θέση περιεχομένου 6" descr="Εικόνα που περιέχει κείμενο, άτομο, πόδια, δάκτυλο ποδιού&#10;&#10;Περιγραφή που δημιουργήθηκε αυτόματα">
            <a:extLst>
              <a:ext uri="{FF2B5EF4-FFF2-40B4-BE49-F238E27FC236}">
                <a16:creationId xmlns:a16="http://schemas.microsoft.com/office/drawing/2014/main" id="{734962BE-BD56-848E-EAF5-718E4FB11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5" y="0"/>
            <a:ext cx="8196185" cy="4731990"/>
          </a:xfrm>
        </p:spPr>
      </p:pic>
    </p:spTree>
    <p:extLst>
      <p:ext uri="{BB962C8B-B14F-4D97-AF65-F5344CB8AC3E}">
        <p14:creationId xmlns:p14="http://schemas.microsoft.com/office/powerpoint/2010/main" val="254795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 descr="Εικόνα που περιέχει κείμενο, στιγμιότυπο οθόνη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A6BA6652-C44C-ED29-B9C7-642952560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4" y="0"/>
            <a:ext cx="8338307" cy="4731990"/>
          </a:xfrm>
          <a:noFill/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031D33F-8D52-9F51-03DC-0FF1A5FF5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5966"/>
            <a:ext cx="9144000" cy="60094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2085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DD7F19-E9BE-EC3E-2440-EF62E45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AF552141-8131-DC38-FB14-EF37F0D18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8235996" cy="4743934"/>
          </a:xfrm>
        </p:spPr>
      </p:pic>
    </p:spTree>
    <p:extLst>
      <p:ext uri="{BB962C8B-B14F-4D97-AF65-F5344CB8AC3E}">
        <p14:creationId xmlns:p14="http://schemas.microsoft.com/office/powerpoint/2010/main" val="44418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E897F9-43AE-2B31-93CE-24864956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Ανατομία</a:t>
            </a:r>
            <a:endParaRPr lang="en-US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4" descr="D:\Hallett\images\39FF2.jpg">
            <a:extLst>
              <a:ext uri="{FF2B5EF4-FFF2-40B4-BE49-F238E27FC236}">
                <a16:creationId xmlns:a16="http://schemas.microsoft.com/office/drawing/2014/main" id="{35E3BA64-8AAF-8A0A-E472-0B48091573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15224"/>
            <a:ext cx="3736300" cy="3394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28" descr="D:\Hallett\images\41FF6.jpg">
            <a:extLst>
              <a:ext uri="{FF2B5EF4-FFF2-40B4-BE49-F238E27FC236}">
                <a16:creationId xmlns:a16="http://schemas.microsoft.com/office/drawing/2014/main" id="{40C1E471-A9B9-8E61-61E7-9881D72C8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135" y="1315223"/>
            <a:ext cx="2235065" cy="3394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11C0768-48E0-961C-1B3D-C6F7F9CEE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796" y="1315223"/>
            <a:ext cx="2415801" cy="3394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6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00000"/>
                </a:solidFill>
                <a:latin typeface="Book Antiqua" panose="02040602050305030304" pitchFamily="18" charset="0"/>
              </a:rPr>
              <a:t>Ανατομία</a:t>
            </a:r>
            <a:endParaRPr lang="el-GR" dirty="0"/>
          </a:p>
        </p:txBody>
      </p:sp>
      <p:pic>
        <p:nvPicPr>
          <p:cNvPr id="5" name="Picture 9" descr="xfa 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6765" y="1060704"/>
            <a:ext cx="2698256" cy="37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xfa 0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5656" y="1028932"/>
            <a:ext cx="2592288" cy="369572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4910</TotalTime>
  <Words>950</Words>
  <Application>Microsoft Office PowerPoint</Application>
  <PresentationFormat>Προβολή στην οθόνη (16:9)</PresentationFormat>
  <Paragraphs>158</Paragraphs>
  <Slides>41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7" baseType="lpstr">
      <vt:lpstr>Arial</vt:lpstr>
      <vt:lpstr>Book Antiqua</vt:lpstr>
      <vt:lpstr>Calibri</vt:lpstr>
      <vt:lpstr>Garamond</vt:lpstr>
      <vt:lpstr>Perpetua</vt:lpstr>
      <vt:lpstr>1_Θέμα του Office</vt:lpstr>
      <vt:lpstr>Φλεβική ανεπάρκεια:  Κλινική προσέγγιση</vt:lpstr>
      <vt:lpstr>Φλεβική ανεπάρκεια</vt:lpstr>
      <vt:lpstr>Φλεβική ανεπάρκεια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Ανατομία</vt:lpstr>
      <vt:lpstr>Ανατομία</vt:lpstr>
      <vt:lpstr>Ανατομία</vt:lpstr>
      <vt:lpstr>Παρουσίαση του PowerPoint</vt:lpstr>
      <vt:lpstr>Φλεβικές βαλβίδες</vt:lpstr>
      <vt:lpstr>Παράγοντες κινδύνου</vt:lpstr>
      <vt:lpstr>Φυσιολογία</vt:lpstr>
      <vt:lpstr>Φυσιολογία</vt:lpstr>
      <vt:lpstr>Φλεβική παλινδρόμηση</vt:lpstr>
      <vt:lpstr>Επιδημιολογικά στοιχεία</vt:lpstr>
      <vt:lpstr>Εξέλιξη της νόσου</vt:lpstr>
      <vt:lpstr>Συμπτώματα</vt:lpstr>
      <vt:lpstr>Συμπτώματα</vt:lpstr>
      <vt:lpstr>Σημεία</vt:lpstr>
      <vt:lpstr>Κλινική εικόνα</vt:lpstr>
      <vt:lpstr>Κλινική εξέταση</vt:lpstr>
      <vt:lpstr>Οξείες επιπλοκές</vt:lpstr>
      <vt:lpstr>Οξείες επιπλοκές</vt:lpstr>
      <vt:lpstr>Παρουσίαση του PowerPoint</vt:lpstr>
      <vt:lpstr>Παρουσίαση του PowerPoint</vt:lpstr>
      <vt:lpstr>Συντηρητική θεραπεία</vt:lpstr>
      <vt:lpstr>Άσκηση</vt:lpstr>
      <vt:lpstr>Ελαστικές κάλτσες</vt:lpstr>
      <vt:lpstr>Αντενδείξεις ελαστικής συμπίεσης</vt:lpstr>
      <vt:lpstr>Φαρμακευτική αγωγή</vt:lpstr>
      <vt:lpstr>Φαρμακευτική αγωγή</vt:lpstr>
      <vt:lpstr>Επεμβατική θεραπεία</vt:lpstr>
      <vt:lpstr>Επεμβατική θεραπεία</vt:lpstr>
      <vt:lpstr>Φλεβικά έλκη</vt:lpstr>
      <vt:lpstr>Χειρουργική θεραπεία</vt:lpstr>
      <vt:lpstr>Χειρουργική θεραπεία</vt:lpstr>
      <vt:lpstr>Χειρουργική θεραπεία-Προεγχειρητική χαρτογράφηση</vt:lpstr>
      <vt:lpstr>Χειρουργική θεραπεία-Προεγχειρητική χαρτογράφηση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Διαβητικό πόδι: Η σημασία της έγκαιρης  χειρουργικής παρέμβασης</dc:title>
  <dc:creator>Παπαδούλας Σ.</dc:creator>
  <cp:lastModifiedBy>ar810</cp:lastModifiedBy>
  <cp:revision>229</cp:revision>
  <dcterms:modified xsi:type="dcterms:W3CDTF">2024-04-18T20:05:31Z</dcterms:modified>
</cp:coreProperties>
</file>